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2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91228-81D1-47C0-9860-C061E23EF0EC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232149.jpg" TargetMode="External"/><Relationship Id="rId13" Type="http://schemas.openxmlformats.org/officeDocument/2006/relationships/hyperlink" Target="http://officeimg.vo.msecnd.net/en-us/images/MH900292032.jpg" TargetMode="External"/><Relationship Id="rId3" Type="http://schemas.openxmlformats.org/officeDocument/2006/relationships/hyperlink" Target="http://officeimg.vo.msecnd.net/en-us/images/MH900233446.jpg" TargetMode="External"/><Relationship Id="rId7" Type="http://schemas.openxmlformats.org/officeDocument/2006/relationships/hyperlink" Target="http://officeimg.vo.msecnd.net/en-us/images/MH900083337.jpg" TargetMode="External"/><Relationship Id="rId12" Type="http://schemas.openxmlformats.org/officeDocument/2006/relationships/hyperlink" Target="http://officeimg.vo.msecnd.net/en-us/images/MH900338406.jpg" TargetMode="External"/><Relationship Id="rId2" Type="http://schemas.openxmlformats.org/officeDocument/2006/relationships/hyperlink" Target="http://officeimg.vo.msecnd.net/en-us/images/MH900233439.jpg" TargetMode="External"/><Relationship Id="rId16" Type="http://schemas.openxmlformats.org/officeDocument/2006/relationships/hyperlink" Target="http://officeimg.vo.msecnd.net/en-us/images/MH90029761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383328.jpg" TargetMode="External"/><Relationship Id="rId11" Type="http://schemas.openxmlformats.org/officeDocument/2006/relationships/hyperlink" Target="http://officeimg.vo.msecnd.net/en-us/images/MH900436133.jpg" TargetMode="External"/><Relationship Id="rId5" Type="http://schemas.openxmlformats.org/officeDocument/2006/relationships/hyperlink" Target="http://officeimg.vo.msecnd.net/en-us/images/MH900232151.jpg" TargetMode="External"/><Relationship Id="rId15" Type="http://schemas.openxmlformats.org/officeDocument/2006/relationships/hyperlink" Target="http://officeimg.vo.msecnd.net/en-us/images/MH900059137.jpg" TargetMode="External"/><Relationship Id="rId10" Type="http://schemas.openxmlformats.org/officeDocument/2006/relationships/hyperlink" Target="http://officeimg.vo.msecnd.net/en-us/images/MH900195200.jpg" TargetMode="External"/><Relationship Id="rId4" Type="http://schemas.openxmlformats.org/officeDocument/2006/relationships/hyperlink" Target="http://officeimg.vo.msecnd.net/en-us/images/MH900234324.jpg" TargetMode="External"/><Relationship Id="rId9" Type="http://schemas.openxmlformats.org/officeDocument/2006/relationships/hyperlink" Target="http://officeimg.vo.msecnd.net/en-us/images/MH900233416.jpg" TargetMode="External"/><Relationship Id="rId14" Type="http://schemas.openxmlformats.org/officeDocument/2006/relationships/hyperlink" Target="http://officeimg.vo.msecnd.net/en-us/images/MH9001986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Škola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škola T.G. Masaryka </a:t>
                      </a:r>
                      <a:r>
                        <a:rPr lang="cs-CZ" b="1" dirty="0" err="1" smtClean="0"/>
                        <a:t>Komárov</a:t>
                      </a:r>
                      <a:r>
                        <a:rPr lang="cs-CZ" b="1" dirty="0" smtClean="0"/>
                        <a:t>, okres Beroun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Jméno autora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Pavla </a:t>
                      </a:r>
                      <a:r>
                        <a:rPr lang="cs-CZ" b="1" dirty="0" err="1" smtClean="0"/>
                        <a:t>Kredbová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vytvoření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26.2. 2013</a:t>
                      </a:r>
                      <a:endParaRPr lang="cs-CZ" b="1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Vzdělávací obor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Tématická</a:t>
                      </a:r>
                      <a:r>
                        <a:rPr lang="cs-CZ" b="1" dirty="0" smtClean="0"/>
                        <a:t> oblast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  6. ročník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Past </a:t>
                      </a:r>
                      <a:r>
                        <a:rPr lang="cs-CZ" b="1" dirty="0" err="1" smtClean="0"/>
                        <a:t>simple</a:t>
                      </a:r>
                      <a:r>
                        <a:rPr lang="cs-CZ" b="1" dirty="0" smtClean="0"/>
                        <a:t> - negative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683568" y="1700808"/>
            <a:ext cx="7772400" cy="434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DIGITÁLNÍ UČEBNÍ MATERIÁL: VY_32_INOVACE_01_Aj6_07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188640"/>
            <a:ext cx="8064896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06489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dětem představuje, jak se tvoří záporná věta v minulém čase.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4,5 – zde je dětem teoreticky vysvětlena gramatika a ukázána na konkrétních příkladech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6,7,8,9,10 – na těchto stranách si děti samy zkoušejí převádět kladné věty do záporu.</a:t>
            </a:r>
          </a:p>
          <a:p>
            <a:r>
              <a:rPr lang="cs-CZ" sz="2400" dirty="0" smtClean="0">
                <a:latin typeface="Comic Sans MS" pitchFamily="66" charset="0"/>
              </a:rPr>
              <a:t>Pro kontrolu si mohou kliknout na obrázek, pak se jim správná věta objeví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43608" y="1484784"/>
            <a:ext cx="7128792" cy="40324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</a:t>
            </a:r>
            <a:r>
              <a:rPr lang="cs-CZ" sz="5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simple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– negative sentence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Tvorba oznamovací věty záporné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V minulém času používáme pro tvorbu záporné věty pomocné sloveso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DID</a:t>
            </a:r>
            <a:r>
              <a:rPr lang="cs-CZ" dirty="0" smtClean="0">
                <a:latin typeface="Comic Sans MS" pitchFamily="66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Pomocí tohoto slovesa a záporu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NOT </a:t>
            </a:r>
            <a:r>
              <a:rPr lang="cs-CZ" dirty="0" smtClean="0">
                <a:latin typeface="Comic Sans MS" pitchFamily="66" charset="0"/>
              </a:rPr>
              <a:t>vytvoříme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DIDN´T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Plnovýznamové sloveso zůstává v základním tvaru 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HE DIDN´T PLAY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Časování slovesa v záporu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I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</a:t>
            </a:r>
            <a:r>
              <a:rPr lang="cs-CZ" dirty="0" smtClean="0">
                <a:latin typeface="Comic Sans MS" pitchFamily="66" charset="0"/>
              </a:rPr>
              <a:t> play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       </a:t>
            </a:r>
            <a:r>
              <a:rPr lang="cs-CZ" dirty="0" err="1" smtClean="0">
                <a:latin typeface="Comic Sans MS" pitchFamily="66" charset="0"/>
              </a:rPr>
              <a:t>We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</a:t>
            </a:r>
            <a:r>
              <a:rPr lang="cs-CZ" dirty="0" smtClean="0">
                <a:latin typeface="Comic Sans MS" pitchFamily="66" charset="0"/>
              </a:rPr>
              <a:t> play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</a:t>
            </a:r>
            <a:r>
              <a:rPr lang="cs-CZ" dirty="0" smtClean="0">
                <a:latin typeface="Comic Sans MS" pitchFamily="66" charset="0"/>
              </a:rPr>
              <a:t> play	    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</a:t>
            </a:r>
            <a:r>
              <a:rPr lang="cs-CZ" dirty="0" smtClean="0">
                <a:latin typeface="Comic Sans MS" pitchFamily="66" charset="0"/>
              </a:rPr>
              <a:t> play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He	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 </a:t>
            </a:r>
            <a:r>
              <a:rPr lang="cs-CZ" dirty="0" smtClean="0">
                <a:latin typeface="Comic Sans MS" pitchFamily="66" charset="0"/>
              </a:rPr>
              <a:t>play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     </a:t>
            </a: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 </a:t>
            </a:r>
            <a:r>
              <a:rPr lang="cs-CZ" dirty="0" smtClean="0">
                <a:latin typeface="Comic Sans MS" pitchFamily="66" charset="0"/>
              </a:rPr>
              <a:t>play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Comic Sans MS" pitchFamily="66" charset="0"/>
              </a:rPr>
              <a:t>She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</a:t>
            </a:r>
            <a:r>
              <a:rPr lang="cs-CZ" dirty="0" smtClean="0">
                <a:latin typeface="Comic Sans MS" pitchFamily="66" charset="0"/>
              </a:rPr>
              <a:t> play	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Comic Sans MS" pitchFamily="66" charset="0"/>
              </a:rPr>
              <a:t>It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didn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´t </a:t>
            </a:r>
            <a:r>
              <a:rPr lang="cs-CZ" dirty="0" smtClean="0">
                <a:latin typeface="Comic Sans MS" pitchFamily="66" charset="0"/>
              </a:rPr>
              <a:t>play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cooked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cake</a:t>
            </a:r>
            <a:r>
              <a:rPr lang="cs-CZ" sz="2400" b="1" dirty="0" smtClean="0">
                <a:latin typeface="Comic Sans MS" pitchFamily="66" charset="0"/>
              </a:rPr>
              <a:t> last </a:t>
            </a:r>
            <a:r>
              <a:rPr lang="cs-CZ" sz="2400" b="1" dirty="0" err="1" smtClean="0">
                <a:latin typeface="Comic Sans MS" pitchFamily="66" charset="0"/>
              </a:rPr>
              <a:t>Monday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43808" y="2060848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didn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cook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cake</a:t>
            </a:r>
            <a:r>
              <a:rPr lang="cs-CZ" sz="2400" b="1" dirty="0" smtClean="0">
                <a:latin typeface="Comic Sans MS" pitchFamily="66" charset="0"/>
              </a:rPr>
              <a:t> last </a:t>
            </a:r>
            <a:r>
              <a:rPr lang="cs-CZ" sz="2400" b="1" dirty="0" err="1" smtClean="0">
                <a:latin typeface="Comic Sans MS" pitchFamily="66" charset="0"/>
              </a:rPr>
              <a:t>Monday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danced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concert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month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Jim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Lucy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walked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beach</a:t>
            </a:r>
            <a:r>
              <a:rPr lang="cs-CZ" sz="2000" b="1" dirty="0" smtClean="0">
                <a:latin typeface="Comic Sans MS" pitchFamily="66" charset="0"/>
              </a:rPr>
              <a:t> on </a:t>
            </a:r>
            <a:r>
              <a:rPr lang="cs-CZ" sz="2000" b="1" dirty="0" err="1" smtClean="0">
                <a:latin typeface="Comic Sans MS" pitchFamily="66" charset="0"/>
              </a:rPr>
              <a:t>holiday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</a:t>
            </a:r>
            <a:r>
              <a:rPr lang="cs-CZ" sz="2000" b="1" dirty="0" err="1" smtClean="0">
                <a:latin typeface="Comic Sans MS" pitchFamily="66" charset="0"/>
              </a:rPr>
              <a:t>dance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concert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month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Jim </a:t>
            </a:r>
            <a:r>
              <a:rPr lang="cs-CZ" b="1" dirty="0" err="1" smtClean="0">
                <a:latin typeface="Comic Sans MS" pitchFamily="66" charset="0"/>
              </a:rPr>
              <a:t>and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Lucy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didn</a:t>
            </a:r>
            <a:r>
              <a:rPr lang="cs-CZ" b="1" dirty="0" smtClean="0">
                <a:latin typeface="Comic Sans MS" pitchFamily="66" charset="0"/>
              </a:rPr>
              <a:t>´t </a:t>
            </a:r>
            <a:r>
              <a:rPr lang="cs-CZ" b="1" dirty="0" err="1" smtClean="0">
                <a:latin typeface="Comic Sans MS" pitchFamily="66" charset="0"/>
              </a:rPr>
              <a:t>walk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beach</a:t>
            </a:r>
            <a:r>
              <a:rPr lang="cs-CZ" b="1" dirty="0" smtClean="0">
                <a:latin typeface="Comic Sans MS" pitchFamily="66" charset="0"/>
              </a:rPr>
              <a:t> on </a:t>
            </a:r>
            <a:r>
              <a:rPr lang="cs-CZ" b="1" dirty="0" err="1" smtClean="0">
                <a:latin typeface="Comic Sans MS" pitchFamily="66" charset="0"/>
              </a:rPr>
              <a:t>holiday</a:t>
            </a:r>
            <a:r>
              <a:rPr lang="cs-CZ" b="1" dirty="0" smtClean="0">
                <a:latin typeface="Comic Sans MS" pitchFamily="66" charset="0"/>
              </a:rPr>
              <a:t>.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1804988" cy="163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996952"/>
            <a:ext cx="1466156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725144"/>
            <a:ext cx="2123183" cy="1686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160240" cy="1485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140968"/>
            <a:ext cx="2088232" cy="1490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869160"/>
            <a:ext cx="193001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watched</a:t>
            </a:r>
            <a:r>
              <a:rPr lang="cs-CZ" sz="2400" b="1" dirty="0" smtClean="0">
                <a:latin typeface="Comic Sans MS" pitchFamily="66" charset="0"/>
              </a:rPr>
              <a:t> TV </a:t>
            </a:r>
            <a:r>
              <a:rPr lang="cs-CZ" sz="2400" b="1" dirty="0" err="1" smtClean="0">
                <a:latin typeface="Comic Sans MS" pitchFamily="66" charset="0"/>
              </a:rPr>
              <a:t>yesterday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didn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 </a:t>
            </a:r>
            <a:r>
              <a:rPr lang="cs-CZ" sz="2400" b="1" dirty="0" err="1" smtClean="0">
                <a:latin typeface="Comic Sans MS" pitchFamily="66" charset="0"/>
              </a:rPr>
              <a:t>yesterday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listened</a:t>
            </a:r>
            <a:r>
              <a:rPr lang="cs-CZ" sz="2000" b="1" dirty="0" smtClean="0">
                <a:latin typeface="Comic Sans MS" pitchFamily="66" charset="0"/>
              </a:rPr>
              <a:t> to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music </a:t>
            </a:r>
            <a:r>
              <a:rPr lang="cs-CZ" sz="2000" b="1" dirty="0" err="1" smtClean="0">
                <a:latin typeface="Comic Sans MS" pitchFamily="66" charset="0"/>
              </a:rPr>
              <a:t>yesterday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evening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kissed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him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wedding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year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He </a:t>
            </a:r>
            <a:r>
              <a:rPr lang="cs-CZ" b="1" dirty="0" err="1" smtClean="0">
                <a:latin typeface="Comic Sans MS" pitchFamily="66" charset="0"/>
              </a:rPr>
              <a:t>didn</a:t>
            </a:r>
            <a:r>
              <a:rPr lang="cs-CZ" b="1" dirty="0" smtClean="0">
                <a:latin typeface="Comic Sans MS" pitchFamily="66" charset="0"/>
              </a:rPr>
              <a:t>´t listen to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music </a:t>
            </a:r>
            <a:r>
              <a:rPr lang="cs-CZ" b="1" dirty="0" err="1" smtClean="0">
                <a:latin typeface="Comic Sans MS" pitchFamily="66" charset="0"/>
              </a:rPr>
              <a:t>yesterday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evening</a:t>
            </a:r>
            <a:r>
              <a:rPr lang="cs-CZ" b="1" dirty="0" smtClean="0">
                <a:latin typeface="Comic Sans MS" pitchFamily="66" charset="0"/>
              </a:rPr>
              <a:t>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</a:t>
            </a:r>
            <a:r>
              <a:rPr lang="cs-CZ" sz="2000" b="1" dirty="0" err="1" smtClean="0">
                <a:latin typeface="Comic Sans MS" pitchFamily="66" charset="0"/>
              </a:rPr>
              <a:t>kiss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him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wedding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year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Tom </a:t>
            </a:r>
            <a:r>
              <a:rPr lang="cs-CZ" sz="2000" b="1" dirty="0" err="1" smtClean="0">
                <a:latin typeface="Comic Sans MS" pitchFamily="66" charset="0"/>
              </a:rPr>
              <a:t>coloured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pictures</a:t>
            </a:r>
            <a:r>
              <a:rPr lang="cs-CZ" sz="2000" b="1" dirty="0" smtClean="0">
                <a:latin typeface="Comic Sans MS" pitchFamily="66" charset="0"/>
              </a:rPr>
              <a:t>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evening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Tom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</a:t>
            </a:r>
            <a:r>
              <a:rPr lang="cs-CZ" sz="2000" b="1" dirty="0" err="1" smtClean="0">
                <a:latin typeface="Comic Sans MS" pitchFamily="66" charset="0"/>
              </a:rPr>
              <a:t>colour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pictures</a:t>
            </a:r>
            <a:r>
              <a:rPr lang="cs-CZ" sz="2000" b="1" dirty="0" smtClean="0">
                <a:latin typeface="Comic Sans MS" pitchFamily="66" charset="0"/>
              </a:rPr>
              <a:t>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evening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My </a:t>
            </a:r>
            <a:r>
              <a:rPr lang="cs-CZ" sz="2000" b="1" dirty="0" err="1" smtClean="0">
                <a:latin typeface="Comic Sans MS" pitchFamily="66" charset="0"/>
              </a:rPr>
              <a:t>mother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worked</a:t>
            </a:r>
            <a:r>
              <a:rPr lang="cs-CZ" sz="2000" b="1" dirty="0" smtClean="0">
                <a:latin typeface="Comic Sans MS" pitchFamily="66" charset="0"/>
              </a:rPr>
              <a:t> on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computer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night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We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visited</a:t>
            </a:r>
            <a:r>
              <a:rPr lang="cs-CZ" sz="2000" b="1" dirty="0" smtClean="0">
                <a:latin typeface="Comic Sans MS" pitchFamily="66" charset="0"/>
              </a:rPr>
              <a:t> London in 1999.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My </a:t>
            </a:r>
            <a:r>
              <a:rPr lang="cs-CZ" b="1" dirty="0" err="1" smtClean="0">
                <a:latin typeface="Comic Sans MS" pitchFamily="66" charset="0"/>
              </a:rPr>
              <a:t>mother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didn</a:t>
            </a:r>
            <a:r>
              <a:rPr lang="cs-CZ" b="1" dirty="0" smtClean="0">
                <a:latin typeface="Comic Sans MS" pitchFamily="66" charset="0"/>
              </a:rPr>
              <a:t>´t </a:t>
            </a:r>
            <a:r>
              <a:rPr lang="cs-CZ" b="1" dirty="0" err="1" smtClean="0">
                <a:latin typeface="Comic Sans MS" pitchFamily="66" charset="0"/>
              </a:rPr>
              <a:t>work</a:t>
            </a:r>
            <a:r>
              <a:rPr lang="cs-CZ" b="1" dirty="0" smtClean="0">
                <a:latin typeface="Comic Sans MS" pitchFamily="66" charset="0"/>
              </a:rPr>
              <a:t> on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computer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night</a:t>
            </a:r>
            <a:r>
              <a:rPr lang="cs-CZ" b="1" dirty="0">
                <a:latin typeface="Comic Sans MS" pitchFamily="66" charset="0"/>
              </a:rPr>
              <a:t>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87824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We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visit London in 1999.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1584176" cy="1409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5" y="2852936"/>
            <a:ext cx="1728192" cy="1701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725144"/>
            <a:ext cx="1728192" cy="175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opened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window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one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minute</a:t>
            </a:r>
            <a:r>
              <a:rPr lang="cs-CZ" sz="2400" b="1" dirty="0" smtClean="0">
                <a:latin typeface="Comic Sans MS" pitchFamily="66" charset="0"/>
              </a:rPr>
              <a:t> ago.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open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window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one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minute</a:t>
            </a:r>
            <a:r>
              <a:rPr lang="cs-CZ" sz="2000" b="1" dirty="0" smtClean="0">
                <a:latin typeface="Comic Sans MS" pitchFamily="66" charset="0"/>
              </a:rPr>
              <a:t> ago.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My </a:t>
            </a:r>
            <a:r>
              <a:rPr lang="cs-CZ" sz="2400" b="1" dirty="0" err="1" smtClean="0">
                <a:latin typeface="Comic Sans MS" pitchFamily="66" charset="0"/>
              </a:rPr>
              <a:t>dad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cleaned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yesterday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 </a:t>
            </a:r>
            <a:r>
              <a:rPr lang="cs-CZ" sz="2400" b="1" dirty="0" err="1" smtClean="0">
                <a:latin typeface="Comic Sans MS" pitchFamily="66" charset="0"/>
              </a:rPr>
              <a:t>helped</a:t>
            </a:r>
            <a:r>
              <a:rPr lang="cs-CZ" sz="2400" b="1" dirty="0" smtClean="0">
                <a:latin typeface="Comic Sans MS" pitchFamily="66" charset="0"/>
              </a:rPr>
              <a:t> my </a:t>
            </a:r>
            <a:r>
              <a:rPr lang="cs-CZ" sz="2400" b="1" dirty="0" err="1" smtClean="0">
                <a:latin typeface="Comic Sans MS" pitchFamily="66" charset="0"/>
              </a:rPr>
              <a:t>mum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with</a:t>
            </a:r>
            <a:r>
              <a:rPr lang="cs-CZ" sz="2400" b="1" dirty="0" smtClean="0">
                <a:latin typeface="Comic Sans MS" pitchFamily="66" charset="0"/>
              </a:rPr>
              <a:t> lunch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My </a:t>
            </a:r>
            <a:r>
              <a:rPr lang="cs-CZ" sz="2000" b="1" dirty="0" err="1" smtClean="0">
                <a:latin typeface="Comic Sans MS" pitchFamily="66" charset="0"/>
              </a:rPr>
              <a:t>dad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didn´t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clean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garden </a:t>
            </a:r>
            <a:r>
              <a:rPr lang="cs-CZ" sz="2000" b="1" dirty="0" err="1" smtClean="0">
                <a:latin typeface="Comic Sans MS" pitchFamily="66" charset="0"/>
              </a:rPr>
              <a:t>yesterday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I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help my </a:t>
            </a:r>
            <a:r>
              <a:rPr lang="cs-CZ" sz="2000" b="1" dirty="0" err="1" smtClean="0">
                <a:latin typeface="Comic Sans MS" pitchFamily="66" charset="0"/>
              </a:rPr>
              <a:t>mum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with</a:t>
            </a:r>
            <a:r>
              <a:rPr lang="cs-CZ" sz="2000" b="1" dirty="0" smtClean="0">
                <a:latin typeface="Comic Sans MS" pitchFamily="66" charset="0"/>
              </a:rPr>
              <a:t> lunch.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581128"/>
            <a:ext cx="1933575" cy="1955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124744"/>
            <a:ext cx="1872208" cy="1607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780928"/>
            <a:ext cx="1531604" cy="1566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Přelož věty do anglického jazyka, pro kontrolu klikni </a:t>
            </a:r>
          </a:p>
          <a:p>
            <a:r>
              <a:rPr lang="cs-CZ" sz="2400" b="1" dirty="0" smtClean="0">
                <a:latin typeface="Comic Sans MS" pitchFamily="66" charset="0"/>
              </a:rPr>
              <a:t>na příslušný obrázek,ukáže se ti správné řešení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126876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policeman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stopped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car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morning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98884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policeman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stop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car in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morning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140968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My </a:t>
            </a:r>
            <a:r>
              <a:rPr lang="cs-CZ" sz="2000" b="1" dirty="0" err="1" smtClean="0">
                <a:latin typeface="Comic Sans MS" pitchFamily="66" charset="0"/>
              </a:rPr>
              <a:t>brother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looked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stars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night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5085184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printed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photos</a:t>
            </a:r>
            <a:r>
              <a:rPr lang="cs-CZ" sz="2400" b="1" dirty="0" smtClean="0">
                <a:latin typeface="Comic Sans MS" pitchFamily="66" charset="0"/>
              </a:rPr>
              <a:t> last </a:t>
            </a:r>
            <a:r>
              <a:rPr lang="cs-CZ" sz="2400" b="1" dirty="0" err="1" smtClean="0">
                <a:latin typeface="Comic Sans MS" pitchFamily="66" charset="0"/>
              </a:rPr>
              <a:t>week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393305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My </a:t>
            </a:r>
            <a:r>
              <a:rPr lang="cs-CZ" sz="2000" b="1" dirty="0" err="1" smtClean="0">
                <a:latin typeface="Comic Sans MS" pitchFamily="66" charset="0"/>
              </a:rPr>
              <a:t>brother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look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stars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night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587727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We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didn</a:t>
            </a:r>
            <a:r>
              <a:rPr lang="cs-CZ" sz="2000" b="1" dirty="0" smtClean="0">
                <a:latin typeface="Comic Sans MS" pitchFamily="66" charset="0"/>
              </a:rPr>
              <a:t>´t </a:t>
            </a:r>
            <a:r>
              <a:rPr lang="cs-CZ" sz="2000" b="1" dirty="0" err="1" smtClean="0">
                <a:latin typeface="Comic Sans MS" pitchFamily="66" charset="0"/>
              </a:rPr>
              <a:t>print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photos</a:t>
            </a:r>
            <a:r>
              <a:rPr lang="cs-CZ" sz="2000" b="1" dirty="0" smtClean="0">
                <a:latin typeface="Comic Sans MS" pitchFamily="66" charset="0"/>
              </a:rPr>
              <a:t> last </a:t>
            </a:r>
            <a:r>
              <a:rPr lang="cs-CZ" sz="2000" b="1" dirty="0" err="1" smtClean="0">
                <a:latin typeface="Comic Sans MS" pitchFamily="66" charset="0"/>
              </a:rPr>
              <a:t>week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1656184" cy="170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96952"/>
            <a:ext cx="1425464" cy="1695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869160"/>
            <a:ext cx="1933575" cy="1725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"/>
            <a:ext cx="8316416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cs-CZ" sz="1200" b="1" dirty="0" smtClean="0"/>
              <a:t>Zdroje:</a:t>
            </a:r>
          </a:p>
          <a:p>
            <a:endParaRPr lang="cs-CZ" sz="1200" dirty="0" smtClean="0"/>
          </a:p>
          <a:p>
            <a:r>
              <a:rPr lang="cs-CZ" sz="1200" dirty="0" smtClean="0"/>
              <a:t>Vaření: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2"/>
              </a:rPr>
              <a:t>http://officeimg.vo.msecnd.net/en-us/images/MH900233439.jpg</a:t>
            </a:r>
            <a:endParaRPr lang="cs-CZ" sz="1200" dirty="0" smtClean="0"/>
          </a:p>
          <a:p>
            <a:r>
              <a:rPr lang="pt-BR" sz="1200" dirty="0" smtClean="0"/>
              <a:t> </a:t>
            </a:r>
            <a:r>
              <a:rPr lang="cs-CZ" sz="1200" dirty="0" smtClean="0"/>
              <a:t>Tanec: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3"/>
              </a:rPr>
              <a:t>http://officeimg.vo.msecnd.net/en-us/images/MH900233446.jpg</a:t>
            </a:r>
            <a:endParaRPr lang="cs-CZ" sz="1200" dirty="0" smtClean="0"/>
          </a:p>
          <a:p>
            <a:r>
              <a:rPr lang="cs-CZ" sz="1200" dirty="0" smtClean="0"/>
              <a:t>Pláž: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4"/>
              </a:rPr>
              <a:t>http://officeimg.vo.msecnd.net/en-us/images/MH900234324.jpg</a:t>
            </a:r>
            <a:endParaRPr lang="cs-CZ" sz="1200" dirty="0" smtClean="0"/>
          </a:p>
          <a:p>
            <a:r>
              <a:rPr lang="cs-CZ" sz="1200" dirty="0" smtClean="0"/>
              <a:t>Koukání na televizi: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5"/>
              </a:rPr>
              <a:t>http://officeimg.vo.msecnd.net/en-us/images/MH900232151.jpg</a:t>
            </a:r>
            <a:endParaRPr lang="cs-CZ" sz="1200" dirty="0" smtClean="0"/>
          </a:p>
          <a:p>
            <a:r>
              <a:rPr lang="cs-CZ" sz="1200" dirty="0" smtClean="0"/>
              <a:t>Poslech rádia: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6"/>
              </a:rPr>
              <a:t>http://officeimg.vo.msecnd.net/en-us/images/MH900383328.jpg</a:t>
            </a:r>
            <a:endParaRPr lang="cs-CZ" sz="1200" dirty="0" smtClean="0"/>
          </a:p>
          <a:p>
            <a:r>
              <a:rPr lang="cs-CZ" sz="1200" dirty="0" smtClean="0"/>
              <a:t>Polibek: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7"/>
              </a:rPr>
              <a:t>http://officeimg.vo.msecnd.net/en-us/images/MH900083337.jpg</a:t>
            </a:r>
            <a:endParaRPr lang="cs-CZ" sz="1200" dirty="0" smtClean="0"/>
          </a:p>
          <a:p>
            <a:r>
              <a:rPr lang="cs-CZ" sz="1200" dirty="0" smtClean="0"/>
              <a:t>Kreslení: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8"/>
              </a:rPr>
              <a:t>http://officeimg.vo.msecnd.net/en-us/images/MH900232149.jpg</a:t>
            </a:r>
            <a:endParaRPr lang="cs-CZ" sz="1200" dirty="0" smtClean="0"/>
          </a:p>
          <a:p>
            <a:r>
              <a:rPr lang="cs-CZ" sz="1200" dirty="0" smtClean="0"/>
              <a:t>Psaní na počítači: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9"/>
              </a:rPr>
              <a:t>http://officeimg.vo.msecnd.net/en-us/images/MH900233416.jpg</a:t>
            </a:r>
            <a:endParaRPr lang="cs-CZ" sz="1200" dirty="0" smtClean="0"/>
          </a:p>
          <a:p>
            <a:r>
              <a:rPr lang="cs-CZ" sz="1200" dirty="0" err="1" smtClean="0"/>
              <a:t>Big</a:t>
            </a:r>
            <a:r>
              <a:rPr lang="cs-CZ" sz="1200" dirty="0" smtClean="0"/>
              <a:t> </a:t>
            </a:r>
            <a:r>
              <a:rPr lang="cs-CZ" sz="1200" dirty="0" err="1" smtClean="0"/>
              <a:t>Ben</a:t>
            </a:r>
            <a:r>
              <a:rPr lang="cs-CZ" sz="1200" dirty="0" smtClean="0"/>
              <a:t>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0"/>
              </a:rPr>
              <a:t>http://officeimg.vo.msecnd.net/en-us/images/MH900195200.jpg</a:t>
            </a:r>
            <a:endParaRPr lang="cs-CZ" sz="1200" dirty="0" smtClean="0"/>
          </a:p>
          <a:p>
            <a:r>
              <a:rPr lang="cs-CZ" sz="1200" dirty="0" smtClean="0"/>
              <a:t>Okno1: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1"/>
              </a:rPr>
              <a:t>http://officeimg.vo.msecnd.net/en-us/images/MH900436133.jpg</a:t>
            </a:r>
            <a:endParaRPr lang="cs-CZ" sz="1200" dirty="0" smtClean="0"/>
          </a:p>
          <a:p>
            <a:r>
              <a:rPr lang="pt-BR" sz="1200" dirty="0" smtClean="0"/>
              <a:t> </a:t>
            </a:r>
            <a:r>
              <a:rPr lang="cs-CZ" sz="1200" dirty="0" smtClean="0"/>
              <a:t>Práce na zahradě: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2"/>
              </a:rPr>
              <a:t>http://officeimg.vo.msecnd.net/en-us/images/MH900338406.jpg</a:t>
            </a:r>
            <a:endParaRPr lang="cs-CZ" sz="1200" dirty="0" smtClean="0"/>
          </a:p>
          <a:p>
            <a:r>
              <a:rPr lang="cs-CZ" sz="1200" dirty="0" smtClean="0"/>
              <a:t>Pomáhání v kuchyni: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3"/>
              </a:rPr>
              <a:t>http://officeimg.vo.msecnd.net/en-us/images/MH900292032.jpg</a:t>
            </a:r>
            <a:endParaRPr lang="cs-CZ" sz="1200" dirty="0" smtClean="0"/>
          </a:p>
          <a:p>
            <a:r>
              <a:rPr lang="cs-CZ" sz="1200" dirty="0" smtClean="0"/>
              <a:t>Policista: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4"/>
              </a:rPr>
              <a:t>http://officeimg.vo.msecnd.net/en-us/images/MH900198606.jpg</a:t>
            </a:r>
            <a:endParaRPr lang="cs-CZ" sz="1200" dirty="0" smtClean="0"/>
          </a:p>
          <a:p>
            <a:r>
              <a:rPr lang="pt-BR" sz="1200" dirty="0" smtClean="0"/>
              <a:t> </a:t>
            </a:r>
            <a:r>
              <a:rPr lang="cs-CZ" sz="1200" dirty="0" smtClean="0"/>
              <a:t>Okno2: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5"/>
              </a:rPr>
              <a:t>http://officeimg.vo.msecnd.net/en-us/images/MH900059137.jpg</a:t>
            </a:r>
            <a:endParaRPr lang="cs-CZ" sz="1200" dirty="0" smtClean="0"/>
          </a:p>
          <a:p>
            <a:r>
              <a:rPr lang="cs-CZ" sz="1200" dirty="0" smtClean="0"/>
              <a:t>Tiskárna: </a:t>
            </a:r>
            <a:r>
              <a:rPr lang="pt-BR" sz="1200" dirty="0" smtClean="0"/>
              <a:t>AUTOR NEUVEDEN. </a:t>
            </a:r>
            <a:r>
              <a:rPr lang="pt-BR" sz="1200" i="1" dirty="0" smtClean="0"/>
              <a:t>www.office.microsoft.com</a:t>
            </a:r>
            <a:r>
              <a:rPr lang="pt-BR" sz="1200" dirty="0" smtClean="0"/>
              <a:t> [online]. [cit. 20.5.2013]. Dostupný na WWW: </a:t>
            </a:r>
            <a:r>
              <a:rPr lang="pt-BR" sz="1200" dirty="0" smtClean="0">
                <a:hlinkClick r:id="rId16"/>
              </a:rPr>
              <a:t>http://officeimg.vo.msecnd.net/en-us/images/MH900297615.jpg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810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Tvorba oznamovací věty záporné</vt:lpstr>
      <vt:lpstr>Časování slovesa v záporu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Dana</cp:lastModifiedBy>
  <cp:revision>14</cp:revision>
  <dcterms:created xsi:type="dcterms:W3CDTF">2013-02-26T16:46:31Z</dcterms:created>
  <dcterms:modified xsi:type="dcterms:W3CDTF">2013-07-03T14:06:08Z</dcterms:modified>
</cp:coreProperties>
</file>