
<file path=[Content_Types].xml><?xml version="1.0" encoding="utf-8"?>
<Types xmlns="http://schemas.openxmlformats.org/package/2006/content-types">
  <Default Extension="png" ContentType="image/png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handoutMasterIdLst>
    <p:handoutMasterId r:id="rId8"/>
  </p:handoutMasterIdLst>
  <p:sldIdLst>
    <p:sldId id="261" r:id="rId2"/>
    <p:sldId id="256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BDBED569-4797-4DF1-A0F4-6AAB3CD982D8}" styleName="Světlý styl 3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E8B1032C-EA38-4F05-BA0D-38AFFFC7BED3}" styleName="Světlý styl 3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-2628" y="-9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C0A6FA43-B6B0-4FF1-A639-FF9DD695AAD6}" type="datetimeFigureOut">
              <a:rPr lang="cs-CZ"/>
              <a:pPr>
                <a:defRPr/>
              </a:pPr>
              <a:t>28.6.2013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73CFA929-A718-433E-9101-03FD265879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745470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FBFEE70-4446-40DC-938E-00645CF9F2E5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8EDE189-EEB9-461E-A0E7-FC107EB4A3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45745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EDE189-EEB9-461E-A0E7-FC107EB4A376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90015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51EA08-39E4-4584-BBD2-964FBB4335A8}" type="datetime9">
              <a:rPr lang="cs-CZ" smtClean="0"/>
              <a:t>28.6.2013 12:01:10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30C61C-A807-465C-BEF5-09CA1F00FC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2826191"/>
      </p:ext>
    </p:extLst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79DC5C-EF76-4DE7-866C-183F426FFEEB}" type="datetime9">
              <a:rPr lang="cs-CZ" smtClean="0"/>
              <a:t>28.6.2013 12:01:10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B9C53A-B35A-46AA-8452-D6E1CA77FD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1326852"/>
      </p:ext>
    </p:extLst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A86857-67C3-4ABB-8BAD-5A8853769E05}" type="datetime9">
              <a:rPr lang="cs-CZ" smtClean="0"/>
              <a:t>28.6.2013 12:01:10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E6A27D-2A6B-4ACA-93E7-59B358A27D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8992960"/>
      </p:ext>
    </p:extLst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8A9D29-1503-4993-A995-45E0968D8FBE}" type="datetime9">
              <a:rPr lang="cs-CZ" smtClean="0"/>
              <a:t>28.6.2013 12:01:10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E30BC8-4227-4EE1-99D8-D4FA6348D6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8155872"/>
      </p:ext>
    </p:extLst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DB6794-BBA7-46DE-8B1F-E6EB34C18151}" type="datetime9">
              <a:rPr lang="cs-CZ" smtClean="0"/>
              <a:t>28.6.2013 12:01:10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FE0B1C-D05F-4C63-962F-85B621F405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1947911"/>
      </p:ext>
    </p:extLst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61CC55-E945-48E4-8747-D4FFCA2A643D}" type="datetime9">
              <a:rPr lang="cs-CZ" smtClean="0"/>
              <a:t>28.6.2013 12:01:10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6C283A-10CF-4454-9B4F-1F44D2A486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7940559"/>
      </p:ext>
    </p:extLst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ED00AB-637E-48AB-8CBB-CB82334DA8A8}" type="datetime9">
              <a:rPr lang="cs-CZ" smtClean="0"/>
              <a:t>28.6.2013 12:01:10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DAB802-A03E-4922-B059-FE5FE1649B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9026582"/>
      </p:ext>
    </p:extLst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616203-79E4-4047-A2CB-F1552593E24C}" type="datetime9">
              <a:rPr lang="cs-CZ" smtClean="0"/>
              <a:t>28.6.2013 12:01:10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E94E6A-3EA6-41C1-B3F5-E6EBFE5FD9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1640158"/>
      </p:ext>
    </p:extLst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2F87CA-DD40-4B5B-8ABF-0EF9E73BB93C}" type="datetime9">
              <a:rPr lang="cs-CZ" smtClean="0"/>
              <a:t>28.6.2013 12:01:10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58F4E8-D4C8-45DE-874C-B041E09157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5232912"/>
      </p:ext>
    </p:extLst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0B8221-4691-49D3-AC5D-D3A7EBCE2DA3}" type="datetime9">
              <a:rPr lang="cs-CZ" smtClean="0"/>
              <a:t>28.6.2013 12:01:10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88B5E5-3CCA-4834-AEF0-2F8517F588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1046973"/>
      </p:ext>
    </p:extLst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1D49F4-625E-4978-AE38-914ACD9816A0}" type="datetime9">
              <a:rPr lang="cs-CZ" smtClean="0"/>
              <a:t>28.6.2013 12:01:10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3D37DE-AAA6-48E2-A54C-063B4BB284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5741"/>
      </p:ext>
    </p:extLst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 t="-3000" b="-4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83C707EA-D372-482E-8153-562EA3E9670A}" type="datetime9">
              <a:rPr lang="cs-CZ" smtClean="0"/>
              <a:t>28.6.2013 12:01:10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193BA6D-F09B-440F-B75C-5D11B97930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dissolve/>
  </p:transition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6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wmf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5869013"/>
              </p:ext>
            </p:extLst>
          </p:nvPr>
        </p:nvGraphicFramePr>
        <p:xfrm>
          <a:off x="2483768" y="276291"/>
          <a:ext cx="4248472" cy="641657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Dokument" r:id="rId3" imgW="5889940" imgH="8895004" progId="Word.Document.12">
                  <p:embed/>
                </p:oleObj>
              </mc:Choice>
              <mc:Fallback>
                <p:oleObj name="Dokument" r:id="rId3" imgW="5889940" imgH="8895004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483768" y="276291"/>
                        <a:ext cx="4248472" cy="641657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782386622"/>
      </p:ext>
    </p:extLst>
  </p:cSld>
  <p:clrMapOvr>
    <a:masterClrMapping/>
  </p:clrMapOvr>
  <p:transition>
    <p:dissolv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AutoShape 5" descr="File:2010 Polish Air Force Tu-154 crash map-cs.svg"/>
          <p:cNvSpPr>
            <a:spLocks noChangeAspect="1" noChangeArrowheads="1"/>
          </p:cNvSpPr>
          <p:nvPr/>
        </p:nvSpPr>
        <p:spPr bwMode="auto">
          <a:xfrm>
            <a:off x="155575" y="-2071688"/>
            <a:ext cx="7620000" cy="43243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052" name="AutoShape 7" descr="http://upload.wikimedia.org/wikipedia/commons/thumb/e/e7/2010_Polish_Air_Force_Tu-154_crash_map-cs.svg/2000px-2010_Polish_Air_Force_Tu-154_crash_map-cs.svg.png?uselang=cs"/>
          <p:cNvSpPr>
            <a:spLocks noChangeAspect="1" noChangeArrowheads="1"/>
          </p:cNvSpPr>
          <p:nvPr/>
        </p:nvSpPr>
        <p:spPr bwMode="auto">
          <a:xfrm>
            <a:off x="-739775" y="-4403725"/>
            <a:ext cx="10207625" cy="10209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50825" y="188913"/>
            <a:ext cx="8642350" cy="646112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 smtClean="0"/>
              <a:t>Převody jednotek</a:t>
            </a:r>
            <a:endParaRPr lang="cs-CZ" sz="3600" dirty="0"/>
          </a:p>
        </p:txBody>
      </p:sp>
      <p:pic>
        <p:nvPicPr>
          <p:cNvPr id="2055" name="Picture 10" descr="C:\Users\hajekp\AppData\Local\Microsoft\Windows\Temporary Internet Files\Content.IE5\A628CFKA\MC90023383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9825" y="700881"/>
            <a:ext cx="1403350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50824" y="835025"/>
            <a:ext cx="7940676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nejpochopitelnější cesta je pomocí převodních koeficientů</a:t>
            </a:r>
          </a:p>
          <a:p>
            <a:pPr marL="457200" indent="-457200">
              <a:buFont typeface="Arial" pitchFamily="34" charset="0"/>
              <a:buChar char="•"/>
            </a:pPr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důležitým předpokladem pro úspěšné převádění jednotek je zvládnutí</a:t>
            </a:r>
            <a:br>
              <a:rPr lang="cs-CZ" sz="2800" dirty="0" smtClean="0"/>
            </a:br>
            <a:r>
              <a:rPr lang="cs-CZ" sz="2800" dirty="0" smtClean="0"/>
              <a:t>jednoduchého krácení ve zlomku,</a:t>
            </a:r>
            <a:br>
              <a:rPr lang="cs-CZ" sz="2800" dirty="0" smtClean="0"/>
            </a:br>
            <a:r>
              <a:rPr lang="cs-CZ" sz="2800" dirty="0" smtClean="0"/>
              <a:t>proto tuto matematickou operaci</a:t>
            </a:r>
            <a:br>
              <a:rPr lang="cs-CZ" sz="2800" dirty="0" smtClean="0"/>
            </a:br>
            <a:r>
              <a:rPr lang="cs-CZ" sz="2800" dirty="0" smtClean="0"/>
              <a:t>zopakujte</a:t>
            </a:r>
          </a:p>
          <a:p>
            <a:pPr marL="457200" indent="-457200">
              <a:buFont typeface="Arial" pitchFamily="34" charset="0"/>
              <a:buChar char="•"/>
            </a:pPr>
            <a:endParaRPr lang="cs-CZ" sz="2800" dirty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no a teď už zbývá jen znát základní vztahy mezi jednotkami, například:</a:t>
            </a:r>
            <a:br>
              <a:rPr lang="cs-CZ" sz="2800" dirty="0" smtClean="0"/>
            </a:br>
            <a:r>
              <a:rPr lang="cs-CZ" sz="2800" dirty="0" smtClean="0"/>
              <a:t>1 km = 1 000 m, 1 </a:t>
            </a:r>
            <a:r>
              <a:rPr lang="cs-CZ" sz="2800" dirty="0" err="1" smtClean="0"/>
              <a:t>inch</a:t>
            </a:r>
            <a:r>
              <a:rPr lang="cs-CZ" sz="2800" dirty="0" smtClean="0"/>
              <a:t> = 2,54 cm atd.</a:t>
            </a:r>
            <a:br>
              <a:rPr lang="cs-CZ" sz="2800" dirty="0" smtClean="0"/>
            </a:br>
            <a:r>
              <a:rPr lang="cs-CZ" sz="2800" dirty="0" smtClean="0"/>
              <a:t>a vytvořit z nich výhodně převodní koeficienty</a:t>
            </a:r>
            <a:endParaRPr lang="cs-CZ" sz="2800" dirty="0"/>
          </a:p>
        </p:txBody>
      </p:sp>
      <p:pic>
        <p:nvPicPr>
          <p:cNvPr id="7" name="Picture 7" descr="C:\Users\hajekp\AppData\Local\Microsoft\Windows\Temporary Internet Files\Content.IE5\0F10Z3RW\MP900387689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7780" y="2735834"/>
            <a:ext cx="2604090" cy="185758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AutoShape 5" descr="File:2010 Polish Air Force Tu-154 crash map-cs.svg"/>
          <p:cNvSpPr>
            <a:spLocks noChangeAspect="1" noChangeArrowheads="1"/>
          </p:cNvSpPr>
          <p:nvPr/>
        </p:nvSpPr>
        <p:spPr bwMode="auto">
          <a:xfrm>
            <a:off x="155575" y="-2071688"/>
            <a:ext cx="7620000" cy="43243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3076" name="AutoShape 7" descr="http://upload.wikimedia.org/wikipedia/commons/thumb/e/e7/2010_Polish_Air_Force_Tu-154_crash_map-cs.svg/2000px-2010_Polish_Air_Force_Tu-154_crash_map-cs.svg.png?uselang=cs"/>
          <p:cNvSpPr>
            <a:spLocks noChangeAspect="1" noChangeArrowheads="1"/>
          </p:cNvSpPr>
          <p:nvPr/>
        </p:nvSpPr>
        <p:spPr bwMode="auto">
          <a:xfrm>
            <a:off x="-739775" y="-4403725"/>
            <a:ext cx="10207625" cy="10209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50825" y="188913"/>
            <a:ext cx="8642350" cy="646112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 smtClean="0"/>
              <a:t>Princip výpočtu</a:t>
            </a:r>
            <a:endParaRPr lang="cs-CZ" sz="3600" dirty="0"/>
          </a:p>
        </p:txBody>
      </p:sp>
      <p:pic>
        <p:nvPicPr>
          <p:cNvPr id="3085" name="Picture 10" descr="C:\Users\hajekp\AppData\Local\Microsoft\Windows\Temporary Internet Files\Content.IE5\A628CFKA\MC9002338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9825" y="700881"/>
            <a:ext cx="1403350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52385" y="1124744"/>
            <a:ext cx="857401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Převeďte 3,56 km na centimetry:</a:t>
            </a:r>
            <a:endParaRPr lang="cs-CZ" sz="2800" dirty="0"/>
          </a:p>
        </p:txBody>
      </p:sp>
      <p:pic>
        <p:nvPicPr>
          <p:cNvPr id="12" name="Picture 4" descr="C:\Users\hajekp\AppData\Local\Microsoft\Windows\Temporary Internet Files\Content.IE5\AF738P2Y\MC90033268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0341" y="4987823"/>
            <a:ext cx="1826057" cy="1656893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252385" y="1844824"/>
                <a:ext cx="7730939" cy="71468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3,56 </m:t>
                      </m:r>
                      <m:r>
                        <a:rPr lang="cs-CZ" b="0" i="1" smtClean="0">
                          <a:latin typeface="Cambria Math"/>
                        </a:rPr>
                        <m:t>𝑘𝑚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1000 </m:t>
                              </m:r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𝑚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1 </m:t>
                              </m:r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𝑘𝑚</m:t>
                              </m:r>
                            </m:den>
                          </m:f>
                        </m:e>
                      </m:d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100 </m:t>
                              </m:r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𝑐𝑚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1 </m:t>
                              </m:r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𝑚</m:t>
                              </m:r>
                            </m:den>
                          </m:f>
                        </m:e>
                      </m:d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2385" y="1844824"/>
                <a:ext cx="7730939" cy="714683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TextovéPole 9"/>
          <p:cNvSpPr txBox="1"/>
          <p:nvPr/>
        </p:nvSpPr>
        <p:spPr>
          <a:xfrm>
            <a:off x="252385" y="2780928"/>
            <a:ext cx="864079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každý koeficient v závorce se musí = 1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vhodné poskládání převodních koeficientů nám umožní vykrátit převáděné jednotky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nejdříve vykrátíme km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nyní m a zbydou nám cm, na které jsme převáděli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teď už zbývá jen vypočítat příklad číselně</a:t>
            </a:r>
            <a:endParaRPr lang="cs-CZ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252385" y="5301208"/>
                <a:ext cx="6335839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i="1">
                          <a:latin typeface="Cambria Math"/>
                          <a:ea typeface="Cambria Math"/>
                        </a:rPr>
                        <m:t>3,56∙1000∙100=356 000 </m:t>
                      </m:r>
                      <m:r>
                        <a:rPr lang="cs-CZ" i="1">
                          <a:latin typeface="Cambria Math"/>
                          <a:ea typeface="Cambria Math"/>
                        </a:rPr>
                        <m:t>𝑐𝑚</m:t>
                      </m:r>
                    </m:oMath>
                  </m:oMathPara>
                </a14:m>
                <a:endParaRPr lang="cs-CZ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2385" y="5301208"/>
                <a:ext cx="6335839" cy="646331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4" name="Volný tvar 23"/>
          <p:cNvSpPr/>
          <p:nvPr/>
        </p:nvSpPr>
        <p:spPr>
          <a:xfrm>
            <a:off x="2895600" y="2028825"/>
            <a:ext cx="371475" cy="400050"/>
          </a:xfrm>
          <a:custGeom>
            <a:avLst/>
            <a:gdLst>
              <a:gd name="connsiteX0" fmla="*/ 0 w 371475"/>
              <a:gd name="connsiteY0" fmla="*/ 0 h 400050"/>
              <a:gd name="connsiteX1" fmla="*/ 352425 w 371475"/>
              <a:gd name="connsiteY1" fmla="*/ 371475 h 400050"/>
              <a:gd name="connsiteX2" fmla="*/ 352425 w 371475"/>
              <a:gd name="connsiteY2" fmla="*/ 371475 h 400050"/>
              <a:gd name="connsiteX3" fmla="*/ 371475 w 371475"/>
              <a:gd name="connsiteY3" fmla="*/ 400050 h 400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1475" h="400050">
                <a:moveTo>
                  <a:pt x="0" y="0"/>
                </a:moveTo>
                <a:lnTo>
                  <a:pt x="352425" y="371475"/>
                </a:lnTo>
                <a:lnTo>
                  <a:pt x="352425" y="371475"/>
                </a:lnTo>
                <a:lnTo>
                  <a:pt x="371475" y="400050"/>
                </a:lnTo>
              </a:path>
            </a:pathLst>
          </a:cu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olný tvar 27"/>
          <p:cNvSpPr/>
          <p:nvPr/>
        </p:nvSpPr>
        <p:spPr>
          <a:xfrm>
            <a:off x="3779837" y="2181225"/>
            <a:ext cx="371475" cy="400050"/>
          </a:xfrm>
          <a:custGeom>
            <a:avLst/>
            <a:gdLst>
              <a:gd name="connsiteX0" fmla="*/ 0 w 371475"/>
              <a:gd name="connsiteY0" fmla="*/ 0 h 400050"/>
              <a:gd name="connsiteX1" fmla="*/ 352425 w 371475"/>
              <a:gd name="connsiteY1" fmla="*/ 371475 h 400050"/>
              <a:gd name="connsiteX2" fmla="*/ 352425 w 371475"/>
              <a:gd name="connsiteY2" fmla="*/ 371475 h 400050"/>
              <a:gd name="connsiteX3" fmla="*/ 371475 w 371475"/>
              <a:gd name="connsiteY3" fmla="*/ 400050 h 400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1475" h="400050">
                <a:moveTo>
                  <a:pt x="0" y="0"/>
                </a:moveTo>
                <a:lnTo>
                  <a:pt x="352425" y="371475"/>
                </a:lnTo>
                <a:lnTo>
                  <a:pt x="352425" y="371475"/>
                </a:lnTo>
                <a:lnTo>
                  <a:pt x="371475" y="400050"/>
                </a:lnTo>
              </a:path>
            </a:pathLst>
          </a:cu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olný tvar 28"/>
          <p:cNvSpPr/>
          <p:nvPr/>
        </p:nvSpPr>
        <p:spPr>
          <a:xfrm>
            <a:off x="3992562" y="1828800"/>
            <a:ext cx="371475" cy="400050"/>
          </a:xfrm>
          <a:custGeom>
            <a:avLst/>
            <a:gdLst>
              <a:gd name="connsiteX0" fmla="*/ 0 w 371475"/>
              <a:gd name="connsiteY0" fmla="*/ 0 h 400050"/>
              <a:gd name="connsiteX1" fmla="*/ 352425 w 371475"/>
              <a:gd name="connsiteY1" fmla="*/ 371475 h 400050"/>
              <a:gd name="connsiteX2" fmla="*/ 352425 w 371475"/>
              <a:gd name="connsiteY2" fmla="*/ 371475 h 400050"/>
              <a:gd name="connsiteX3" fmla="*/ 371475 w 371475"/>
              <a:gd name="connsiteY3" fmla="*/ 400050 h 400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1475" h="400050">
                <a:moveTo>
                  <a:pt x="0" y="0"/>
                </a:moveTo>
                <a:lnTo>
                  <a:pt x="352425" y="371475"/>
                </a:lnTo>
                <a:lnTo>
                  <a:pt x="352425" y="371475"/>
                </a:lnTo>
                <a:lnTo>
                  <a:pt x="371475" y="400050"/>
                </a:lnTo>
              </a:path>
            </a:pathLst>
          </a:cu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Volný tvar 29"/>
          <p:cNvSpPr/>
          <p:nvPr/>
        </p:nvSpPr>
        <p:spPr>
          <a:xfrm>
            <a:off x="4932040" y="2164065"/>
            <a:ext cx="371475" cy="400050"/>
          </a:xfrm>
          <a:custGeom>
            <a:avLst/>
            <a:gdLst>
              <a:gd name="connsiteX0" fmla="*/ 0 w 371475"/>
              <a:gd name="connsiteY0" fmla="*/ 0 h 400050"/>
              <a:gd name="connsiteX1" fmla="*/ 352425 w 371475"/>
              <a:gd name="connsiteY1" fmla="*/ 371475 h 400050"/>
              <a:gd name="connsiteX2" fmla="*/ 352425 w 371475"/>
              <a:gd name="connsiteY2" fmla="*/ 371475 h 400050"/>
              <a:gd name="connsiteX3" fmla="*/ 371475 w 371475"/>
              <a:gd name="connsiteY3" fmla="*/ 400050 h 400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1475" h="400050">
                <a:moveTo>
                  <a:pt x="0" y="0"/>
                </a:moveTo>
                <a:lnTo>
                  <a:pt x="352425" y="371475"/>
                </a:lnTo>
                <a:lnTo>
                  <a:pt x="352425" y="371475"/>
                </a:lnTo>
                <a:lnTo>
                  <a:pt x="371475" y="400050"/>
                </a:lnTo>
              </a:path>
            </a:pathLst>
          </a:cu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animBg="1"/>
      <p:bldP spid="28" grpId="0" animBg="1"/>
      <p:bldP spid="29" grpId="0" animBg="1"/>
      <p:bldP spid="3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AutoShape 5" descr="File:2010 Polish Air Force Tu-154 crash map-cs.svg"/>
          <p:cNvSpPr>
            <a:spLocks noChangeAspect="1" noChangeArrowheads="1"/>
          </p:cNvSpPr>
          <p:nvPr/>
        </p:nvSpPr>
        <p:spPr bwMode="auto">
          <a:xfrm>
            <a:off x="155575" y="-2071688"/>
            <a:ext cx="7620000" cy="43243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AutoShape 7" descr="http://upload.wikimedia.org/wikipedia/commons/thumb/e/e7/2010_Polish_Air_Force_Tu-154_crash_map-cs.svg/2000px-2010_Polish_Air_Force_Tu-154_crash_map-cs.svg.png?uselang=cs"/>
          <p:cNvSpPr>
            <a:spLocks noChangeAspect="1" noChangeArrowheads="1"/>
          </p:cNvSpPr>
          <p:nvPr/>
        </p:nvSpPr>
        <p:spPr bwMode="auto">
          <a:xfrm>
            <a:off x="-739775" y="-4403725"/>
            <a:ext cx="10207625" cy="10209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50825" y="188913"/>
            <a:ext cx="8642350" cy="646112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 smtClean="0"/>
              <a:t>Jednotky s mocninami</a:t>
            </a:r>
            <a:endParaRPr lang="cs-CZ" sz="3600" dirty="0"/>
          </a:p>
        </p:txBody>
      </p:sp>
      <p:pic>
        <p:nvPicPr>
          <p:cNvPr id="4104" name="Picture 10" descr="C:\Users\hajekp\AppData\Local\Microsoft\Windows\Temporary Internet Files\Content.IE5\A628CFKA\MC9002338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2668" y="700881"/>
            <a:ext cx="1403350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280859" y="1650368"/>
                <a:ext cx="7730939" cy="71468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2 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𝑘𝑚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=2 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𝑘𝑚</m:t>
                          </m:r>
                        </m:e>
                      </m:d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𝑘𝑚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=2 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𝑘𝑚</m:t>
                          </m:r>
                        </m:e>
                      </m:d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𝑘𝑚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1000 </m:t>
                              </m:r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𝑚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1 </m:t>
                              </m:r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𝑘𝑚</m:t>
                              </m:r>
                            </m:den>
                          </m:f>
                        </m:e>
                      </m:d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1000 </m:t>
                              </m:r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𝑚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1 </m:t>
                              </m:r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𝑘𝑚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0859" y="1650368"/>
                <a:ext cx="7730939" cy="714683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TextovéPole 8"/>
          <p:cNvSpPr txBox="1"/>
          <p:nvPr/>
        </p:nvSpPr>
        <p:spPr>
          <a:xfrm>
            <a:off x="252385" y="1124744"/>
            <a:ext cx="857401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Převeďte 2 km</a:t>
            </a:r>
            <a:r>
              <a:rPr lang="cs-CZ" sz="2800" baseline="30000" dirty="0" smtClean="0"/>
              <a:t>2</a:t>
            </a:r>
            <a:r>
              <a:rPr lang="cs-CZ" sz="2800" dirty="0" smtClean="0"/>
              <a:t> na metry čtverečné:</a:t>
            </a:r>
            <a:endParaRPr lang="cs-CZ" sz="28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262767" y="2602215"/>
            <a:ext cx="85740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km</a:t>
            </a:r>
            <a:r>
              <a:rPr lang="cs-CZ" baseline="30000" dirty="0" smtClean="0"/>
              <a:t>2</a:t>
            </a:r>
            <a:r>
              <a:rPr lang="cs-CZ" dirty="0" smtClean="0"/>
              <a:t> rozepíšeme na </a:t>
            </a:r>
            <a:r>
              <a:rPr lang="cs-CZ" dirty="0" err="1" smtClean="0"/>
              <a:t>km∙km</a:t>
            </a:r>
            <a:r>
              <a:rPr lang="cs-CZ" dirty="0" smtClean="0"/>
              <a:t> a postupujeme obdobně jako v předchozím příkladu</a:t>
            </a:r>
            <a:endParaRPr lang="cs-CZ" dirty="0"/>
          </a:p>
        </p:txBody>
      </p:sp>
      <p:sp>
        <p:nvSpPr>
          <p:cNvPr id="11" name="Volný tvar 10"/>
          <p:cNvSpPr/>
          <p:nvPr/>
        </p:nvSpPr>
        <p:spPr>
          <a:xfrm>
            <a:off x="3785033" y="1843206"/>
            <a:ext cx="371475" cy="400050"/>
          </a:xfrm>
          <a:custGeom>
            <a:avLst/>
            <a:gdLst>
              <a:gd name="connsiteX0" fmla="*/ 0 w 371475"/>
              <a:gd name="connsiteY0" fmla="*/ 0 h 400050"/>
              <a:gd name="connsiteX1" fmla="*/ 352425 w 371475"/>
              <a:gd name="connsiteY1" fmla="*/ 371475 h 400050"/>
              <a:gd name="connsiteX2" fmla="*/ 352425 w 371475"/>
              <a:gd name="connsiteY2" fmla="*/ 371475 h 400050"/>
              <a:gd name="connsiteX3" fmla="*/ 371475 w 371475"/>
              <a:gd name="connsiteY3" fmla="*/ 400050 h 400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1475" h="400050">
                <a:moveTo>
                  <a:pt x="0" y="0"/>
                </a:moveTo>
                <a:lnTo>
                  <a:pt x="352425" y="371475"/>
                </a:lnTo>
                <a:lnTo>
                  <a:pt x="352425" y="371475"/>
                </a:lnTo>
                <a:lnTo>
                  <a:pt x="371475" y="400050"/>
                </a:lnTo>
              </a:path>
            </a:pathLst>
          </a:cu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olný tvar 11"/>
          <p:cNvSpPr/>
          <p:nvPr/>
        </p:nvSpPr>
        <p:spPr>
          <a:xfrm>
            <a:off x="5292080" y="2001372"/>
            <a:ext cx="371475" cy="400050"/>
          </a:xfrm>
          <a:custGeom>
            <a:avLst/>
            <a:gdLst>
              <a:gd name="connsiteX0" fmla="*/ 0 w 371475"/>
              <a:gd name="connsiteY0" fmla="*/ 0 h 400050"/>
              <a:gd name="connsiteX1" fmla="*/ 352425 w 371475"/>
              <a:gd name="connsiteY1" fmla="*/ 371475 h 400050"/>
              <a:gd name="connsiteX2" fmla="*/ 352425 w 371475"/>
              <a:gd name="connsiteY2" fmla="*/ 371475 h 400050"/>
              <a:gd name="connsiteX3" fmla="*/ 371475 w 371475"/>
              <a:gd name="connsiteY3" fmla="*/ 400050 h 400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1475" h="400050">
                <a:moveTo>
                  <a:pt x="0" y="0"/>
                </a:moveTo>
                <a:lnTo>
                  <a:pt x="352425" y="371475"/>
                </a:lnTo>
                <a:lnTo>
                  <a:pt x="352425" y="371475"/>
                </a:lnTo>
                <a:lnTo>
                  <a:pt x="371475" y="400050"/>
                </a:lnTo>
              </a:path>
            </a:pathLst>
          </a:cu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olný tvar 12"/>
          <p:cNvSpPr/>
          <p:nvPr/>
        </p:nvSpPr>
        <p:spPr>
          <a:xfrm>
            <a:off x="4326194" y="1843206"/>
            <a:ext cx="371475" cy="400050"/>
          </a:xfrm>
          <a:custGeom>
            <a:avLst/>
            <a:gdLst>
              <a:gd name="connsiteX0" fmla="*/ 0 w 371475"/>
              <a:gd name="connsiteY0" fmla="*/ 0 h 400050"/>
              <a:gd name="connsiteX1" fmla="*/ 352425 w 371475"/>
              <a:gd name="connsiteY1" fmla="*/ 371475 h 400050"/>
              <a:gd name="connsiteX2" fmla="*/ 352425 w 371475"/>
              <a:gd name="connsiteY2" fmla="*/ 371475 h 400050"/>
              <a:gd name="connsiteX3" fmla="*/ 371475 w 371475"/>
              <a:gd name="connsiteY3" fmla="*/ 400050 h 400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1475" h="400050">
                <a:moveTo>
                  <a:pt x="0" y="0"/>
                </a:moveTo>
                <a:lnTo>
                  <a:pt x="352425" y="371475"/>
                </a:lnTo>
                <a:lnTo>
                  <a:pt x="352425" y="371475"/>
                </a:lnTo>
                <a:lnTo>
                  <a:pt x="371475" y="400050"/>
                </a:lnTo>
              </a:path>
            </a:pathLst>
          </a:cu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olný tvar 13"/>
          <p:cNvSpPr/>
          <p:nvPr/>
        </p:nvSpPr>
        <p:spPr>
          <a:xfrm>
            <a:off x="6444208" y="1965001"/>
            <a:ext cx="371475" cy="400050"/>
          </a:xfrm>
          <a:custGeom>
            <a:avLst/>
            <a:gdLst>
              <a:gd name="connsiteX0" fmla="*/ 0 w 371475"/>
              <a:gd name="connsiteY0" fmla="*/ 0 h 400050"/>
              <a:gd name="connsiteX1" fmla="*/ 352425 w 371475"/>
              <a:gd name="connsiteY1" fmla="*/ 371475 h 400050"/>
              <a:gd name="connsiteX2" fmla="*/ 352425 w 371475"/>
              <a:gd name="connsiteY2" fmla="*/ 371475 h 400050"/>
              <a:gd name="connsiteX3" fmla="*/ 371475 w 371475"/>
              <a:gd name="connsiteY3" fmla="*/ 400050 h 400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1475" h="400050">
                <a:moveTo>
                  <a:pt x="0" y="0"/>
                </a:moveTo>
                <a:lnTo>
                  <a:pt x="352425" y="371475"/>
                </a:lnTo>
                <a:lnTo>
                  <a:pt x="352425" y="371475"/>
                </a:lnTo>
                <a:lnTo>
                  <a:pt x="371475" y="400050"/>
                </a:lnTo>
              </a:path>
            </a:pathLst>
          </a:cu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2195736" y="3131676"/>
                <a:ext cx="4032448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>
                          <a:latin typeface="Cambria Math"/>
                          <a:ea typeface="Cambria Math"/>
                        </a:rPr>
                        <m:t>=2 000 000 </m:t>
                      </m:r>
                      <m:sSup>
                        <m:sSupPr>
                          <m:ctrlPr>
                            <a:rPr lang="cs-CZ" i="1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𝑚</m:t>
                          </m:r>
                        </m:e>
                        <m:sup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95736" y="3131676"/>
                <a:ext cx="4032448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6" name="TextovéPole 15"/>
          <p:cNvSpPr txBox="1"/>
          <p:nvPr/>
        </p:nvSpPr>
        <p:spPr>
          <a:xfrm>
            <a:off x="273571" y="3645024"/>
            <a:ext cx="857401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Zajisté si poradíme i s převodem z hektolitrů na m</a:t>
            </a:r>
            <a:r>
              <a:rPr lang="cs-CZ" sz="2800" baseline="30000" dirty="0" smtClean="0"/>
              <a:t>3</a:t>
            </a:r>
            <a:r>
              <a:rPr lang="cs-CZ" sz="2800" dirty="0" smtClean="0"/>
              <a:t>:</a:t>
            </a:r>
            <a:endParaRPr lang="cs-CZ" sz="2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280860" y="4293096"/>
                <a:ext cx="7730939" cy="74481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</a:rPr>
                        <m:t>4</m:t>
                      </m:r>
                      <m:r>
                        <a:rPr lang="cs-CZ" b="0" i="1" smtClean="0">
                          <a:latin typeface="Cambria Math"/>
                        </a:rPr>
                        <m:t>,5 </m:t>
                      </m:r>
                      <m:r>
                        <a:rPr lang="cs-CZ" b="0" i="1" smtClean="0">
                          <a:latin typeface="Cambria Math"/>
                        </a:rPr>
                        <m:t>h𝑙</m:t>
                      </m:r>
                      <m:r>
                        <a:rPr lang="cs-CZ" b="0" i="1" smtClean="0">
                          <a:latin typeface="Cambria Math"/>
                        </a:rPr>
                        <m:t>=4,5 </m:t>
                      </m:r>
                      <m:r>
                        <a:rPr lang="cs-CZ" b="0" i="1" smtClean="0">
                          <a:latin typeface="Cambria Math"/>
                        </a:rPr>
                        <m:t>h𝑙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100 </m:t>
                              </m:r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𝑙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1 </m:t>
                              </m:r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h𝑙</m:t>
                              </m:r>
                            </m:den>
                          </m:f>
                        </m:e>
                      </m:d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1 </m:t>
                              </m:r>
                              <m:sSup>
                                <m:sSupPr>
                                  <m:ctrlP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𝑑𝑚</m:t>
                                  </m:r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3</m:t>
                                  </m:r>
                                </m:sup>
                              </m:sSup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1 </m:t>
                              </m:r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𝑙</m:t>
                              </m:r>
                            </m:den>
                          </m:f>
                        </m:e>
                      </m:d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1 </m:t>
                              </m:r>
                              <m:sSup>
                                <m:sSupPr>
                                  <m:ctrlP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𝑚</m:t>
                                  </m:r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3</m:t>
                                  </m:r>
                                </m:sup>
                              </m:sSup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1000 </m:t>
                              </m:r>
                              <m:sSup>
                                <m:sSupPr>
                                  <m:ctrlP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𝑑𝑚</m:t>
                                  </m:r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3</m:t>
                                  </m:r>
                                </m:sup>
                              </m:sSup>
                            </m:den>
                          </m:f>
                        </m:e>
                      </m:d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0860" y="4293096"/>
                <a:ext cx="7730939" cy="744819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8" name="Volný tvar 17"/>
          <p:cNvSpPr/>
          <p:nvPr/>
        </p:nvSpPr>
        <p:spPr>
          <a:xfrm>
            <a:off x="2771800" y="4465480"/>
            <a:ext cx="371475" cy="400050"/>
          </a:xfrm>
          <a:custGeom>
            <a:avLst/>
            <a:gdLst>
              <a:gd name="connsiteX0" fmla="*/ 0 w 371475"/>
              <a:gd name="connsiteY0" fmla="*/ 0 h 400050"/>
              <a:gd name="connsiteX1" fmla="*/ 352425 w 371475"/>
              <a:gd name="connsiteY1" fmla="*/ 371475 h 400050"/>
              <a:gd name="connsiteX2" fmla="*/ 352425 w 371475"/>
              <a:gd name="connsiteY2" fmla="*/ 371475 h 400050"/>
              <a:gd name="connsiteX3" fmla="*/ 371475 w 371475"/>
              <a:gd name="connsiteY3" fmla="*/ 400050 h 400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1475" h="400050">
                <a:moveTo>
                  <a:pt x="0" y="0"/>
                </a:moveTo>
                <a:lnTo>
                  <a:pt x="352425" y="371475"/>
                </a:lnTo>
                <a:lnTo>
                  <a:pt x="352425" y="371475"/>
                </a:lnTo>
                <a:lnTo>
                  <a:pt x="371475" y="400050"/>
                </a:lnTo>
              </a:path>
            </a:pathLst>
          </a:cu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olný tvar 18"/>
          <p:cNvSpPr/>
          <p:nvPr/>
        </p:nvSpPr>
        <p:spPr>
          <a:xfrm>
            <a:off x="3548994" y="4637865"/>
            <a:ext cx="371475" cy="400050"/>
          </a:xfrm>
          <a:custGeom>
            <a:avLst/>
            <a:gdLst>
              <a:gd name="connsiteX0" fmla="*/ 0 w 371475"/>
              <a:gd name="connsiteY0" fmla="*/ 0 h 400050"/>
              <a:gd name="connsiteX1" fmla="*/ 352425 w 371475"/>
              <a:gd name="connsiteY1" fmla="*/ 371475 h 400050"/>
              <a:gd name="connsiteX2" fmla="*/ 352425 w 371475"/>
              <a:gd name="connsiteY2" fmla="*/ 371475 h 400050"/>
              <a:gd name="connsiteX3" fmla="*/ 371475 w 371475"/>
              <a:gd name="connsiteY3" fmla="*/ 400050 h 400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1475" h="400050">
                <a:moveTo>
                  <a:pt x="0" y="0"/>
                </a:moveTo>
                <a:lnTo>
                  <a:pt x="352425" y="371475"/>
                </a:lnTo>
                <a:lnTo>
                  <a:pt x="352425" y="371475"/>
                </a:lnTo>
                <a:lnTo>
                  <a:pt x="371475" y="400050"/>
                </a:lnTo>
              </a:path>
            </a:pathLst>
          </a:cu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olný tvar 19"/>
          <p:cNvSpPr/>
          <p:nvPr/>
        </p:nvSpPr>
        <p:spPr>
          <a:xfrm>
            <a:off x="3599295" y="4265455"/>
            <a:ext cx="371475" cy="400050"/>
          </a:xfrm>
          <a:custGeom>
            <a:avLst/>
            <a:gdLst>
              <a:gd name="connsiteX0" fmla="*/ 0 w 371475"/>
              <a:gd name="connsiteY0" fmla="*/ 0 h 400050"/>
              <a:gd name="connsiteX1" fmla="*/ 352425 w 371475"/>
              <a:gd name="connsiteY1" fmla="*/ 371475 h 400050"/>
              <a:gd name="connsiteX2" fmla="*/ 352425 w 371475"/>
              <a:gd name="connsiteY2" fmla="*/ 371475 h 400050"/>
              <a:gd name="connsiteX3" fmla="*/ 371475 w 371475"/>
              <a:gd name="connsiteY3" fmla="*/ 400050 h 400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1475" h="400050">
                <a:moveTo>
                  <a:pt x="0" y="0"/>
                </a:moveTo>
                <a:lnTo>
                  <a:pt x="352425" y="371475"/>
                </a:lnTo>
                <a:lnTo>
                  <a:pt x="352425" y="371475"/>
                </a:lnTo>
                <a:lnTo>
                  <a:pt x="371475" y="400050"/>
                </a:lnTo>
              </a:path>
            </a:pathLst>
          </a:cu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olný tvar 20"/>
          <p:cNvSpPr/>
          <p:nvPr/>
        </p:nvSpPr>
        <p:spPr>
          <a:xfrm>
            <a:off x="4497555" y="4637865"/>
            <a:ext cx="371475" cy="400050"/>
          </a:xfrm>
          <a:custGeom>
            <a:avLst/>
            <a:gdLst>
              <a:gd name="connsiteX0" fmla="*/ 0 w 371475"/>
              <a:gd name="connsiteY0" fmla="*/ 0 h 400050"/>
              <a:gd name="connsiteX1" fmla="*/ 352425 w 371475"/>
              <a:gd name="connsiteY1" fmla="*/ 371475 h 400050"/>
              <a:gd name="connsiteX2" fmla="*/ 352425 w 371475"/>
              <a:gd name="connsiteY2" fmla="*/ 371475 h 400050"/>
              <a:gd name="connsiteX3" fmla="*/ 371475 w 371475"/>
              <a:gd name="connsiteY3" fmla="*/ 400050 h 400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1475" h="400050">
                <a:moveTo>
                  <a:pt x="0" y="0"/>
                </a:moveTo>
                <a:lnTo>
                  <a:pt x="352425" y="371475"/>
                </a:lnTo>
                <a:lnTo>
                  <a:pt x="352425" y="371475"/>
                </a:lnTo>
                <a:lnTo>
                  <a:pt x="371475" y="400050"/>
                </a:lnTo>
              </a:path>
            </a:pathLst>
          </a:cu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olný tvar 21"/>
          <p:cNvSpPr/>
          <p:nvPr/>
        </p:nvSpPr>
        <p:spPr>
          <a:xfrm>
            <a:off x="4497554" y="4265455"/>
            <a:ext cx="371475" cy="400050"/>
          </a:xfrm>
          <a:custGeom>
            <a:avLst/>
            <a:gdLst>
              <a:gd name="connsiteX0" fmla="*/ 0 w 371475"/>
              <a:gd name="connsiteY0" fmla="*/ 0 h 400050"/>
              <a:gd name="connsiteX1" fmla="*/ 352425 w 371475"/>
              <a:gd name="connsiteY1" fmla="*/ 371475 h 400050"/>
              <a:gd name="connsiteX2" fmla="*/ 352425 w 371475"/>
              <a:gd name="connsiteY2" fmla="*/ 371475 h 400050"/>
              <a:gd name="connsiteX3" fmla="*/ 371475 w 371475"/>
              <a:gd name="connsiteY3" fmla="*/ 400050 h 400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1475" h="400050">
                <a:moveTo>
                  <a:pt x="0" y="0"/>
                </a:moveTo>
                <a:lnTo>
                  <a:pt x="352425" y="371475"/>
                </a:lnTo>
                <a:lnTo>
                  <a:pt x="352425" y="371475"/>
                </a:lnTo>
                <a:lnTo>
                  <a:pt x="371475" y="400050"/>
                </a:lnTo>
              </a:path>
            </a:pathLst>
          </a:cu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olný tvar 22"/>
          <p:cNvSpPr/>
          <p:nvPr/>
        </p:nvSpPr>
        <p:spPr>
          <a:xfrm>
            <a:off x="5856709" y="4637865"/>
            <a:ext cx="371475" cy="400050"/>
          </a:xfrm>
          <a:custGeom>
            <a:avLst/>
            <a:gdLst>
              <a:gd name="connsiteX0" fmla="*/ 0 w 371475"/>
              <a:gd name="connsiteY0" fmla="*/ 0 h 400050"/>
              <a:gd name="connsiteX1" fmla="*/ 352425 w 371475"/>
              <a:gd name="connsiteY1" fmla="*/ 371475 h 400050"/>
              <a:gd name="connsiteX2" fmla="*/ 352425 w 371475"/>
              <a:gd name="connsiteY2" fmla="*/ 371475 h 400050"/>
              <a:gd name="connsiteX3" fmla="*/ 371475 w 371475"/>
              <a:gd name="connsiteY3" fmla="*/ 400050 h 400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1475" h="400050">
                <a:moveTo>
                  <a:pt x="0" y="0"/>
                </a:moveTo>
                <a:lnTo>
                  <a:pt x="352425" y="371475"/>
                </a:lnTo>
                <a:lnTo>
                  <a:pt x="352425" y="371475"/>
                </a:lnTo>
                <a:lnTo>
                  <a:pt x="371475" y="400050"/>
                </a:lnTo>
              </a:path>
            </a:pathLst>
          </a:cu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2309970" y="5478171"/>
                <a:ext cx="4032448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0,45</m:t>
                      </m:r>
                      <m:r>
                        <a:rPr lang="cs-CZ" i="1">
                          <a:latin typeface="Cambria Math"/>
                          <a:ea typeface="Cambria Math"/>
                        </a:rPr>
                        <m:t> </m:t>
                      </m:r>
                      <m:sSup>
                        <m:sSupPr>
                          <m:ctrlPr>
                            <a:rPr lang="cs-CZ" i="1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𝑚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09970" y="5478171"/>
                <a:ext cx="4032448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5" name="Picture 3" descr="C:\Users\hajekp\AppData\Local\Microsoft\Windows\Temporary Internet Files\Content.IE5\QV8FHMIU\MC90019527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9932" y="5056752"/>
            <a:ext cx="1787652" cy="14456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2" presetClass="entr" presetSubtype="4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2" presetClass="entr" presetSubtype="4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2" presetClass="entr" presetSubtype="4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22" presetClass="entr" presetSubtype="4" fill="hold" grpId="0" nodeType="with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42" presetClass="entr" presetSubtype="0" fill="hold" grpId="0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4" grpId="0" animBg="1"/>
      <p:bldP spid="3" grpId="0"/>
      <p:bldP spid="16" grpId="0"/>
      <p:bldP spid="17" grpId="0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AutoShape 5" descr="File:2010 Polish Air Force Tu-154 crash map-cs.svg"/>
          <p:cNvSpPr>
            <a:spLocks noChangeAspect="1" noChangeArrowheads="1"/>
          </p:cNvSpPr>
          <p:nvPr/>
        </p:nvSpPr>
        <p:spPr bwMode="auto">
          <a:xfrm>
            <a:off x="155575" y="-2071688"/>
            <a:ext cx="7620000" cy="43243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124" name="AutoShape 7" descr="http://upload.wikimedia.org/wikipedia/commons/thumb/e/e7/2010_Polish_Air_Force_Tu-154_crash_map-cs.svg/2000px-2010_Polish_Air_Force_Tu-154_crash_map-cs.svg.png?uselang=cs"/>
          <p:cNvSpPr>
            <a:spLocks noChangeAspect="1" noChangeArrowheads="1"/>
          </p:cNvSpPr>
          <p:nvPr/>
        </p:nvSpPr>
        <p:spPr bwMode="auto">
          <a:xfrm>
            <a:off x="-739775" y="-4403725"/>
            <a:ext cx="10207625" cy="10209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50825" y="188913"/>
            <a:ext cx="8642350" cy="646112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 smtClean="0"/>
              <a:t>Odvozené jednotky se složeným názvem</a:t>
            </a:r>
            <a:endParaRPr lang="cs-CZ" sz="3600" dirty="0"/>
          </a:p>
        </p:txBody>
      </p:sp>
      <p:pic>
        <p:nvPicPr>
          <p:cNvPr id="5131" name="Picture 10" descr="C:\Users\hajekp\AppData\Local\Microsoft\Windows\Temporary Internet Files\Content.IE5\A628CFKA\MC9002338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9825" y="722893"/>
            <a:ext cx="1403350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Picture 3" descr="C:\Users\hajekp\AppData\Local\Microsoft\Windows\Temporary Internet Files\Content.IE5\QV8FHMIU\MP90043174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7436" y="4437112"/>
            <a:ext cx="2060848" cy="2060848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  <a:extLst/>
        </p:spPr>
      </p:pic>
      <p:sp>
        <p:nvSpPr>
          <p:cNvPr id="8" name="TextovéPole 7"/>
          <p:cNvSpPr txBox="1"/>
          <p:nvPr/>
        </p:nvSpPr>
        <p:spPr>
          <a:xfrm>
            <a:off x="250825" y="1228980"/>
            <a:ext cx="864235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Světové tenistky podávají míček rychlostí až 110 </a:t>
            </a:r>
            <a:r>
              <a:rPr lang="cs-CZ" sz="2000" dirty="0" err="1" smtClean="0"/>
              <a:t>mph</a:t>
            </a:r>
            <a:r>
              <a:rPr lang="cs-CZ" sz="2000" dirty="0" smtClean="0"/>
              <a:t> (mil za hodinu). Převeďte tuto rychlost na rychlost v metrech za sekundu, když víte,</a:t>
            </a:r>
            <a:br>
              <a:rPr lang="cs-CZ" sz="2000" dirty="0" smtClean="0"/>
            </a:br>
            <a:r>
              <a:rPr lang="cs-CZ" sz="2000" dirty="0" smtClean="0"/>
              <a:t>že 1 míle ≈ 1609 m</a:t>
            </a:r>
            <a:endParaRPr lang="cs-CZ" sz="20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253565" y="2382409"/>
                <a:ext cx="8639610" cy="71468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110 </m:t>
                      </m:r>
                      <m:r>
                        <a:rPr lang="cs-CZ" b="0" i="1" smtClean="0">
                          <a:latin typeface="Cambria Math"/>
                        </a:rPr>
                        <m:t>𝑚𝑝h</m:t>
                      </m:r>
                      <m:r>
                        <a:rPr lang="cs-CZ" b="0" i="1" smtClean="0">
                          <a:latin typeface="Cambria Math"/>
                        </a:rPr>
                        <m:t>=110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𝑚𝑖𝑙𝑒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h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1609 </m:t>
                              </m:r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𝑚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1 </m:t>
                              </m:r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𝑚𝑖𝑙𝑒</m:t>
                              </m:r>
                            </m:den>
                          </m:f>
                        </m:e>
                      </m:d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1 </m:t>
                              </m:r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h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3600 </m:t>
                              </m:r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𝑠</m:t>
                              </m:r>
                            </m:den>
                          </m:f>
                        </m:e>
                      </m:d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3565" y="2382409"/>
                <a:ext cx="8639610" cy="714683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3131840" y="3577713"/>
                <a:ext cx="4032448" cy="52950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000" i="1" smtClean="0">
                        <a:latin typeface="Cambria Math"/>
                        <a:ea typeface="Cambria Math"/>
                      </a:rPr>
                      <m:t>=</m:t>
                    </m:r>
                  </m:oMath>
                </a14:m>
                <a:r>
                  <a:rPr lang="cs-CZ" sz="2000" dirty="0" smtClean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dirty="0" smtClean="0">
                            <a:latin typeface="Cambria Math"/>
                          </a:rPr>
                          <m:t>110</m:t>
                        </m:r>
                        <m:r>
                          <a:rPr lang="cs-CZ" sz="2000" b="0" i="1" dirty="0" smtClean="0">
                            <a:latin typeface="Cambria Math"/>
                            <a:ea typeface="Cambria Math"/>
                          </a:rPr>
                          <m:t>∙1609</m:t>
                        </m:r>
                      </m:num>
                      <m:den>
                        <m:r>
                          <a:rPr lang="cs-CZ" sz="2000" b="0" i="1" dirty="0" smtClean="0">
                            <a:latin typeface="Cambria Math"/>
                          </a:rPr>
                          <m:t>3600</m:t>
                        </m:r>
                      </m:den>
                    </m:f>
                    <m:r>
                      <a:rPr lang="cs-CZ" sz="2000" b="0" i="1" dirty="0" smtClean="0">
                        <a:latin typeface="Cambria Math"/>
                      </a:rPr>
                      <m:t>=49,2</m:t>
                    </m:r>
                    <m:f>
                      <m:fPr>
                        <m:ctrlPr>
                          <a:rPr lang="cs-CZ" sz="2000" b="0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dirty="0" smtClean="0">
                            <a:latin typeface="Cambria Math"/>
                          </a:rPr>
                          <m:t>𝑚</m:t>
                        </m:r>
                      </m:num>
                      <m:den>
                        <m:r>
                          <a:rPr lang="cs-CZ" sz="2000" b="0" i="1" dirty="0" smtClean="0">
                            <a:latin typeface="Cambria Math"/>
                          </a:rPr>
                          <m:t>𝑠</m:t>
                        </m:r>
                      </m:den>
                    </m:f>
                  </m:oMath>
                </a14:m>
                <a:endParaRPr lang="cs-CZ" sz="2000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31840" y="3577713"/>
                <a:ext cx="4032448" cy="529504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TextovéPole 9"/>
          <p:cNvSpPr txBox="1"/>
          <p:nvPr/>
        </p:nvSpPr>
        <p:spPr>
          <a:xfrm>
            <a:off x="269429" y="5477312"/>
            <a:ext cx="5310684" cy="830997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solidFill>
                  <a:schemeClr val="accent2"/>
                </a:solidFill>
              </a:rPr>
              <a:t>Dokážete nyní stejným způsobem</a:t>
            </a:r>
            <a:br>
              <a:rPr lang="cs-CZ" sz="2400" i="1" dirty="0" smtClean="0">
                <a:solidFill>
                  <a:schemeClr val="accent2"/>
                </a:solidFill>
              </a:rPr>
            </a:br>
            <a:r>
              <a:rPr lang="cs-CZ" sz="2400" i="1" dirty="0" smtClean="0">
                <a:solidFill>
                  <a:schemeClr val="accent2"/>
                </a:solidFill>
              </a:rPr>
              <a:t>převést tuto rychlost v m/s na km/h ?</a:t>
            </a:r>
            <a:endParaRPr lang="cs-CZ" sz="2400" i="1" dirty="0">
              <a:solidFill>
                <a:schemeClr val="accent2"/>
              </a:solidFill>
            </a:endParaRPr>
          </a:p>
        </p:txBody>
      </p:sp>
      <p:pic>
        <p:nvPicPr>
          <p:cNvPr id="20" name="Picture 17" descr="C:\Users\hajekp\AppData\Local\Microsoft\Windows\Temporary Internet Files\Content.IE5\QV8FHMIU\MC90043441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850" y="4293096"/>
            <a:ext cx="850900" cy="955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6012160" y="6559189"/>
            <a:ext cx="304152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i="1" dirty="0" smtClean="0"/>
              <a:t>Ilustrace: Kliparty Office a archiv autora</a:t>
            </a:r>
            <a:endParaRPr lang="cs-CZ" sz="1200" i="1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8" grpId="0"/>
      <p:bldP spid="10" grpId="0" animBg="1"/>
    </p:bldLst>
  </p:timing>
</p:sld>
</file>

<file path=ppt/theme/theme1.xml><?xml version="1.0" encoding="utf-8"?>
<a:theme xmlns:a="http://schemas.openxmlformats.org/drawingml/2006/main" name="Motiv sady Office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1355</TotalTime>
  <Words>294</Words>
  <Application>Microsoft Office PowerPoint</Application>
  <PresentationFormat>Předvádění na obrazovce (4:3)</PresentationFormat>
  <Paragraphs>30</Paragraphs>
  <Slides>5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7" baseType="lpstr">
      <vt:lpstr>Motiv sady Office</vt:lpstr>
      <vt:lpstr>Microsoft Word Document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Prima_music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Prima_music</dc:creator>
  <cp:lastModifiedBy>Petr Hájek</cp:lastModifiedBy>
  <cp:revision>143</cp:revision>
  <dcterms:created xsi:type="dcterms:W3CDTF">2012-05-07T15:15:55Z</dcterms:created>
  <dcterms:modified xsi:type="dcterms:W3CDTF">2013-06-28T10:03:03Z</dcterms:modified>
</cp:coreProperties>
</file>