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8"/>
  </p:handoutMasterIdLst>
  <p:sldIdLst>
    <p:sldId id="262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2B4DBB0-A4E8-4EFC-A926-CC2B0D660F65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4861E51-BF2E-4354-9BBB-A5D08C69FD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0910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7B29FD-5978-4B1C-A187-A1B3757E3572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9A92B-0D3E-49D1-B72C-EDADA4F9A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476534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1527F-5D7C-4C03-B942-8D1B27B15DCF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E6B95-BEB7-4B89-AB98-50C24F3C7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97316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5E33E-8322-4956-8CDE-7C2FD7EFC3D9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862BA-4CFA-439F-B50F-C71040587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655578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64090-97F2-4EEF-9B34-D00D94B48C33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07159-68FB-4374-93AC-E5BEA8684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12706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AFB85-FF7A-4D28-A4D3-01890378D931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32AF4-97F5-4639-A989-D6517B9F3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144255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6741D7-4F7C-431E-B2EE-EA978F5F0EEF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32C93-85E2-499D-91A7-6DE9CD1EC2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999946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45A34-FF7C-477D-9005-9913E8E12D0E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0DE2F-6597-4CF0-8F5E-1BE758F8B9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97848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C9FFC-45A0-49F3-B958-13958E36263E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83A03-7567-4B6D-A2F8-1A6DEC84B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867204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BCAD2-4F9B-42F4-91D8-D66B10607D30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90C5A-3AF5-4FCD-9383-768A3431AA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822851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83B9B-6EEE-4FDD-B739-EB4404A13B6D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DDD4D-04AD-4437-92EF-514D4ACF5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034774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C872D0-3748-445F-99A9-60A190B6B81D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725EA-56A7-4054-AF70-962B317E4F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67977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BADF6F9-37FF-4D1C-A306-51388736A658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6C80DB-D96F-45FF-B6D7-5DCA6C6BD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faraday.physics.utoronto.ca/GeneralInterest/Harrison/Flash/ClassMechanics/RollingDisc/RollingDisc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wmf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14.wmf"/><Relationship Id="rId7" Type="http://schemas.openxmlformats.org/officeDocument/2006/relationships/image" Target="../media/image13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12.wmf"/><Relationship Id="rId4" Type="http://schemas.openxmlformats.org/officeDocument/2006/relationships/oleObject" Target="../embeddings/oleObject1.bin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91279622"/>
              </p:ext>
            </p:extLst>
          </p:nvPr>
        </p:nvGraphicFramePr>
        <p:xfrm>
          <a:off x="2425734" y="188641"/>
          <a:ext cx="4306506" cy="65042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0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25734" y="188641"/>
                        <a:ext cx="4306506" cy="65042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42968764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Trajektorie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80528" y="949428"/>
            <a:ext cx="9577064" cy="5258599"/>
          </a:xfrm>
          <a:prstGeom prst="rect">
            <a:avLst/>
          </a:prstGeom>
          <a:scene3d>
            <a:camera prst="isometricOffAxis2Left"/>
            <a:lightRig rig="threePt" dir="t"/>
          </a:scene3d>
        </p:spPr>
      </p:pic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600" dirty="0"/>
              <a:t>Trajektorie a dráha hmotného bodu</a:t>
            </a:r>
          </a:p>
        </p:txBody>
      </p:sp>
      <p:sp>
        <p:nvSpPr>
          <p:cNvPr id="13" name="TextovéPole 12"/>
          <p:cNvSpPr txBox="1"/>
          <p:nvPr/>
        </p:nvSpPr>
        <p:spPr>
          <a:xfrm rot="21087644">
            <a:off x="481013" y="5995988"/>
            <a:ext cx="2592387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Sledujte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/>
              <a:t>nebo si  </a:t>
            </a:r>
            <a:r>
              <a:rPr lang="cs-CZ" dirty="0">
                <a:solidFill>
                  <a:srgbClr val="FF0000"/>
                </a:solidFill>
              </a:rPr>
              <a:t>pište</a:t>
            </a:r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3665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6" name="Picture 14" descr="C:\Users\hajekp\AppData\Local\Microsoft\Windows\Temporary Internet Files\Content.IE5\A628CFKA\MC90044173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7986" y="3573710"/>
            <a:ext cx="1158439" cy="1158439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5438775"/>
            <a:ext cx="1038225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49676E-6 C 0.00746 -0.0007 0.01493 -0.00116 0.0224 -0.00232 C 0.02413 -0.00255 0.02604 -0.00347 0.0276 -0.00463 C 0.02951 -0.00579 0.03073 -0.00879 0.03281 -0.00925 C 0.04479 -0.01134 0.05694 -0.01087 0.06892 -0.01157 C 0.08281 -0.02036 0.08628 -0.01874 0.10521 -0.02059 C 0.11476 -0.02475 0.12483 -0.02544 0.13455 -0.02984 C 0.13802 -0.03284 0.14132 -0.03608 0.14479 -0.03909 C 0.14878 -0.04279 0.15052 -0.05134 0.15521 -0.05273 C 0.17483 -0.05805 0.1783 -0.05805 0.20521 -0.05967 C 0.22257 -0.0643 0.22153 -0.06406 0.24479 -0.06198 C 0.26285 -0.05851 0.2776 -0.05343 0.29653 -0.05042 C 0.32014 -0.05158 0.35295 -0.04903 0.3776 -0.05736 C 0.40677 -0.05528 0.43125 -0.05319 0.46042 -0.05505 C 0.46701 -0.06106 0.47587 -0.06684 0.46892 -0.08025 C 0.46649 -0.08465 0.45868 -0.0895 0.45868 -0.08927 C 0.45764 -0.09344 0.45017 -0.10801 0.45521 -0.11032 C 0.46059 -0.11309 0.46667 -0.11194 0.4724 -0.1124 C 0.49878 -0.11032 0.52344 -0.10523 0.55 -0.10338 C 0.55625 -0.10407 0.56285 -0.10315 0.56892 -0.10569 C 0.57569 -0.10847 0.57066 -0.12211 0.57934 -0.12419 C 0.58663 -0.12604 0.59427 -0.12581 0.60174 -0.12651 C 0.60972 -0.12998 0.61146 -0.13136 0.60868 -0.1427 C 0.62292 -0.14917 0.63194 -0.14154 0.64306 -0.15634 " pathEditMode="relative" rAng="0" ptsTypes="fffffffffffffffffffffffA">
                                      <p:cBhvr>
                                        <p:cTn id="6" dur="2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153" y="-78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Zaoblený obdélník 22"/>
          <p:cNvSpPr/>
          <p:nvPr/>
        </p:nvSpPr>
        <p:spPr>
          <a:xfrm>
            <a:off x="250825" y="3644900"/>
            <a:ext cx="8642350" cy="273685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/>
              <a:t>Trajektorie</a:t>
            </a:r>
          </a:p>
        </p:txBody>
      </p:sp>
      <p:pic>
        <p:nvPicPr>
          <p:cNvPr id="14" name="Obrázek 13" descr="Quill_pen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981075"/>
            <a:ext cx="649288" cy="1277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7" name="Přímá spojovací čára 16"/>
          <p:cNvCxnSpPr/>
          <p:nvPr/>
        </p:nvCxnSpPr>
        <p:spPr>
          <a:xfrm>
            <a:off x="1908175" y="2205038"/>
            <a:ext cx="2232025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3080" name="TextovéPole 20"/>
          <p:cNvSpPr txBox="1">
            <a:spLocks noChangeArrowheads="1"/>
          </p:cNvSpPr>
          <p:nvPr/>
        </p:nvSpPr>
        <p:spPr bwMode="auto">
          <a:xfrm>
            <a:off x="611188" y="3860800"/>
            <a:ext cx="83534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4000"/>
              <a:t>Podle tvaru trajektorie rozlišujeme: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476375" y="4724400"/>
            <a:ext cx="5832475" cy="13239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FontTx/>
              <a:buChar char="-"/>
              <a:defRPr/>
            </a:pPr>
            <a:r>
              <a:rPr lang="cs-CZ" sz="4000" b="1" dirty="0">
                <a:solidFill>
                  <a:schemeClr val="accent4">
                    <a:lumMod val="75000"/>
                  </a:schemeClr>
                </a:solidFill>
              </a:rPr>
              <a:t> pohyby přímočaré</a:t>
            </a:r>
          </a:p>
          <a:p>
            <a:pPr>
              <a:buFontTx/>
              <a:buChar char="-"/>
              <a:defRPr/>
            </a:pP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</a:rPr>
              <a:t> pohyby křivočaré</a:t>
            </a:r>
          </a:p>
        </p:txBody>
      </p:sp>
      <p:sp>
        <p:nvSpPr>
          <p:cNvPr id="24" name="Volný tvar 23"/>
          <p:cNvSpPr/>
          <p:nvPr/>
        </p:nvSpPr>
        <p:spPr>
          <a:xfrm>
            <a:off x="4557713" y="1243013"/>
            <a:ext cx="3438525" cy="2068512"/>
          </a:xfrm>
          <a:custGeom>
            <a:avLst/>
            <a:gdLst>
              <a:gd name="connsiteX0" fmla="*/ 0 w 3438168"/>
              <a:gd name="connsiteY0" fmla="*/ 2054252 h 2068106"/>
              <a:gd name="connsiteX1" fmla="*/ 124691 w 3438168"/>
              <a:gd name="connsiteY1" fmla="*/ 1901852 h 2068106"/>
              <a:gd name="connsiteX2" fmla="*/ 207819 w 3438168"/>
              <a:gd name="connsiteY2" fmla="*/ 1846434 h 2068106"/>
              <a:gd name="connsiteX3" fmla="*/ 249382 w 3438168"/>
              <a:gd name="connsiteY3" fmla="*/ 1818725 h 2068106"/>
              <a:gd name="connsiteX4" fmla="*/ 277091 w 3438168"/>
              <a:gd name="connsiteY4" fmla="*/ 1791015 h 2068106"/>
              <a:gd name="connsiteX5" fmla="*/ 360219 w 3438168"/>
              <a:gd name="connsiteY5" fmla="*/ 1763306 h 2068106"/>
              <a:gd name="connsiteX6" fmla="*/ 401782 w 3438168"/>
              <a:gd name="connsiteY6" fmla="*/ 1749452 h 2068106"/>
              <a:gd name="connsiteX7" fmla="*/ 498764 w 3438168"/>
              <a:gd name="connsiteY7" fmla="*/ 1721743 h 2068106"/>
              <a:gd name="connsiteX8" fmla="*/ 595746 w 3438168"/>
              <a:gd name="connsiteY8" fmla="*/ 1707888 h 2068106"/>
              <a:gd name="connsiteX9" fmla="*/ 651164 w 3438168"/>
              <a:gd name="connsiteY9" fmla="*/ 1694034 h 2068106"/>
              <a:gd name="connsiteX10" fmla="*/ 775855 w 3438168"/>
              <a:gd name="connsiteY10" fmla="*/ 1652470 h 2068106"/>
              <a:gd name="connsiteX11" fmla="*/ 817419 w 3438168"/>
              <a:gd name="connsiteY11" fmla="*/ 1638615 h 2068106"/>
              <a:gd name="connsiteX12" fmla="*/ 858982 w 3438168"/>
              <a:gd name="connsiteY12" fmla="*/ 1624761 h 2068106"/>
              <a:gd name="connsiteX13" fmla="*/ 900546 w 3438168"/>
              <a:gd name="connsiteY13" fmla="*/ 1583197 h 2068106"/>
              <a:gd name="connsiteX14" fmla="*/ 942110 w 3438168"/>
              <a:gd name="connsiteY14" fmla="*/ 1555488 h 2068106"/>
              <a:gd name="connsiteX15" fmla="*/ 969819 w 3438168"/>
              <a:gd name="connsiteY15" fmla="*/ 1513925 h 2068106"/>
              <a:gd name="connsiteX16" fmla="*/ 1039091 w 3438168"/>
              <a:gd name="connsiteY16" fmla="*/ 1444652 h 2068106"/>
              <a:gd name="connsiteX17" fmla="*/ 1080655 w 3438168"/>
              <a:gd name="connsiteY17" fmla="*/ 1292252 h 2068106"/>
              <a:gd name="connsiteX18" fmla="*/ 1066800 w 3438168"/>
              <a:gd name="connsiteY18" fmla="*/ 1098288 h 2068106"/>
              <a:gd name="connsiteX19" fmla="*/ 1039091 w 3438168"/>
              <a:gd name="connsiteY19" fmla="*/ 945888 h 2068106"/>
              <a:gd name="connsiteX20" fmla="*/ 1011382 w 3438168"/>
              <a:gd name="connsiteY20" fmla="*/ 821197 h 2068106"/>
              <a:gd name="connsiteX21" fmla="*/ 969819 w 3438168"/>
              <a:gd name="connsiteY21" fmla="*/ 682652 h 2068106"/>
              <a:gd name="connsiteX22" fmla="*/ 914400 w 3438168"/>
              <a:gd name="connsiteY22" fmla="*/ 613379 h 2068106"/>
              <a:gd name="connsiteX23" fmla="*/ 886691 w 3438168"/>
              <a:gd name="connsiteY23" fmla="*/ 530252 h 2068106"/>
              <a:gd name="connsiteX24" fmla="*/ 900546 w 3438168"/>
              <a:gd name="connsiteY24" fmla="*/ 377852 h 2068106"/>
              <a:gd name="connsiteX25" fmla="*/ 928255 w 3438168"/>
              <a:gd name="connsiteY25" fmla="*/ 294725 h 2068106"/>
              <a:gd name="connsiteX26" fmla="*/ 942110 w 3438168"/>
              <a:gd name="connsiteY26" fmla="*/ 253161 h 2068106"/>
              <a:gd name="connsiteX27" fmla="*/ 983673 w 3438168"/>
              <a:gd name="connsiteY27" fmla="*/ 211597 h 2068106"/>
              <a:gd name="connsiteX28" fmla="*/ 1011382 w 3438168"/>
              <a:gd name="connsiteY28" fmla="*/ 170034 h 2068106"/>
              <a:gd name="connsiteX29" fmla="*/ 1052946 w 3438168"/>
              <a:gd name="connsiteY29" fmla="*/ 142325 h 2068106"/>
              <a:gd name="connsiteX30" fmla="*/ 1080655 w 3438168"/>
              <a:gd name="connsiteY30" fmla="*/ 114615 h 2068106"/>
              <a:gd name="connsiteX31" fmla="*/ 1122219 w 3438168"/>
              <a:gd name="connsiteY31" fmla="*/ 100761 h 2068106"/>
              <a:gd name="connsiteX32" fmla="*/ 1177637 w 3438168"/>
              <a:gd name="connsiteY32" fmla="*/ 73052 h 2068106"/>
              <a:gd name="connsiteX33" fmla="*/ 1260764 w 3438168"/>
              <a:gd name="connsiteY33" fmla="*/ 31488 h 2068106"/>
              <a:gd name="connsiteX34" fmla="*/ 1399310 w 3438168"/>
              <a:gd name="connsiteY34" fmla="*/ 3779 h 2068106"/>
              <a:gd name="connsiteX35" fmla="*/ 1634837 w 3438168"/>
              <a:gd name="connsiteY35" fmla="*/ 31488 h 2068106"/>
              <a:gd name="connsiteX36" fmla="*/ 1676400 w 3438168"/>
              <a:gd name="connsiteY36" fmla="*/ 59197 h 2068106"/>
              <a:gd name="connsiteX37" fmla="*/ 1759528 w 3438168"/>
              <a:gd name="connsiteY37" fmla="*/ 170034 h 2068106"/>
              <a:gd name="connsiteX38" fmla="*/ 1787237 w 3438168"/>
              <a:gd name="connsiteY38" fmla="*/ 211597 h 2068106"/>
              <a:gd name="connsiteX39" fmla="*/ 1814946 w 3438168"/>
              <a:gd name="connsiteY39" fmla="*/ 253161 h 2068106"/>
              <a:gd name="connsiteX40" fmla="*/ 1870364 w 3438168"/>
              <a:gd name="connsiteY40" fmla="*/ 419415 h 2068106"/>
              <a:gd name="connsiteX41" fmla="*/ 1884219 w 3438168"/>
              <a:gd name="connsiteY41" fmla="*/ 460979 h 2068106"/>
              <a:gd name="connsiteX42" fmla="*/ 1898073 w 3438168"/>
              <a:gd name="connsiteY42" fmla="*/ 502543 h 2068106"/>
              <a:gd name="connsiteX43" fmla="*/ 1925782 w 3438168"/>
              <a:gd name="connsiteY43" fmla="*/ 848906 h 2068106"/>
              <a:gd name="connsiteX44" fmla="*/ 1911928 w 3438168"/>
              <a:gd name="connsiteY44" fmla="*/ 1042870 h 2068106"/>
              <a:gd name="connsiteX45" fmla="*/ 1898073 w 3438168"/>
              <a:gd name="connsiteY45" fmla="*/ 1125997 h 2068106"/>
              <a:gd name="connsiteX46" fmla="*/ 1870364 w 3438168"/>
              <a:gd name="connsiteY46" fmla="*/ 1209125 h 2068106"/>
              <a:gd name="connsiteX47" fmla="*/ 1801091 w 3438168"/>
              <a:gd name="connsiteY47" fmla="*/ 1333815 h 2068106"/>
              <a:gd name="connsiteX48" fmla="*/ 1773382 w 3438168"/>
              <a:gd name="connsiteY48" fmla="*/ 1361525 h 2068106"/>
              <a:gd name="connsiteX49" fmla="*/ 1690255 w 3438168"/>
              <a:gd name="connsiteY49" fmla="*/ 1416943 h 2068106"/>
              <a:gd name="connsiteX50" fmla="*/ 1607128 w 3438168"/>
              <a:gd name="connsiteY50" fmla="*/ 1403088 h 2068106"/>
              <a:gd name="connsiteX51" fmla="*/ 1565564 w 3438168"/>
              <a:gd name="connsiteY51" fmla="*/ 1375379 h 2068106"/>
              <a:gd name="connsiteX52" fmla="*/ 1496291 w 3438168"/>
              <a:gd name="connsiteY52" fmla="*/ 1250688 h 2068106"/>
              <a:gd name="connsiteX53" fmla="*/ 1510146 w 3438168"/>
              <a:gd name="connsiteY53" fmla="*/ 1056725 h 2068106"/>
              <a:gd name="connsiteX54" fmla="*/ 1579419 w 3438168"/>
              <a:gd name="connsiteY54" fmla="*/ 932034 h 2068106"/>
              <a:gd name="connsiteX55" fmla="*/ 1607128 w 3438168"/>
              <a:gd name="connsiteY55" fmla="*/ 890470 h 2068106"/>
              <a:gd name="connsiteX56" fmla="*/ 1690255 w 3438168"/>
              <a:gd name="connsiteY56" fmla="*/ 807343 h 2068106"/>
              <a:gd name="connsiteX57" fmla="*/ 1773382 w 3438168"/>
              <a:gd name="connsiteY57" fmla="*/ 738070 h 2068106"/>
              <a:gd name="connsiteX58" fmla="*/ 1856510 w 3438168"/>
              <a:gd name="connsiteY58" fmla="*/ 710361 h 2068106"/>
              <a:gd name="connsiteX59" fmla="*/ 1898073 w 3438168"/>
              <a:gd name="connsiteY59" fmla="*/ 682652 h 2068106"/>
              <a:gd name="connsiteX60" fmla="*/ 2092037 w 3438168"/>
              <a:gd name="connsiteY60" fmla="*/ 682652 h 2068106"/>
              <a:gd name="connsiteX61" fmla="*/ 2216728 w 3438168"/>
              <a:gd name="connsiteY61" fmla="*/ 738070 h 2068106"/>
              <a:gd name="connsiteX62" fmla="*/ 2244437 w 3438168"/>
              <a:gd name="connsiteY62" fmla="*/ 779634 h 2068106"/>
              <a:gd name="connsiteX63" fmla="*/ 2286000 w 3438168"/>
              <a:gd name="connsiteY63" fmla="*/ 821197 h 2068106"/>
              <a:gd name="connsiteX64" fmla="*/ 2313710 w 3438168"/>
              <a:gd name="connsiteY64" fmla="*/ 904325 h 2068106"/>
              <a:gd name="connsiteX65" fmla="*/ 2341419 w 3438168"/>
              <a:gd name="connsiteY65" fmla="*/ 945888 h 2068106"/>
              <a:gd name="connsiteX66" fmla="*/ 2396837 w 3438168"/>
              <a:gd name="connsiteY66" fmla="*/ 1112143 h 2068106"/>
              <a:gd name="connsiteX67" fmla="*/ 2410691 w 3438168"/>
              <a:gd name="connsiteY67" fmla="*/ 1153706 h 2068106"/>
              <a:gd name="connsiteX68" fmla="*/ 2452255 w 3438168"/>
              <a:gd name="connsiteY68" fmla="*/ 1236834 h 2068106"/>
              <a:gd name="connsiteX69" fmla="*/ 2479964 w 3438168"/>
              <a:gd name="connsiteY69" fmla="*/ 1278397 h 2068106"/>
              <a:gd name="connsiteX70" fmla="*/ 2493819 w 3438168"/>
              <a:gd name="connsiteY70" fmla="*/ 1319961 h 2068106"/>
              <a:gd name="connsiteX71" fmla="*/ 2549237 w 3438168"/>
              <a:gd name="connsiteY71" fmla="*/ 1403088 h 2068106"/>
              <a:gd name="connsiteX72" fmla="*/ 2618510 w 3438168"/>
              <a:gd name="connsiteY72" fmla="*/ 1472361 h 2068106"/>
              <a:gd name="connsiteX73" fmla="*/ 2660073 w 3438168"/>
              <a:gd name="connsiteY73" fmla="*/ 1486215 h 2068106"/>
              <a:gd name="connsiteX74" fmla="*/ 2770910 w 3438168"/>
              <a:gd name="connsiteY74" fmla="*/ 1472361 h 2068106"/>
              <a:gd name="connsiteX75" fmla="*/ 2812473 w 3438168"/>
              <a:gd name="connsiteY75" fmla="*/ 1458506 h 2068106"/>
              <a:gd name="connsiteX76" fmla="*/ 2867891 w 3438168"/>
              <a:gd name="connsiteY76" fmla="*/ 1375379 h 2068106"/>
              <a:gd name="connsiteX77" fmla="*/ 2937164 w 3438168"/>
              <a:gd name="connsiteY77" fmla="*/ 1292252 h 2068106"/>
              <a:gd name="connsiteX78" fmla="*/ 2964873 w 3438168"/>
              <a:gd name="connsiteY78" fmla="*/ 1209125 h 2068106"/>
              <a:gd name="connsiteX79" fmla="*/ 3020291 w 3438168"/>
              <a:gd name="connsiteY79" fmla="*/ 1125997 h 2068106"/>
              <a:gd name="connsiteX80" fmla="*/ 3048000 w 3438168"/>
              <a:gd name="connsiteY80" fmla="*/ 1084434 h 2068106"/>
              <a:gd name="connsiteX81" fmla="*/ 3061855 w 3438168"/>
              <a:gd name="connsiteY81" fmla="*/ 1042870 h 2068106"/>
              <a:gd name="connsiteX82" fmla="*/ 3144982 w 3438168"/>
              <a:gd name="connsiteY82" fmla="*/ 973597 h 2068106"/>
              <a:gd name="connsiteX83" fmla="*/ 3186546 w 3438168"/>
              <a:gd name="connsiteY83" fmla="*/ 932034 h 2068106"/>
              <a:gd name="connsiteX84" fmla="*/ 3269673 w 3438168"/>
              <a:gd name="connsiteY84" fmla="*/ 904325 h 2068106"/>
              <a:gd name="connsiteX85" fmla="*/ 3311237 w 3438168"/>
              <a:gd name="connsiteY85" fmla="*/ 890470 h 2068106"/>
              <a:gd name="connsiteX86" fmla="*/ 3352800 w 3438168"/>
              <a:gd name="connsiteY86" fmla="*/ 904325 h 2068106"/>
              <a:gd name="connsiteX87" fmla="*/ 3408219 w 3438168"/>
              <a:gd name="connsiteY87" fmla="*/ 973597 h 2068106"/>
              <a:gd name="connsiteX88" fmla="*/ 3435928 w 3438168"/>
              <a:gd name="connsiteY88" fmla="*/ 1056725 h 2068106"/>
              <a:gd name="connsiteX89" fmla="*/ 3422073 w 3438168"/>
              <a:gd name="connsiteY89" fmla="*/ 1236834 h 2068106"/>
              <a:gd name="connsiteX90" fmla="*/ 3380510 w 3438168"/>
              <a:gd name="connsiteY90" fmla="*/ 1333815 h 2068106"/>
              <a:gd name="connsiteX91" fmla="*/ 3352800 w 3438168"/>
              <a:gd name="connsiteY91" fmla="*/ 1361525 h 2068106"/>
              <a:gd name="connsiteX92" fmla="*/ 3325091 w 3438168"/>
              <a:gd name="connsiteY92" fmla="*/ 1403088 h 2068106"/>
              <a:gd name="connsiteX93" fmla="*/ 3241964 w 3438168"/>
              <a:gd name="connsiteY93" fmla="*/ 1513925 h 2068106"/>
              <a:gd name="connsiteX94" fmla="*/ 3186546 w 3438168"/>
              <a:gd name="connsiteY94" fmla="*/ 1597052 h 2068106"/>
              <a:gd name="connsiteX95" fmla="*/ 3048000 w 3438168"/>
              <a:gd name="connsiteY95" fmla="*/ 1735597 h 2068106"/>
              <a:gd name="connsiteX96" fmla="*/ 3006437 w 3438168"/>
              <a:gd name="connsiteY96" fmla="*/ 1777161 h 2068106"/>
              <a:gd name="connsiteX97" fmla="*/ 2964873 w 3438168"/>
              <a:gd name="connsiteY97" fmla="*/ 1818725 h 2068106"/>
              <a:gd name="connsiteX98" fmla="*/ 2895600 w 3438168"/>
              <a:gd name="connsiteY98" fmla="*/ 1901852 h 2068106"/>
              <a:gd name="connsiteX99" fmla="*/ 2840182 w 3438168"/>
              <a:gd name="connsiteY99" fmla="*/ 1971125 h 2068106"/>
              <a:gd name="connsiteX100" fmla="*/ 2826328 w 3438168"/>
              <a:gd name="connsiteY100" fmla="*/ 2012688 h 2068106"/>
              <a:gd name="connsiteX101" fmla="*/ 2784764 w 3438168"/>
              <a:gd name="connsiteY101" fmla="*/ 2068106 h 2068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3438168" h="2068106">
                <a:moveTo>
                  <a:pt x="0" y="2054252"/>
                </a:moveTo>
                <a:cubicBezTo>
                  <a:pt x="35666" y="2000754"/>
                  <a:pt x="69002" y="1938977"/>
                  <a:pt x="124691" y="1901852"/>
                </a:cubicBezTo>
                <a:lnTo>
                  <a:pt x="207819" y="1846434"/>
                </a:lnTo>
                <a:cubicBezTo>
                  <a:pt x="221673" y="1837198"/>
                  <a:pt x="237608" y="1830499"/>
                  <a:pt x="249382" y="1818725"/>
                </a:cubicBezTo>
                <a:cubicBezTo>
                  <a:pt x="258618" y="1809488"/>
                  <a:pt x="265408" y="1796857"/>
                  <a:pt x="277091" y="1791015"/>
                </a:cubicBezTo>
                <a:cubicBezTo>
                  <a:pt x="303216" y="1777953"/>
                  <a:pt x="332510" y="1772542"/>
                  <a:pt x="360219" y="1763306"/>
                </a:cubicBezTo>
                <a:lnTo>
                  <a:pt x="401782" y="1749452"/>
                </a:lnTo>
                <a:cubicBezTo>
                  <a:pt x="437399" y="1737580"/>
                  <a:pt x="460484" y="1728703"/>
                  <a:pt x="498764" y="1721743"/>
                </a:cubicBezTo>
                <a:cubicBezTo>
                  <a:pt x="530893" y="1715901"/>
                  <a:pt x="563617" y="1713730"/>
                  <a:pt x="595746" y="1707888"/>
                </a:cubicBezTo>
                <a:cubicBezTo>
                  <a:pt x="614480" y="1704482"/>
                  <a:pt x="632926" y="1699505"/>
                  <a:pt x="651164" y="1694034"/>
                </a:cubicBezTo>
                <a:cubicBezTo>
                  <a:pt x="651187" y="1694027"/>
                  <a:pt x="755062" y="1659401"/>
                  <a:pt x="775855" y="1652470"/>
                </a:cubicBezTo>
                <a:lnTo>
                  <a:pt x="817419" y="1638615"/>
                </a:lnTo>
                <a:lnTo>
                  <a:pt x="858982" y="1624761"/>
                </a:lnTo>
                <a:cubicBezTo>
                  <a:pt x="872837" y="1610906"/>
                  <a:pt x="885494" y="1595740"/>
                  <a:pt x="900546" y="1583197"/>
                </a:cubicBezTo>
                <a:cubicBezTo>
                  <a:pt x="913338" y="1572537"/>
                  <a:pt x="930336" y="1567262"/>
                  <a:pt x="942110" y="1555488"/>
                </a:cubicBezTo>
                <a:cubicBezTo>
                  <a:pt x="953884" y="1543714"/>
                  <a:pt x="958854" y="1526456"/>
                  <a:pt x="969819" y="1513925"/>
                </a:cubicBezTo>
                <a:cubicBezTo>
                  <a:pt x="991323" y="1489349"/>
                  <a:pt x="1039091" y="1444652"/>
                  <a:pt x="1039091" y="1444652"/>
                </a:cubicBezTo>
                <a:cubicBezTo>
                  <a:pt x="1074247" y="1339185"/>
                  <a:pt x="1061072" y="1390166"/>
                  <a:pt x="1080655" y="1292252"/>
                </a:cubicBezTo>
                <a:cubicBezTo>
                  <a:pt x="1076037" y="1227597"/>
                  <a:pt x="1072945" y="1162815"/>
                  <a:pt x="1066800" y="1098288"/>
                </a:cubicBezTo>
                <a:cubicBezTo>
                  <a:pt x="1053991" y="963797"/>
                  <a:pt x="1058687" y="1043867"/>
                  <a:pt x="1039091" y="945888"/>
                </a:cubicBezTo>
                <a:cubicBezTo>
                  <a:pt x="997415" y="737509"/>
                  <a:pt x="1047336" y="947038"/>
                  <a:pt x="1011382" y="821197"/>
                </a:cubicBezTo>
                <a:cubicBezTo>
                  <a:pt x="1001700" y="787311"/>
                  <a:pt x="986283" y="707349"/>
                  <a:pt x="969819" y="682652"/>
                </a:cubicBezTo>
                <a:cubicBezTo>
                  <a:pt x="934864" y="630219"/>
                  <a:pt x="953884" y="652862"/>
                  <a:pt x="914400" y="613379"/>
                </a:cubicBezTo>
                <a:cubicBezTo>
                  <a:pt x="905164" y="585670"/>
                  <a:pt x="884047" y="559340"/>
                  <a:pt x="886691" y="530252"/>
                </a:cubicBezTo>
                <a:cubicBezTo>
                  <a:pt x="891309" y="479452"/>
                  <a:pt x="891681" y="428085"/>
                  <a:pt x="900546" y="377852"/>
                </a:cubicBezTo>
                <a:cubicBezTo>
                  <a:pt x="905622" y="349089"/>
                  <a:pt x="919019" y="322434"/>
                  <a:pt x="928255" y="294725"/>
                </a:cubicBezTo>
                <a:cubicBezTo>
                  <a:pt x="932873" y="280870"/>
                  <a:pt x="931783" y="263488"/>
                  <a:pt x="942110" y="253161"/>
                </a:cubicBezTo>
                <a:cubicBezTo>
                  <a:pt x="955964" y="239306"/>
                  <a:pt x="971130" y="226649"/>
                  <a:pt x="983673" y="211597"/>
                </a:cubicBezTo>
                <a:cubicBezTo>
                  <a:pt x="994333" y="198805"/>
                  <a:pt x="999608" y="181808"/>
                  <a:pt x="1011382" y="170034"/>
                </a:cubicBezTo>
                <a:cubicBezTo>
                  <a:pt x="1023156" y="158260"/>
                  <a:pt x="1039944" y="152727"/>
                  <a:pt x="1052946" y="142325"/>
                </a:cubicBezTo>
                <a:cubicBezTo>
                  <a:pt x="1063146" y="134165"/>
                  <a:pt x="1069454" y="121336"/>
                  <a:pt x="1080655" y="114615"/>
                </a:cubicBezTo>
                <a:cubicBezTo>
                  <a:pt x="1093178" y="107101"/>
                  <a:pt x="1108796" y="106514"/>
                  <a:pt x="1122219" y="100761"/>
                </a:cubicBezTo>
                <a:cubicBezTo>
                  <a:pt x="1141202" y="92625"/>
                  <a:pt x="1159705" y="83299"/>
                  <a:pt x="1177637" y="73052"/>
                </a:cubicBezTo>
                <a:cubicBezTo>
                  <a:pt x="1226678" y="45029"/>
                  <a:pt x="1207503" y="43779"/>
                  <a:pt x="1260764" y="31488"/>
                </a:cubicBezTo>
                <a:cubicBezTo>
                  <a:pt x="1306654" y="20898"/>
                  <a:pt x="1399310" y="3779"/>
                  <a:pt x="1399310" y="3779"/>
                </a:cubicBezTo>
                <a:cubicBezTo>
                  <a:pt x="1429943" y="5967"/>
                  <a:pt x="1571861" y="0"/>
                  <a:pt x="1634837" y="31488"/>
                </a:cubicBezTo>
                <a:cubicBezTo>
                  <a:pt x="1649730" y="38934"/>
                  <a:pt x="1663398" y="48795"/>
                  <a:pt x="1676400" y="59197"/>
                </a:cubicBezTo>
                <a:cubicBezTo>
                  <a:pt x="1713016" y="88490"/>
                  <a:pt x="1734195" y="132035"/>
                  <a:pt x="1759528" y="170034"/>
                </a:cubicBezTo>
                <a:lnTo>
                  <a:pt x="1787237" y="211597"/>
                </a:lnTo>
                <a:lnTo>
                  <a:pt x="1814946" y="253161"/>
                </a:lnTo>
                <a:lnTo>
                  <a:pt x="1870364" y="419415"/>
                </a:lnTo>
                <a:lnTo>
                  <a:pt x="1884219" y="460979"/>
                </a:lnTo>
                <a:lnTo>
                  <a:pt x="1898073" y="502543"/>
                </a:lnTo>
                <a:cubicBezTo>
                  <a:pt x="1917558" y="638933"/>
                  <a:pt x="1925782" y="676574"/>
                  <a:pt x="1925782" y="848906"/>
                </a:cubicBezTo>
                <a:cubicBezTo>
                  <a:pt x="1925782" y="913725"/>
                  <a:pt x="1918378" y="978372"/>
                  <a:pt x="1911928" y="1042870"/>
                </a:cubicBezTo>
                <a:cubicBezTo>
                  <a:pt x="1909133" y="1070822"/>
                  <a:pt x="1904886" y="1098745"/>
                  <a:pt x="1898073" y="1125997"/>
                </a:cubicBezTo>
                <a:cubicBezTo>
                  <a:pt x="1890989" y="1154333"/>
                  <a:pt x="1879600" y="1181416"/>
                  <a:pt x="1870364" y="1209125"/>
                </a:cubicBezTo>
                <a:cubicBezTo>
                  <a:pt x="1852942" y="1261393"/>
                  <a:pt x="1848734" y="1286171"/>
                  <a:pt x="1801091" y="1333815"/>
                </a:cubicBezTo>
                <a:cubicBezTo>
                  <a:pt x="1791855" y="1343052"/>
                  <a:pt x="1783832" y="1353688"/>
                  <a:pt x="1773382" y="1361525"/>
                </a:cubicBezTo>
                <a:cubicBezTo>
                  <a:pt x="1746740" y="1381506"/>
                  <a:pt x="1690255" y="1416943"/>
                  <a:pt x="1690255" y="1416943"/>
                </a:cubicBezTo>
                <a:cubicBezTo>
                  <a:pt x="1662546" y="1412325"/>
                  <a:pt x="1633778" y="1411971"/>
                  <a:pt x="1607128" y="1403088"/>
                </a:cubicBezTo>
                <a:cubicBezTo>
                  <a:pt x="1591331" y="1397822"/>
                  <a:pt x="1576529" y="1387910"/>
                  <a:pt x="1565564" y="1375379"/>
                </a:cubicBezTo>
                <a:cubicBezTo>
                  <a:pt x="1514261" y="1316747"/>
                  <a:pt x="1515320" y="1307774"/>
                  <a:pt x="1496291" y="1250688"/>
                </a:cubicBezTo>
                <a:cubicBezTo>
                  <a:pt x="1500909" y="1186034"/>
                  <a:pt x="1500531" y="1120827"/>
                  <a:pt x="1510146" y="1056725"/>
                </a:cubicBezTo>
                <a:cubicBezTo>
                  <a:pt x="1524704" y="959674"/>
                  <a:pt x="1530180" y="991121"/>
                  <a:pt x="1579419" y="932034"/>
                </a:cubicBezTo>
                <a:cubicBezTo>
                  <a:pt x="1590079" y="919242"/>
                  <a:pt x="1596066" y="902915"/>
                  <a:pt x="1607128" y="890470"/>
                </a:cubicBezTo>
                <a:cubicBezTo>
                  <a:pt x="1633162" y="861182"/>
                  <a:pt x="1662546" y="835052"/>
                  <a:pt x="1690255" y="807343"/>
                </a:cubicBezTo>
                <a:cubicBezTo>
                  <a:pt x="1716355" y="781243"/>
                  <a:pt x="1738664" y="753500"/>
                  <a:pt x="1773382" y="738070"/>
                </a:cubicBezTo>
                <a:cubicBezTo>
                  <a:pt x="1800073" y="726207"/>
                  <a:pt x="1856510" y="710361"/>
                  <a:pt x="1856510" y="710361"/>
                </a:cubicBezTo>
                <a:cubicBezTo>
                  <a:pt x="1870364" y="701125"/>
                  <a:pt x="1883180" y="690099"/>
                  <a:pt x="1898073" y="682652"/>
                </a:cubicBezTo>
                <a:cubicBezTo>
                  <a:pt x="1962657" y="650359"/>
                  <a:pt x="2013711" y="675531"/>
                  <a:pt x="2092037" y="682652"/>
                </a:cubicBezTo>
                <a:cubicBezTo>
                  <a:pt x="2190961" y="715627"/>
                  <a:pt x="2150862" y="694160"/>
                  <a:pt x="2216728" y="738070"/>
                </a:cubicBezTo>
                <a:cubicBezTo>
                  <a:pt x="2225964" y="751925"/>
                  <a:pt x="2233777" y="766842"/>
                  <a:pt x="2244437" y="779634"/>
                </a:cubicBezTo>
                <a:cubicBezTo>
                  <a:pt x="2256980" y="794686"/>
                  <a:pt x="2276485" y="804070"/>
                  <a:pt x="2286000" y="821197"/>
                </a:cubicBezTo>
                <a:cubicBezTo>
                  <a:pt x="2300185" y="846730"/>
                  <a:pt x="2304473" y="876616"/>
                  <a:pt x="2313710" y="904325"/>
                </a:cubicBezTo>
                <a:cubicBezTo>
                  <a:pt x="2318976" y="920121"/>
                  <a:pt x="2332183" y="932034"/>
                  <a:pt x="2341419" y="945888"/>
                </a:cubicBezTo>
                <a:lnTo>
                  <a:pt x="2396837" y="1112143"/>
                </a:lnTo>
                <a:cubicBezTo>
                  <a:pt x="2401455" y="1125997"/>
                  <a:pt x="2402590" y="1141555"/>
                  <a:pt x="2410691" y="1153706"/>
                </a:cubicBezTo>
                <a:cubicBezTo>
                  <a:pt x="2490104" y="1272827"/>
                  <a:pt x="2394892" y="1122109"/>
                  <a:pt x="2452255" y="1236834"/>
                </a:cubicBezTo>
                <a:cubicBezTo>
                  <a:pt x="2459702" y="1251727"/>
                  <a:pt x="2472517" y="1263504"/>
                  <a:pt x="2479964" y="1278397"/>
                </a:cubicBezTo>
                <a:cubicBezTo>
                  <a:pt x="2486495" y="1291459"/>
                  <a:pt x="2486727" y="1307195"/>
                  <a:pt x="2493819" y="1319961"/>
                </a:cubicBezTo>
                <a:cubicBezTo>
                  <a:pt x="2509992" y="1349072"/>
                  <a:pt x="2530764" y="1375379"/>
                  <a:pt x="2549237" y="1403088"/>
                </a:cubicBezTo>
                <a:cubicBezTo>
                  <a:pt x="2576947" y="1444652"/>
                  <a:pt x="2572327" y="1449270"/>
                  <a:pt x="2618510" y="1472361"/>
                </a:cubicBezTo>
                <a:cubicBezTo>
                  <a:pt x="2631572" y="1478892"/>
                  <a:pt x="2646219" y="1481597"/>
                  <a:pt x="2660073" y="1486215"/>
                </a:cubicBezTo>
                <a:cubicBezTo>
                  <a:pt x="2697019" y="1481597"/>
                  <a:pt x="2734277" y="1479021"/>
                  <a:pt x="2770910" y="1472361"/>
                </a:cubicBezTo>
                <a:cubicBezTo>
                  <a:pt x="2785278" y="1469749"/>
                  <a:pt x="2802147" y="1468833"/>
                  <a:pt x="2812473" y="1458506"/>
                </a:cubicBezTo>
                <a:cubicBezTo>
                  <a:pt x="2836021" y="1434958"/>
                  <a:pt x="2844343" y="1398927"/>
                  <a:pt x="2867891" y="1375379"/>
                </a:cubicBezTo>
                <a:cubicBezTo>
                  <a:pt x="2893991" y="1349279"/>
                  <a:pt x="2921733" y="1326971"/>
                  <a:pt x="2937164" y="1292252"/>
                </a:cubicBezTo>
                <a:cubicBezTo>
                  <a:pt x="2949026" y="1265562"/>
                  <a:pt x="2948672" y="1233427"/>
                  <a:pt x="2964873" y="1209125"/>
                </a:cubicBezTo>
                <a:lnTo>
                  <a:pt x="3020291" y="1125997"/>
                </a:lnTo>
                <a:cubicBezTo>
                  <a:pt x="3029527" y="1112143"/>
                  <a:pt x="3042734" y="1100230"/>
                  <a:pt x="3048000" y="1084434"/>
                </a:cubicBezTo>
                <a:cubicBezTo>
                  <a:pt x="3052618" y="1070579"/>
                  <a:pt x="3053754" y="1055021"/>
                  <a:pt x="3061855" y="1042870"/>
                </a:cubicBezTo>
                <a:cubicBezTo>
                  <a:pt x="3092212" y="997335"/>
                  <a:pt x="3106646" y="1005543"/>
                  <a:pt x="3144982" y="973597"/>
                </a:cubicBezTo>
                <a:cubicBezTo>
                  <a:pt x="3160034" y="961054"/>
                  <a:pt x="3169418" y="941549"/>
                  <a:pt x="3186546" y="932034"/>
                </a:cubicBezTo>
                <a:cubicBezTo>
                  <a:pt x="3212078" y="917850"/>
                  <a:pt x="3241964" y="913561"/>
                  <a:pt x="3269673" y="904325"/>
                </a:cubicBezTo>
                <a:lnTo>
                  <a:pt x="3311237" y="890470"/>
                </a:lnTo>
                <a:cubicBezTo>
                  <a:pt x="3325091" y="895088"/>
                  <a:pt x="3340277" y="896811"/>
                  <a:pt x="3352800" y="904325"/>
                </a:cubicBezTo>
                <a:cubicBezTo>
                  <a:pt x="3374737" y="917487"/>
                  <a:pt x="3395632" y="954717"/>
                  <a:pt x="3408219" y="973597"/>
                </a:cubicBezTo>
                <a:cubicBezTo>
                  <a:pt x="3417455" y="1001306"/>
                  <a:pt x="3438168" y="1027603"/>
                  <a:pt x="3435928" y="1056725"/>
                </a:cubicBezTo>
                <a:cubicBezTo>
                  <a:pt x="3431310" y="1116761"/>
                  <a:pt x="3429542" y="1177085"/>
                  <a:pt x="3422073" y="1236834"/>
                </a:cubicBezTo>
                <a:cubicBezTo>
                  <a:pt x="3419231" y="1259570"/>
                  <a:pt x="3389940" y="1319670"/>
                  <a:pt x="3380510" y="1333815"/>
                </a:cubicBezTo>
                <a:cubicBezTo>
                  <a:pt x="3373264" y="1344684"/>
                  <a:pt x="3360960" y="1351325"/>
                  <a:pt x="3352800" y="1361525"/>
                </a:cubicBezTo>
                <a:cubicBezTo>
                  <a:pt x="3342398" y="1374527"/>
                  <a:pt x="3334327" y="1389234"/>
                  <a:pt x="3325091" y="1403088"/>
                </a:cubicBezTo>
                <a:cubicBezTo>
                  <a:pt x="3289046" y="1511228"/>
                  <a:pt x="3348094" y="1354730"/>
                  <a:pt x="3241964" y="1513925"/>
                </a:cubicBezTo>
                <a:cubicBezTo>
                  <a:pt x="3223491" y="1541634"/>
                  <a:pt x="3210094" y="1573504"/>
                  <a:pt x="3186546" y="1597052"/>
                </a:cubicBezTo>
                <a:lnTo>
                  <a:pt x="3048000" y="1735597"/>
                </a:lnTo>
                <a:lnTo>
                  <a:pt x="3006437" y="1777161"/>
                </a:lnTo>
                <a:cubicBezTo>
                  <a:pt x="2992582" y="1791016"/>
                  <a:pt x="2975742" y="1802422"/>
                  <a:pt x="2964873" y="1818725"/>
                </a:cubicBezTo>
                <a:cubicBezTo>
                  <a:pt x="2896077" y="1921917"/>
                  <a:pt x="2984496" y="1795177"/>
                  <a:pt x="2895600" y="1901852"/>
                </a:cubicBezTo>
                <a:cubicBezTo>
                  <a:pt x="2808203" y="2006728"/>
                  <a:pt x="2920805" y="1890499"/>
                  <a:pt x="2840182" y="1971125"/>
                </a:cubicBezTo>
                <a:cubicBezTo>
                  <a:pt x="2835564" y="1984979"/>
                  <a:pt x="2832859" y="1999626"/>
                  <a:pt x="2826328" y="2012688"/>
                </a:cubicBezTo>
                <a:cubicBezTo>
                  <a:pt x="2810661" y="2044023"/>
                  <a:pt x="2804249" y="2048622"/>
                  <a:pt x="2784764" y="2068106"/>
                </a:cubicBez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83" name="TextovéPole 24"/>
          <p:cNvSpPr txBox="1">
            <a:spLocks noChangeArrowheads="1"/>
          </p:cNvSpPr>
          <p:nvPr/>
        </p:nvSpPr>
        <p:spPr bwMode="auto">
          <a:xfrm>
            <a:off x="2700338" y="188913"/>
            <a:ext cx="54006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/>
              <a:t>je geometrická čára se všemi polohami, kterými hmotný bod postupně při pohybu prochází</a:t>
            </a:r>
          </a:p>
        </p:txBody>
      </p:sp>
      <p:pic>
        <p:nvPicPr>
          <p:cNvPr id="18" name="Obrázek 17" descr="Quill_pen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2060575"/>
            <a:ext cx="647700" cy="127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52475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14" descr="C:\Users\hajekp\AppData\Local\Microsoft\Windows\Temporary Internet Files\Content.IE5\A628CFKA\MC90044173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788" y="3050490"/>
            <a:ext cx="579220" cy="57922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00" y="922338"/>
            <a:ext cx="579438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4.44444E-6 C 0.00626 -0.0125 0.02292 -0.03588 0.03334 -0.04028 C 0.04063 -0.0507 0.05643 -0.05255 0.06667 -0.05649 C 0.07726 -0.06042 0.08803 -0.06575 0.09844 -0.07061 C 0.10678 -0.08172 0.09567 -0.06829 0.10608 -0.07662 C 0.10921 -0.07917 0.11251 -0.08542 0.11511 -0.08889 C 0.11858 -0.10209 0.11876 -0.11528 0.11962 -0.12917 C 0.11806 -0.15255 0.11285 -0.17362 0.10747 -0.19584 C 0.10643 -0.2 0.10626 -0.2044 0.10452 -0.20811 C 0.10348 -0.21019 0.10226 -0.21204 0.10157 -0.21412 C 0.10018 -0.21806 0.09844 -0.22616 0.09844 -0.22616 C 0.09949 -0.23774 0.09966 -0.25 0.10608 -0.25857 C 0.10626 -0.25926 0.10869 -0.26991 0.10903 -0.27061 C 0.11025 -0.27246 0.11216 -0.27315 0.11355 -0.27477 C 0.11737 -0.27871 0.11962 -0.28426 0.12414 -0.28681 C 0.13681 -0.29399 0.15157 -0.3 0.16511 -0.30301 C 0.17466 -0.30162 0.17952 -0.30047 0.18785 -0.297 C 0.18976 -0.29422 0.19237 -0.29213 0.19393 -0.28889 C 0.19758 -0.28125 0.19758 -0.27223 0.20157 -0.26459 C 0.20504 -0.24977 0.20921 -0.23519 0.21216 -0.22014 C 0.21129 -0.18612 0.21008 -0.15625 0.20747 -0.12315 C 0.20695 -0.11713 0.20591 -0.1169 0.20296 -0.11297 C 0.20087 -0.10417 0.19723 -0.09977 0.1908 -0.097 C 0.18785 -0.09561 0.18178 -0.09283 0.18178 -0.09283 C 0.17692 -0.09514 0.17449 -0.09862 0.16962 -0.10093 C 0.1691 -0.10301 0.1691 -0.1051 0.16824 -0.10695 C 0.16754 -0.10857 0.16528 -0.10926 0.16511 -0.11112 C 0.16407 -0.13287 0.17205 -0.1801 0.1908 -0.18774 C 0.19462 -0.19283 0.19792 -0.19375 0.20296 -0.19584 C 0.21042 -0.20579 0.2158 -0.20139 0.22726 -0.2 C 0.23785 -0.19514 0.23317 -0.197 0.2408 -0.19399 C 0.24827 -0.18403 0.23907 -0.19514 0.24844 -0.18774 C 0.24949 -0.18704 0.25365 -0.18079 0.25452 -0.17963 C 0.25626 -0.17292 0.25678 -0.16852 0.2606 -0.16366 C 0.26285 -0.1544 0.26407 -0.14723 0.26824 -0.13936 C 0.2724 -0.12107 0.27466 -0.11598 0.2849 -0.10301 C 0.28664 -0.09514 0.28803 -0.09352 0.29393 -0.09075 C 0.29844 -0.09144 0.30313 -0.09121 0.30747 -0.09283 C 0.30886 -0.09329 0.30938 -0.09607 0.3106 -0.097 C 0.31199 -0.09815 0.31355 -0.09815 0.31511 -0.09885 C 0.3198 -0.1051 0.32136 -0.11297 0.3257 -0.11922 C 0.32778 -0.12732 0.32883 -0.13542 0.33334 -0.14144 C 0.33768 -0.15811 0.34758 -0.16227 0.35903 -0.1676 C 0.36598 -0.16436 0.37084 -0.1632 0.37414 -0.15348 C 0.37553 -0.14954 0.37726 -0.14144 0.37726 -0.14144 C 0.3764 -0.13102 0.37553 -0.11505 0.37119 -0.1051 C 0.37049 -0.10348 0.3691 -0.10232 0.36824 -0.10093 C 0.36702 -0.09908 0.36598 -0.097 0.36511 -0.09491 C 0.36268 -0.08866 0.36146 -0.08588 0.35747 -0.08079 C 0.354 -0.06551 0.34567 -0.05741 0.33785 -0.0463 C 0.33542 -0.03658 0.33369 -0.04121 0.32883 -0.03426 C 0.3257 -0.02223 0.31824 -0.01852 0.31216 -0.00996 C 0.31025 -0.00255 0.31129 -0.00579 0.30903 4.44444E-6 " pathEditMode="relative" ptsTypes="ffffffffffffffffffffffffffffffffffffffffffffffffffffA">
                                      <p:cBhvr>
                                        <p:cTn id="19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/>
              <a:t>Trajektorie</a:t>
            </a:r>
          </a:p>
        </p:txBody>
      </p:sp>
      <p:sp>
        <p:nvSpPr>
          <p:cNvPr id="4101" name="TextovéPole 24"/>
          <p:cNvSpPr txBox="1">
            <a:spLocks noChangeArrowheads="1"/>
          </p:cNvSpPr>
          <p:nvPr/>
        </p:nvSpPr>
        <p:spPr bwMode="auto">
          <a:xfrm>
            <a:off x="2700338" y="188913"/>
            <a:ext cx="54006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/>
              <a:t>Stejný pohyb se může jevit jednou jako</a:t>
            </a:r>
          </a:p>
          <a:p>
            <a:pPr algn="r" eaLnBrk="1" hangingPunct="1"/>
            <a:r>
              <a:rPr lang="cs-CZ"/>
              <a:t>přímočarý, jindy jako křivočarý.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508625" y="1628775"/>
            <a:ext cx="3132138" cy="4524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2">
                    <a:lumMod val="25000"/>
                  </a:schemeClr>
                </a:solidFill>
              </a:rPr>
              <a:t>Pro pozorovatele uvnitř jedoucího vagónu v soustavě </a:t>
            </a:r>
            <a:r>
              <a:rPr lang="cs-CZ" sz="2400" b="1" dirty="0" err="1">
                <a:solidFill>
                  <a:schemeClr val="bg2">
                    <a:lumMod val="25000"/>
                  </a:schemeClr>
                </a:solidFill>
              </a:rPr>
              <a:t>xy</a:t>
            </a:r>
            <a:r>
              <a:rPr lang="cs-CZ" sz="2400" dirty="0">
                <a:solidFill>
                  <a:schemeClr val="bg2">
                    <a:lumMod val="25000"/>
                  </a:schemeClr>
                </a:solidFill>
              </a:rPr>
              <a:t> padá míček svisle dolů po přímce 1. </a:t>
            </a:r>
          </a:p>
          <a:p>
            <a:pPr>
              <a:defRPr/>
            </a:pPr>
            <a:endParaRPr lang="cs-CZ" sz="2400" dirty="0"/>
          </a:p>
          <a:p>
            <a:pPr>
              <a:defRPr/>
            </a:pPr>
            <a:endParaRPr lang="cs-CZ" sz="2400" dirty="0"/>
          </a:p>
          <a:p>
            <a:pPr>
              <a:defRPr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Pozorovatel na nádraží v soustavě 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x´y´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 vidí proskleným vozem míček padající po křivce 2.</a:t>
            </a:r>
          </a:p>
        </p:txBody>
      </p:sp>
      <p:pic>
        <p:nvPicPr>
          <p:cNvPr id="10" name="Obrázek 9" descr="vlak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88" y="1484313"/>
            <a:ext cx="4973637" cy="50403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71904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955675"/>
            <a:ext cx="579438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Zaoblený obdélník 22"/>
          <p:cNvSpPr/>
          <p:nvPr/>
        </p:nvSpPr>
        <p:spPr>
          <a:xfrm>
            <a:off x="250825" y="4724400"/>
            <a:ext cx="8642350" cy="165735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23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4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/>
              <a:t>Trajektorie</a:t>
            </a:r>
          </a:p>
        </p:txBody>
      </p:sp>
      <p:sp>
        <p:nvSpPr>
          <p:cNvPr id="3083" name="TextovéPole 20"/>
          <p:cNvSpPr txBox="1">
            <a:spLocks noChangeArrowheads="1"/>
          </p:cNvSpPr>
          <p:nvPr/>
        </p:nvSpPr>
        <p:spPr bwMode="auto">
          <a:xfrm>
            <a:off x="611188" y="4868863"/>
            <a:ext cx="792162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4000"/>
              <a:t>Tvar trajektorie závisí na volbě vztažné soustavy.</a:t>
            </a:r>
          </a:p>
        </p:txBody>
      </p:sp>
      <p:sp>
        <p:nvSpPr>
          <p:cNvPr id="5127" name="TextovéPole 24"/>
          <p:cNvSpPr txBox="1">
            <a:spLocks noChangeArrowheads="1"/>
          </p:cNvSpPr>
          <p:nvPr/>
        </p:nvSpPr>
        <p:spPr bwMode="auto">
          <a:xfrm>
            <a:off x="3276600" y="404813"/>
            <a:ext cx="54006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/>
              <a:t>Stejný pohyb a přesto různé křivky trajektorie.</a:t>
            </a:r>
          </a:p>
        </p:txBody>
      </p:sp>
      <p:sp>
        <p:nvSpPr>
          <p:cNvPr id="5128" name="TextovéPole 16"/>
          <p:cNvSpPr txBox="1">
            <a:spLocks noChangeArrowheads="1"/>
          </p:cNvSpPr>
          <p:nvPr/>
        </p:nvSpPr>
        <p:spPr bwMode="auto">
          <a:xfrm>
            <a:off x="1619250" y="981075"/>
            <a:ext cx="6192838" cy="2246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/>
              <a:t>Pro koho se trajektorie „červeného“ ventilku jedoucího kola jeví jako kružnice?</a:t>
            </a:r>
          </a:p>
          <a:p>
            <a:pPr eaLnBrk="1" hangingPunct="1"/>
            <a:endParaRPr lang="cs-CZ" sz="2800" b="1"/>
          </a:p>
          <a:p>
            <a:pPr eaLnBrk="1" hangingPunct="1"/>
            <a:r>
              <a:rPr lang="cs-CZ" sz="2800" b="1"/>
              <a:t>A pro koho jako cykloida ?</a:t>
            </a:r>
          </a:p>
        </p:txBody>
      </p:sp>
      <p:sp>
        <p:nvSpPr>
          <p:cNvPr id="2" name="Zkosené hrany 1">
            <a:hlinkClick r:id="rId2"/>
          </p:cNvPr>
          <p:cNvSpPr/>
          <p:nvPr/>
        </p:nvSpPr>
        <p:spPr>
          <a:xfrm>
            <a:off x="3132138" y="3500438"/>
            <a:ext cx="5545137" cy="90170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30" name="TextovéPole 2">
            <a:hlinkClick r:id="rId2"/>
          </p:cNvPr>
          <p:cNvSpPr txBox="1">
            <a:spLocks noChangeArrowheads="1"/>
          </p:cNvSpPr>
          <p:nvPr/>
        </p:nvSpPr>
        <p:spPr bwMode="auto">
          <a:xfrm>
            <a:off x="3852863" y="3662363"/>
            <a:ext cx="41036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/>
              <a:t>Zde spusťte Java applet</a:t>
            </a:r>
          </a:p>
        </p:txBody>
      </p:sp>
      <p:pic>
        <p:nvPicPr>
          <p:cNvPr id="5131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74700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4" descr="C:\Users\hajekp\AppData\Local\Microsoft\Windows\Temporary Internet Files\Content.IE5\A628CFKA\MC900441732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788" y="4112528"/>
            <a:ext cx="579220" cy="57922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3448050"/>
            <a:ext cx="579437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4" name="Picture 17" descr="C:\Users\hajekp\AppData\Local\Microsoft\Windows\Temporary Internet Files\Content.IE5\QV8FHMIU\MC9004344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300" y="1109663"/>
            <a:ext cx="850900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Zaoblený obdélník 22"/>
          <p:cNvSpPr/>
          <p:nvPr/>
        </p:nvSpPr>
        <p:spPr>
          <a:xfrm>
            <a:off x="250825" y="3644900"/>
            <a:ext cx="8642350" cy="273685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47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48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/>
              <a:t>Dráha hmotného bodu</a:t>
            </a:r>
          </a:p>
        </p:txBody>
      </p:sp>
      <p:sp>
        <p:nvSpPr>
          <p:cNvPr id="3083" name="TextovéPole 20"/>
          <p:cNvSpPr txBox="1">
            <a:spLocks noChangeArrowheads="1"/>
          </p:cNvSpPr>
          <p:nvPr/>
        </p:nvSpPr>
        <p:spPr bwMode="auto">
          <a:xfrm>
            <a:off x="611188" y="4076700"/>
            <a:ext cx="8353425" cy="193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4000"/>
              <a:t>Dráha je funkcí času </a:t>
            </a:r>
            <a:r>
              <a:rPr lang="cs-CZ" sz="4000" b="1" i="1"/>
              <a:t>t</a:t>
            </a:r>
          </a:p>
          <a:p>
            <a:pPr eaLnBrk="1" hangingPunct="1"/>
            <a:r>
              <a:rPr lang="cs-CZ" sz="4000"/>
              <a:t>Označujeme ji písmenem </a:t>
            </a:r>
            <a:r>
              <a:rPr lang="cs-CZ" sz="4000" b="1" i="1"/>
              <a:t>s</a:t>
            </a:r>
          </a:p>
          <a:p>
            <a:pPr eaLnBrk="1" hangingPunct="1"/>
            <a:r>
              <a:rPr lang="cs-CZ" sz="4000"/>
              <a:t>Měříme ji v jednotkách délky</a:t>
            </a:r>
          </a:p>
        </p:txBody>
      </p:sp>
      <p:pic>
        <p:nvPicPr>
          <p:cNvPr id="17410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00113" y="981075"/>
            <a:ext cx="1511300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0" name="Přímá spojovací čára 19"/>
          <p:cNvCxnSpPr/>
          <p:nvPr/>
        </p:nvCxnSpPr>
        <p:spPr>
          <a:xfrm>
            <a:off x="323850" y="1916113"/>
            <a:ext cx="77041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2411413" y="1916113"/>
            <a:ext cx="0" cy="10080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2411413" y="2924175"/>
            <a:ext cx="6121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V="1">
            <a:off x="2411413" y="2060575"/>
            <a:ext cx="5400675" cy="8636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aphicFrame>
        <p:nvGraphicFramePr>
          <p:cNvPr id="6156" name="Object 3"/>
          <p:cNvGraphicFramePr>
            <a:graphicFrameLocks noChangeAspect="1"/>
          </p:cNvGraphicFramePr>
          <p:nvPr/>
        </p:nvGraphicFramePr>
        <p:xfrm>
          <a:off x="2051050" y="1916113"/>
          <a:ext cx="349250" cy="720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3" name="Rovnice" r:id="rId4" imgW="190417" imgH="393529" progId="Equation.3">
                  <p:embed/>
                </p:oleObj>
              </mc:Choice>
              <mc:Fallback>
                <p:oleObj name="Rovnice" r:id="rId4" imgW="190417" imgH="393529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050" y="1916113"/>
                        <a:ext cx="349250" cy="720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7" name="Object 4"/>
          <p:cNvGraphicFramePr>
            <a:graphicFrameLocks noChangeAspect="1"/>
          </p:cNvGraphicFramePr>
          <p:nvPr/>
        </p:nvGraphicFramePr>
        <p:xfrm>
          <a:off x="8604250" y="2781300"/>
          <a:ext cx="284163" cy="798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4" name="Rovnice" r:id="rId6" imgW="139639" imgH="393529" progId="Equation.3">
                  <p:embed/>
                </p:oleObj>
              </mc:Choice>
              <mc:Fallback>
                <p:oleObj name="Rovnice" r:id="rId6" imgW="139639" imgH="393529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604250" y="2781300"/>
                        <a:ext cx="284163" cy="7985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58" name="TextovéPole 39"/>
          <p:cNvSpPr txBox="1">
            <a:spLocks noChangeArrowheads="1"/>
          </p:cNvSpPr>
          <p:nvPr/>
        </p:nvSpPr>
        <p:spPr bwMode="auto">
          <a:xfrm>
            <a:off x="2124075" y="2924175"/>
            <a:ext cx="2159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0</a:t>
            </a:r>
          </a:p>
        </p:txBody>
      </p:sp>
      <p:sp>
        <p:nvSpPr>
          <p:cNvPr id="6159" name="TextovéPole 43"/>
          <p:cNvSpPr txBox="1">
            <a:spLocks noChangeArrowheads="1"/>
          </p:cNvSpPr>
          <p:nvPr/>
        </p:nvSpPr>
        <p:spPr bwMode="auto">
          <a:xfrm>
            <a:off x="3276600" y="2924175"/>
            <a:ext cx="2873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1</a:t>
            </a:r>
          </a:p>
        </p:txBody>
      </p:sp>
      <p:sp>
        <p:nvSpPr>
          <p:cNvPr id="6160" name="TextovéPole 44"/>
          <p:cNvSpPr txBox="1">
            <a:spLocks noChangeArrowheads="1"/>
          </p:cNvSpPr>
          <p:nvPr/>
        </p:nvSpPr>
        <p:spPr bwMode="auto">
          <a:xfrm>
            <a:off x="4356100" y="2924175"/>
            <a:ext cx="2873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2</a:t>
            </a:r>
          </a:p>
        </p:txBody>
      </p:sp>
      <p:sp>
        <p:nvSpPr>
          <p:cNvPr id="6161" name="TextovéPole 45"/>
          <p:cNvSpPr txBox="1">
            <a:spLocks noChangeArrowheads="1"/>
          </p:cNvSpPr>
          <p:nvPr/>
        </p:nvSpPr>
        <p:spPr bwMode="auto">
          <a:xfrm>
            <a:off x="5435600" y="2924175"/>
            <a:ext cx="2889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3</a:t>
            </a:r>
          </a:p>
        </p:txBody>
      </p:sp>
      <p:sp>
        <p:nvSpPr>
          <p:cNvPr id="6162" name="TextovéPole 46"/>
          <p:cNvSpPr txBox="1">
            <a:spLocks noChangeArrowheads="1"/>
          </p:cNvSpPr>
          <p:nvPr/>
        </p:nvSpPr>
        <p:spPr bwMode="auto">
          <a:xfrm>
            <a:off x="6516688" y="2924175"/>
            <a:ext cx="3587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4</a:t>
            </a:r>
          </a:p>
        </p:txBody>
      </p:sp>
      <p:sp>
        <p:nvSpPr>
          <p:cNvPr id="6163" name="TextovéPole 47"/>
          <p:cNvSpPr txBox="1">
            <a:spLocks noChangeArrowheads="1"/>
          </p:cNvSpPr>
          <p:nvPr/>
        </p:nvSpPr>
        <p:spPr bwMode="auto">
          <a:xfrm>
            <a:off x="7596188" y="2924175"/>
            <a:ext cx="2889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5</a:t>
            </a:r>
          </a:p>
        </p:txBody>
      </p:sp>
      <p:sp>
        <p:nvSpPr>
          <p:cNvPr id="6164" name="TextovéPole 48"/>
          <p:cNvSpPr txBox="1">
            <a:spLocks noChangeArrowheads="1"/>
          </p:cNvSpPr>
          <p:nvPr/>
        </p:nvSpPr>
        <p:spPr bwMode="auto">
          <a:xfrm>
            <a:off x="4211638" y="188913"/>
            <a:ext cx="38893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/>
              <a:t>je délka trajektorie opsaná</a:t>
            </a:r>
          </a:p>
          <a:p>
            <a:pPr algn="r" eaLnBrk="1" hangingPunct="1"/>
            <a:r>
              <a:rPr lang="cs-CZ"/>
              <a:t>bodem za určitý čas</a:t>
            </a:r>
          </a:p>
        </p:txBody>
      </p:sp>
      <p:pic>
        <p:nvPicPr>
          <p:cNvPr id="616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420" y="706224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14" descr="C:\Users\hajekp\AppData\Local\Microsoft\Windows\Temporary Internet Files\Content.IE5\A628CFKA\MC900441732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355290"/>
            <a:ext cx="579220" cy="57922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48148E-6 L 0.59063 1.48148E-6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31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5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1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3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3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3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80"/>
                                        <p:tgtEl>
                                          <p:spTgt spid="3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80"/>
                                        <p:tgtEl>
                                          <p:spTgt spid="3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80"/>
                                        <p:tgtEl>
                                          <p:spTgt spid="3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736</TotalTime>
  <Words>160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Motiv sady Office</vt:lpstr>
      <vt:lpstr>Rovnice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82</cp:revision>
  <dcterms:created xsi:type="dcterms:W3CDTF">2012-05-07T15:15:55Z</dcterms:created>
  <dcterms:modified xsi:type="dcterms:W3CDTF">2013-06-28T10:07:54Z</dcterms:modified>
</cp:coreProperties>
</file>