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62" r:id="rId2"/>
    <p:sldId id="256" r:id="rId3"/>
    <p:sldId id="261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2B4DBB0-A4E8-4EFC-A926-CC2B0D660F65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4861E51-BF2E-4354-9BBB-A5D08C69F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091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B29FD-5978-4B1C-A187-A1B3757E3572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9A92B-0D3E-49D1-B72C-EDADA4F9A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476534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1527F-5D7C-4C03-B942-8D1B27B15DC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E6B95-BEB7-4B89-AB98-50C24F3C7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97316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5E33E-8322-4956-8CDE-7C2FD7EFC3D9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62BA-4CFA-439F-B50F-C7104058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655578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64090-97F2-4EEF-9B34-D00D94B48C33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07159-68FB-4374-93AC-E5BEA8684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12706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AFB85-FF7A-4D28-A4D3-01890378D931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32AF4-97F5-4639-A989-D6517B9F3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144255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741D7-4F7C-431E-B2EE-EA978F5F0EE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32C93-85E2-499D-91A7-6DE9CD1EC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999946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45A34-FF7C-477D-9005-9913E8E12D0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0DE2F-6597-4CF0-8F5E-1BE758F8B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97848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C9FFC-45A0-49F3-B958-13958E36263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83A03-7567-4B6D-A2F8-1A6DEC84B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867204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BCAD2-4F9B-42F4-91D8-D66B10607D30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90C5A-3AF5-4FCD-9383-768A3431A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822851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83B9B-6EEE-4FDD-B739-EB4404A13B6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DDD4D-04AD-4437-92EF-514D4ACF5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034774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872D0-3748-445F-99A9-60A190B6B81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725EA-56A7-4054-AF70-962B317E4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67977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ADF6F9-37FF-4D1C-A306-51388736A658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6C80DB-D96F-45FF-B6D7-5DCA6C6BD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4.wmf"/><Relationship Id="rId4" Type="http://schemas.openxmlformats.org/officeDocument/2006/relationships/image" Target="../media/image8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6412319"/>
              </p:ext>
            </p:extLst>
          </p:nvPr>
        </p:nvGraphicFramePr>
        <p:xfrm>
          <a:off x="2411760" y="224256"/>
          <a:ext cx="4392488" cy="65187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24256"/>
                        <a:ext cx="4392488" cy="65187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37157498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8" name="Picture 10" descr="C:\Users\hajekp\AppData\Local\Microsoft\Windows\Temporary Internet Files\Content.IE5\0F10Z3RW\MP9004490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88873"/>
            <a:ext cx="7356309" cy="55172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dirty="0" smtClean="0"/>
              <a:t>Nerovnoměrný pohyb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366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0" name="Picture 12" descr="C:\Users\hajekp\AppData\Local\Microsoft\Windows\Temporary Internet Files\Content.IE5\AF738P2Y\MP90039919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65" y="1002909"/>
            <a:ext cx="2187071" cy="1249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 rot="21147147">
            <a:off x="222782" y="1790998"/>
            <a:ext cx="7524750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Většina reálně pohybujících těles svou rychlost v čase mění. Autobus možná mezi zastávkami jede stálou rychlostí, ale před zastávkou zpomaluje až zastaví, a pak se zase rozjíždí. </a:t>
            </a:r>
            <a:r>
              <a:rPr lang="cs-CZ" b="1" dirty="0" smtClean="0"/>
              <a:t>Koná tedy nerovnoměrný pohyb.</a:t>
            </a:r>
            <a:endParaRPr lang="cs-CZ" b="1" dirty="0"/>
          </a:p>
        </p:txBody>
      </p:sp>
      <p:pic>
        <p:nvPicPr>
          <p:cNvPr id="7181" name="Picture 13" descr="C:\Users\hajekp\AppData\Local\Microsoft\Windows\Temporary Internet Files\Content.IE5\A628CFKA\MP9004011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18267" flipH="1">
            <a:off x="2540219" y="4890154"/>
            <a:ext cx="1957244" cy="15657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18" name="Picture 74" descr="C:\Users\hajekp\AppData\Local\Microsoft\Windows\Temporary Internet Files\Content.IE5\0F10Z3RW\MP900386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05393">
            <a:off x="8189560" y="1361858"/>
            <a:ext cx="870739" cy="621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5" name="Picture 31" descr="C:\Users\hajekp\AppData\Local\Microsoft\Windows\Temporary Internet Files\Content.IE5\AF738P2Y\MC9004370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547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Zaoblený obdélník 22"/>
          <p:cNvSpPr/>
          <p:nvPr/>
        </p:nvSpPr>
        <p:spPr>
          <a:xfrm>
            <a:off x="250825" y="4509120"/>
            <a:ext cx="8642350" cy="187263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47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8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Průměrná rychlost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83" name="TextovéPole 20"/>
              <p:cNvSpPr txBox="1">
                <a:spLocks noChangeArrowheads="1"/>
              </p:cNvSpPr>
              <p:nvPr/>
            </p:nvSpPr>
            <p:spPr bwMode="auto">
              <a:xfrm>
                <a:off x="287337" y="2637440"/>
                <a:ext cx="8569325" cy="15306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800" dirty="0" smtClean="0"/>
                  <a:t>Známe-li celkovou dráhu a celkový čas, dosadíme do standardního vzorce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</a:rPr>
                      <m:t>𝑣</m:t>
                    </m:r>
                    <m:r>
                      <a:rPr lang="cs-CZ" sz="2800" b="0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</a:rPr>
                          <m:t>𝑠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</a:rPr>
                          <m:t>𝑡</m:t>
                        </m:r>
                      </m:den>
                    </m:f>
                    <m:r>
                      <a:rPr lang="cs-CZ" sz="2800" b="0" i="1" dirty="0" smtClean="0">
                        <a:latin typeface="Cambria Math"/>
                      </a:rPr>
                      <m:t>  </m:t>
                    </m:r>
                  </m:oMath>
                </a14:m>
                <a:r>
                  <a:rPr lang="cs-CZ" sz="2800" dirty="0" smtClean="0"/>
                  <a:t>a vypočítáme průměrnou rychlost</a:t>
                </a:r>
                <a:endParaRPr lang="cs-CZ" sz="2800" b="1" i="1" dirty="0"/>
              </a:p>
            </p:txBody>
          </p:sp>
        </mc:Choice>
        <mc:Fallback xmlns="">
          <p:sp>
            <p:nvSpPr>
              <p:cNvPr id="3083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7337" y="2637440"/>
                <a:ext cx="8569325" cy="1530612"/>
              </a:xfrm>
              <a:prstGeom prst="rect">
                <a:avLst/>
              </a:prstGeom>
              <a:blipFill rotWithShape="1">
                <a:blip r:embed="rId4"/>
                <a:stretch>
                  <a:fillRect l="-1422" t="-3984" b="-996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ovací čára 19"/>
          <p:cNvCxnSpPr/>
          <p:nvPr/>
        </p:nvCxnSpPr>
        <p:spPr>
          <a:xfrm>
            <a:off x="323850" y="1916113"/>
            <a:ext cx="77041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6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98" y="4133297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79810" y="1953514"/>
            <a:ext cx="77604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Auto na naší animaci při svém pohybu svou rychlost mění.</a:t>
            </a:r>
            <a:br>
              <a:rPr lang="cs-CZ" sz="2000" dirty="0" smtClean="0"/>
            </a:br>
            <a:r>
              <a:rPr lang="cs-CZ" sz="2000" dirty="0" smtClean="0"/>
              <a:t>Ve stejných časových úsecích urazí nestejné dráhy.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76" y="1953514"/>
            <a:ext cx="579438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17035" y="4666215"/>
                <a:ext cx="6675634" cy="15584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6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6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6000" b="0" i="1" smtClean="0">
                            <a:latin typeface="Cambria Math"/>
                          </a:rPr>
                          <m:t>𝑝</m:t>
                        </m:r>
                      </m:sub>
                    </m:sSub>
                    <m:r>
                      <a:rPr lang="cs-CZ" sz="6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6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0" i="1" smtClean="0">
                            <a:latin typeface="Cambria Math"/>
                          </a:rPr>
                          <m:t>𝑐𝑒𝑙𝑘𝑜𝑣</m:t>
                        </m:r>
                        <m:r>
                          <a:rPr lang="cs-CZ" sz="6000" b="0" i="1" smtClean="0">
                            <a:latin typeface="Cambria Math"/>
                          </a:rPr>
                          <m:t>á </m:t>
                        </m:r>
                        <m:r>
                          <a:rPr lang="cs-CZ" sz="6000" b="0" i="1" smtClean="0">
                            <a:latin typeface="Cambria Math"/>
                          </a:rPr>
                          <m:t>𝑑𝑟</m:t>
                        </m:r>
                        <m:r>
                          <a:rPr lang="cs-CZ" sz="6000" b="0" i="1" smtClean="0">
                            <a:latin typeface="Cambria Math"/>
                          </a:rPr>
                          <m:t>á</m:t>
                        </m:r>
                        <m:r>
                          <a:rPr lang="cs-CZ" sz="6000" b="0" i="1" smtClean="0">
                            <a:latin typeface="Cambria Math"/>
                          </a:rPr>
                          <m:t>h𝑎</m:t>
                        </m:r>
                      </m:num>
                      <m:den>
                        <m:r>
                          <a:rPr lang="cs-CZ" sz="6000" b="0" i="1" smtClean="0">
                            <a:latin typeface="Cambria Math"/>
                          </a:rPr>
                          <m:t>𝑐𝑒𝑙𝑘𝑜𝑣</m:t>
                        </m:r>
                        <m:r>
                          <a:rPr lang="cs-CZ" sz="6000" b="0" i="1" smtClean="0">
                            <a:latin typeface="Cambria Math"/>
                          </a:rPr>
                          <m:t>ý č</m:t>
                        </m:r>
                        <m:r>
                          <a:rPr lang="cs-CZ" sz="6000" b="0" i="1" smtClean="0">
                            <a:latin typeface="Cambria Math"/>
                          </a:rPr>
                          <m:t>𝑎𝑠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035" y="4666215"/>
                <a:ext cx="6675634" cy="155844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33000" decel="33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48148E-6 L 0.59063 1.48148E-6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Okamžitá rychlost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5247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6570" y="1051719"/>
            <a:ext cx="752475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 nerovnoměrného pohybu má význam zjistit ujetou dráhu hmotného bodu v nejkratším možném časovém intervalu. </a:t>
            </a:r>
          </a:p>
          <a:p>
            <a:r>
              <a:rPr lang="cs-CZ" sz="2800" dirty="0" smtClean="0"/>
              <a:t>Určíme tak okamžitou rychlost.</a:t>
            </a:r>
          </a:p>
          <a:p>
            <a:endParaRPr lang="cs-CZ" sz="2800" dirty="0"/>
          </a:p>
          <a:p>
            <a:r>
              <a:rPr lang="cs-CZ" sz="2800" dirty="0" smtClean="0"/>
              <a:t>Měřičem okamžité rychlosti</a:t>
            </a:r>
            <a:br>
              <a:rPr lang="cs-CZ" sz="2800" dirty="0" smtClean="0"/>
            </a:br>
            <a:r>
              <a:rPr lang="cs-CZ" sz="2800" dirty="0" smtClean="0"/>
              <a:t>je právě tachometr auta </a:t>
            </a:r>
          </a:p>
          <a:p>
            <a:r>
              <a:rPr lang="cs-CZ" sz="2800" dirty="0" smtClean="0"/>
              <a:t>nebo </a:t>
            </a:r>
            <a:r>
              <a:rPr lang="cs-CZ" sz="2800" dirty="0" err="1" smtClean="0"/>
              <a:t>cyklocomputer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 descr="C:\Users\hajekp\AppData\Local\Microsoft\Windows\Temporary Internet Files\Content.IE5\QV8FHMIU\MC90043262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141" y="1678311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92" y="4623302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01726" y="4890591"/>
            <a:ext cx="70897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Určitě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cyklocomputer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znáte a možná jste jej</a:t>
            </a:r>
            <a:b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i na své kolo montovali.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Měří skutečně okamžitou rychlost v nejkratším možném časovém intervalu? Z jakých údajů dráhy a času vám rychlost počítá?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hajekp\AppData\Local\Microsoft\Windows\Temporary Internet Files\Content.IE5\A628CFKA\MP9003879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225" y="3816889"/>
            <a:ext cx="1612776" cy="115044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52" y="835025"/>
            <a:ext cx="8753475" cy="334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Graf nerovnoměrného pohybu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316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68172" y="1427038"/>
            <a:ext cx="24489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Dokážete zjistit z grafu závislosti dráhy na čase průměrnou rychlost automobilu?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142968">
            <a:off x="6099233" y="5449143"/>
            <a:ext cx="1639714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952" y="4520411"/>
            <a:ext cx="71978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a co se dělo mezi 30 a 35 minutou?</a:t>
            </a:r>
            <a:endParaRPr lang="cs-CZ" sz="28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a kdy jel řidič nejrychleji?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3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25465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23677" y="6218603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50 km/h</a:t>
            </a:r>
            <a:r>
              <a:rPr lang="cs-CZ" dirty="0" smtClean="0"/>
              <a:t>;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auto stálo na odpočívadle</a:t>
            </a:r>
            <a:r>
              <a:rPr lang="cs-CZ" dirty="0" smtClean="0"/>
              <a:t>;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mezi 15. a 20. minutou </a:t>
            </a:r>
            <a:r>
              <a:rPr lang="cs-CZ" dirty="0" smtClean="0"/>
              <a:t>]</a:t>
            </a:r>
            <a:endParaRPr lang="cs-CZ" dirty="0"/>
          </a:p>
        </p:txBody>
      </p:sp>
      <p:pic>
        <p:nvPicPr>
          <p:cNvPr id="2055" name="Picture 7" descr="C:\Users\hajekp\AppData\Local\Microsoft\Windows\Temporary Internet Files\Content.IE5\A628CFKA\MC90044174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665" y="3747680"/>
            <a:ext cx="2057808" cy="205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1096</TotalTime>
  <Words>178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119</cp:revision>
  <dcterms:created xsi:type="dcterms:W3CDTF">2012-05-07T15:15:55Z</dcterms:created>
  <dcterms:modified xsi:type="dcterms:W3CDTF">2013-06-28T10:12:35Z</dcterms:modified>
</cp:coreProperties>
</file>