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49236852"/>
              </p:ext>
            </p:extLst>
          </p:nvPr>
        </p:nvGraphicFramePr>
        <p:xfrm>
          <a:off x="2411760" y="167535"/>
          <a:ext cx="4320480" cy="652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5"/>
                        <a:ext cx="4320480" cy="6525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44916190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Nerovnoměrný pohyb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U nerovnoměrného pohybu hmotného bodu se jedna z fyzikálních veličin v čase nemění, která ?</a:t>
            </a:r>
            <a:endParaRPr lang="cs-CZ" sz="3600" dirty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348880"/>
            <a:ext cx="7772400" cy="2376264"/>
          </a:xfrm>
        </p:spPr>
        <p:txBody>
          <a:bodyPr vert="horz" lIns="45720" rIns="45720">
            <a:normAutofit lnSpcReduction="10000"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</a:t>
            </a:r>
            <a:r>
              <a:rPr lang="cs-CZ" sz="2800" dirty="0" smtClean="0"/>
              <a:t>hmotnost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</a:t>
            </a:r>
            <a:r>
              <a:rPr lang="cs-CZ" sz="2800" dirty="0" smtClean="0"/>
              <a:t>dráha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rychlost</a:t>
            </a:r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Určitě mezi měnící se veličiny nepatří hmotnost (tedy pokud při pohybu těleso neztrácí hmotu. Ale to neuvažujeme).</a:t>
            </a:r>
          </a:p>
          <a:p>
            <a:pPr algn="l"/>
            <a:endParaRPr lang="cs-CZ" sz="3200" dirty="0"/>
          </a:p>
          <a:p>
            <a:pPr algn="l"/>
            <a:r>
              <a:rPr lang="cs-CZ" sz="3200" dirty="0" smtClean="0"/>
              <a:t>Rychlost i dráha se mění.</a:t>
            </a:r>
            <a:endParaRPr lang="cs-CZ" sz="3200" b="1" i="1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Kterou veličinu nepotřebujeme k výpočtu průměrné rychlosti ?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3568" y="1844824"/>
            <a:ext cx="7772400" cy="2448272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celkovou ujetou </a:t>
            </a:r>
            <a:r>
              <a:rPr lang="cs-CZ" sz="2800" dirty="0" smtClean="0"/>
              <a:t>dráhu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celkový čas potřebný na ujetí dráhy  </a:t>
            </a:r>
            <a:endParaRPr lang="cs-CZ" sz="28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celkovou hmotnost pohybujícího se tělesa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207375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/>
              <a:t>O</a:t>
            </a:r>
            <a:r>
              <a:rPr lang="cs-CZ" sz="3200" dirty="0" smtClean="0"/>
              <a:t>pět veličina celková hmotnost nám s výpočtem průměrné rychlosti nijak nepomůže.</a:t>
            </a:r>
            <a:endParaRPr lang="cs-CZ" sz="3200" b="1" dirty="0" smtClean="0"/>
          </a:p>
          <a:p>
            <a:pPr algn="l"/>
            <a:endParaRPr lang="cs-CZ" sz="3200" b="1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Autobus na lince po městě urazil celkem 20 km. Trvalo mu to půl hodiny. Jakou průměrnou rychlostí se pohyboval ?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132856"/>
            <a:ext cx="7772400" cy="3024336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40 km/h</a:t>
            </a:r>
            <a:br>
              <a:rPr lang="cs-CZ" sz="2800" dirty="0"/>
            </a:br>
            <a:r>
              <a:rPr lang="cs-CZ" sz="2800" dirty="0"/>
              <a:t>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10 km/h</a:t>
            </a:r>
            <a:br>
              <a:rPr lang="cs-CZ" sz="2800" dirty="0"/>
            </a:br>
            <a:r>
              <a:rPr lang="cs-CZ" sz="2800" dirty="0"/>
              <a:t>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10 m/s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Průměrnou rychlost vypočteme dle vzorce</a:t>
            </a:r>
          </a:p>
          <a:p>
            <a:pPr algn="l"/>
            <a:endParaRPr lang="cs-CZ" sz="3200" dirty="0" smtClean="0"/>
          </a:p>
          <a:p>
            <a:pPr algn="l"/>
            <a:endParaRPr lang="cs-CZ" sz="3200" dirty="0" smtClean="0"/>
          </a:p>
          <a:p>
            <a:pPr algn="l"/>
            <a:r>
              <a:rPr lang="cs-CZ" sz="3200" dirty="0" smtClean="0"/>
              <a:t>čas půl hodiny = 0,5 h</a:t>
            </a:r>
          </a:p>
          <a:p>
            <a:pPr algn="l"/>
            <a:r>
              <a:rPr lang="cs-CZ" sz="3200" dirty="0" smtClean="0"/>
              <a:t>pak 20 km : 0,5 h = 40 km/h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55576" y="1700808"/>
                <a:ext cx="6675634" cy="8743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𝑝</m:t>
                        </m:r>
                      </m:sub>
                    </m:sSub>
                    <m:r>
                      <a:rPr lang="cs-CZ" sz="32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𝑐𝑒𝑙𝑘𝑜𝑣</m:t>
                        </m:r>
                        <m:r>
                          <a:rPr lang="cs-CZ" sz="3200" b="0" i="1" smtClean="0">
                            <a:latin typeface="Cambria Math"/>
                          </a:rPr>
                          <m:t>á </m:t>
                        </m:r>
                        <m:r>
                          <a:rPr lang="cs-CZ" sz="3200" b="0" i="1" smtClean="0">
                            <a:latin typeface="Cambria Math"/>
                          </a:rPr>
                          <m:t>𝑑𝑟</m:t>
                        </m:r>
                        <m:r>
                          <a:rPr lang="cs-CZ" sz="3200" b="0" i="1" smtClean="0">
                            <a:latin typeface="Cambria Math"/>
                          </a:rPr>
                          <m:t>á</m:t>
                        </m:r>
                        <m:r>
                          <a:rPr lang="cs-CZ" sz="3200" b="0" i="1" smtClean="0">
                            <a:latin typeface="Cambria Math"/>
                          </a:rPr>
                          <m:t>h𝑎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𝑐𝑒𝑙𝑘𝑜𝑣</m:t>
                        </m:r>
                        <m:r>
                          <a:rPr lang="cs-CZ" sz="3200" b="0" i="1" smtClean="0">
                            <a:latin typeface="Cambria Math"/>
                          </a:rPr>
                          <m:t>ý č</m:t>
                        </m:r>
                        <m:r>
                          <a:rPr lang="cs-CZ" sz="3200" b="0" i="1" smtClean="0">
                            <a:latin typeface="Cambria Math"/>
                          </a:rPr>
                          <m:t>𝑎𝑠</m:t>
                        </m:r>
                      </m:den>
                    </m:f>
                  </m:oMath>
                </a14:m>
                <a:r>
                  <a:rPr lang="cs-CZ" sz="3200" dirty="0" smtClean="0"/>
                  <a:t> </a:t>
                </a:r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700808"/>
                <a:ext cx="6675634" cy="87434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Který graf je záznamem nerovnoměrného pohybu ?</a:t>
            </a:r>
            <a:endParaRPr lang="cs-CZ" sz="3600" dirty="0" smtClean="0"/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0583" y="1556791"/>
            <a:ext cx="5400599" cy="39871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5580112" y="2627059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80112" y="1573108"/>
            <a:ext cx="5790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14067" y="1268760"/>
            <a:ext cx="5581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Graf C – dráha se mění v čase</a:t>
            </a:r>
          </a:p>
          <a:p>
            <a:pPr algn="l"/>
            <a:r>
              <a:rPr lang="cs-CZ" sz="3200" dirty="0" smtClean="0"/>
              <a:t>nerovnoměrně</a:t>
            </a:r>
          </a:p>
          <a:p>
            <a:pPr algn="l"/>
            <a:r>
              <a:rPr lang="cs-CZ" sz="3200" dirty="0" smtClean="0"/>
              <a:t>Graf A – těleso se nepohybuje,</a:t>
            </a:r>
          </a:p>
          <a:p>
            <a:pPr algn="l"/>
            <a:r>
              <a:rPr lang="cs-CZ" sz="3200" dirty="0" smtClean="0"/>
              <a:t>dráha nepřirůstá</a:t>
            </a:r>
          </a:p>
          <a:p>
            <a:pPr algn="l"/>
            <a:r>
              <a:rPr lang="cs-CZ" sz="3200" dirty="0" smtClean="0"/>
              <a:t>Graf B – dráha přirůstá rovnoměrně, přímo úměrně s časem, těleso se pohybuje s konstantní rychlostí, jde o pohyb rovnoměrný</a:t>
            </a:r>
          </a:p>
          <a:p>
            <a:pPr algn="l"/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1472" y="980728"/>
            <a:ext cx="292601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7254479" y="980728"/>
            <a:ext cx="16386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C	  B</a:t>
            </a:r>
          </a:p>
          <a:p>
            <a:r>
              <a:rPr lang="cs-CZ" dirty="0"/>
              <a:t>	</a:t>
            </a:r>
            <a:r>
              <a:rPr lang="cs-CZ" dirty="0" smtClean="0"/>
              <a:t>	     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 Který přístroj měří okamžitou rychlost ?</a:t>
            </a:r>
            <a:endParaRPr lang="cs-CZ" sz="3600" dirty="0" smtClean="0"/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685800" y="1772816"/>
            <a:ext cx="7772400" cy="3024336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err="1"/>
              <a:t>tichometr</a:t>
            </a:r>
            <a:r>
              <a:rPr lang="cs-CZ" sz="2800" dirty="0"/>
              <a:t> </a:t>
            </a:r>
            <a:endParaRPr lang="cs-CZ" sz="28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tachometr </a:t>
            </a:r>
            <a:endParaRPr lang="cs-CZ" sz="28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err="1"/>
              <a:t>tachoměr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Je to metr.</a:t>
            </a:r>
          </a:p>
          <a:p>
            <a:pPr algn="l"/>
            <a:endParaRPr lang="cs-CZ" sz="3200" dirty="0"/>
          </a:p>
          <a:p>
            <a:pPr algn="l"/>
            <a:r>
              <a:rPr lang="cs-CZ" sz="3200" dirty="0" smtClean="0"/>
              <a:t>Kilogram je základní jednotkou hmotnosti</a:t>
            </a:r>
          </a:p>
          <a:p>
            <a:pPr algn="l"/>
            <a:r>
              <a:rPr lang="cs-CZ" sz="3200" dirty="0" smtClean="0"/>
              <a:t>a v metrech za sekundu měříme rychlost.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776</TotalTime>
  <Words>286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89</cp:revision>
  <dcterms:created xsi:type="dcterms:W3CDTF">2012-06-10T11:46:28Z</dcterms:created>
  <dcterms:modified xsi:type="dcterms:W3CDTF">2013-06-28T10:14:28Z</dcterms:modified>
</cp:coreProperties>
</file>