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handoutMasterIdLst>
    <p:handoutMasterId r:id="rId8"/>
  </p:handoutMasterIdLst>
  <p:sldIdLst>
    <p:sldId id="262" r:id="rId2"/>
    <p:sldId id="256" r:id="rId3"/>
    <p:sldId id="261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628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62B4DBB0-A4E8-4EFC-A926-CC2B0D660F65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24861E51-BF2E-4354-9BBB-A5D08C69FD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809102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D29EAE-2F86-48BC-8042-415DFCEA5CCA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C4F72D-1A7E-42E4-A196-9305E4787E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46717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C4F72D-1A7E-42E4-A196-9305E4787EDF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41796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7B29FD-5978-4B1C-A187-A1B3757E3572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29A92B-0D3E-49D1-B72C-EDADA4F9AE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1476534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71527F-5D7C-4C03-B942-8D1B27B15DCF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AE6B95-BEB7-4B89-AB98-50C24F3C72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2973164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E5E33E-8322-4956-8CDE-7C2FD7EFC3D9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3862BA-4CFA-439F-B50F-C71040587A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0655578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B64090-97F2-4EEF-9B34-D00D94B48C33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207159-68FB-4374-93AC-E5BEA86841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4127065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8AFB85-FF7A-4D28-A4D3-01890378D931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632AF4-97F5-4639-A989-D6517B9F3F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7144255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6741D7-4F7C-431E-B2EE-EA978F5F0EEF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532C93-85E2-499D-91A7-6DE9CD1EC2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4999946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645A34-FF7C-477D-9005-9913E8E12D0E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A0DE2F-6597-4CF0-8F5E-1BE758F8B9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297848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5C9FFC-45A0-49F3-B958-13958E36263E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E83A03-7567-4B6D-A2F8-1A6DEC84BE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867204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7BCAD2-4F9B-42F4-91D8-D66B10607D30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D90C5A-3AF5-4FCD-9383-768A3431AA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6822851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C83B9B-6EEE-4FDD-B739-EB4404A13B6D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3DDD4D-04AD-4437-92EF-514D4ACF5E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8034774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C872D0-3748-445F-99A9-60A190B6B81D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B725EA-56A7-4054-AF70-962B317E4F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0679773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t="-3000" b="-4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BADF6F9-37FF-4D1C-A306-51388736A658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16C80DB-D96F-45FF-B6D7-5DCA6C6BD7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png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jersey.uoregon.edu/AverageVelocity/" TargetMode="External"/><Relationship Id="rId3" Type="http://schemas.openxmlformats.org/officeDocument/2006/relationships/image" Target="../media/image8.wmf"/><Relationship Id="rId7" Type="http://schemas.openxmlformats.org/officeDocument/2006/relationships/image" Target="../media/image11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youtube.com/watch?v=zXDZWKmRxI0" TargetMode="External"/><Relationship Id="rId5" Type="http://schemas.openxmlformats.org/officeDocument/2006/relationships/image" Target="../media/image10.png"/><Relationship Id="rId10" Type="http://schemas.openxmlformats.org/officeDocument/2006/relationships/hyperlink" Target="http://webphysics.davidson.edu/physlet_resources/physlet_physics/contents/mechanics/one_d_kinematics/illustration2_6.html" TargetMode="External"/><Relationship Id="rId4" Type="http://schemas.openxmlformats.org/officeDocument/2006/relationships/hyperlink" Target="http://www.youtube.com/watch?v=KDp1tiUsZw8" TargetMode="External"/><Relationship Id="rId9" Type="http://schemas.openxmlformats.org/officeDocument/2006/relationships/hyperlink" Target="http://www.upscale.utoronto.ca/GeneralInterest/Harrison/Flash/ClassMechanics/TwoBallsGravity/TwoBallsGravity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97012944"/>
              </p:ext>
            </p:extLst>
          </p:nvPr>
        </p:nvGraphicFramePr>
        <p:xfrm>
          <a:off x="2387762" y="188640"/>
          <a:ext cx="4416486" cy="655432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742121" progId="Word.Document.12">
                  <p:embed/>
                </p:oleObj>
              </mc:Choice>
              <mc:Fallback>
                <p:oleObj name="Dokument" r:id="rId3" imgW="5889940" imgH="8742121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387762" y="188640"/>
                        <a:ext cx="4416486" cy="655432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67573134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052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Volný pád</a:t>
            </a:r>
            <a:endParaRPr lang="cs-CZ" sz="3600" dirty="0"/>
          </a:p>
        </p:txBody>
      </p:sp>
      <p:pic>
        <p:nvPicPr>
          <p:cNvPr id="3082" name="Picture 10" descr="C:\School\ICT\Dovca2012etruria 171.jpg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770" y="1002909"/>
            <a:ext cx="7607858" cy="542722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825" y="703665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3" name="Picture 11" descr="C:\Users\hajekp\AppData\Local\Microsoft\Windows\Temporary Internet Files\Content.IE5\A628CFKA\MC90023348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918283"/>
            <a:ext cx="2459525" cy="142743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 rot="784099">
            <a:off x="5063666" y="1439925"/>
            <a:ext cx="22319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Lucida Calligraphy" pitchFamily="66" charset="0"/>
              </a:rPr>
              <a:t>Galileo Galilei</a:t>
            </a:r>
          </a:p>
          <a:p>
            <a:r>
              <a:rPr lang="cs-CZ" sz="2000" b="1" dirty="0" smtClean="0">
                <a:latin typeface="Lucida Calligraphy" pitchFamily="66" charset="0"/>
              </a:rPr>
              <a:t>(1564-1642)</a:t>
            </a:r>
            <a:endParaRPr lang="cs-CZ" sz="2000" b="1" dirty="0">
              <a:latin typeface="Lucida Calligraphy" pitchFamily="66" charset="0"/>
            </a:endParaRPr>
          </a:p>
        </p:txBody>
      </p:sp>
      <p:sp>
        <p:nvSpPr>
          <p:cNvPr id="9" name="Šipka doleva 8"/>
          <p:cNvSpPr/>
          <p:nvPr/>
        </p:nvSpPr>
        <p:spPr>
          <a:xfrm rot="21023999">
            <a:off x="4716016" y="1983852"/>
            <a:ext cx="791176" cy="29801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4.81481E-6 L -0.00208 1.2884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4" y="644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Zaoblený obdélník 22"/>
          <p:cNvSpPr/>
          <p:nvPr/>
        </p:nvSpPr>
        <p:spPr>
          <a:xfrm>
            <a:off x="289983" y="1000125"/>
            <a:ext cx="8603192" cy="5669235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147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148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Volný pád těles</a:t>
            </a:r>
            <a:endParaRPr lang="cs-CZ" sz="36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83" name="TextovéPole 20"/>
              <p:cNvSpPr txBox="1">
                <a:spLocks noChangeArrowheads="1"/>
              </p:cNvSpPr>
              <p:nvPr/>
            </p:nvSpPr>
            <p:spPr bwMode="auto">
              <a:xfrm>
                <a:off x="363008" y="1415516"/>
                <a:ext cx="8569325" cy="519424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/>
                <a:r>
                  <a:rPr lang="cs-CZ" sz="2800" dirty="0" smtClean="0"/>
                  <a:t>Volný pád je zvláštní případ rovnoměrně zrychleného pohybu s nulovou počáteční rychlostí.</a:t>
                </a:r>
                <a:endParaRPr lang="cs-CZ" sz="2800" b="1" i="1" dirty="0"/>
              </a:p>
              <a:p>
                <a:pPr eaLnBrk="1" hangingPunct="1"/>
                <a:endParaRPr lang="cs-CZ" sz="2800" dirty="0" smtClean="0"/>
              </a:p>
              <a:p>
                <a:pPr eaLnBrk="1" hangingPunct="1"/>
                <a:r>
                  <a:rPr lang="cs-CZ" sz="2800" dirty="0" smtClean="0"/>
                  <a:t>Zrychlení volného pádu se nazývá tíhové zrychlení,</a:t>
                </a:r>
                <a:br>
                  <a:rPr lang="cs-CZ" sz="2800" dirty="0" smtClean="0"/>
                </a:br>
                <a:r>
                  <a:rPr lang="cs-CZ" sz="2800" dirty="0" smtClean="0"/>
                  <a:t>značíme jej </a:t>
                </a:r>
                <a:r>
                  <a:rPr lang="cs-CZ" sz="2800" b="1" i="1" dirty="0" smtClean="0"/>
                  <a:t>g</a:t>
                </a:r>
                <a:r>
                  <a:rPr lang="cs-CZ" sz="2800" dirty="0" smtClean="0"/>
                  <a:t>,</a:t>
                </a:r>
                <a:r>
                  <a:rPr lang="cs-CZ" sz="2800" b="1" i="1" dirty="0" smtClean="0"/>
                  <a:t> </a:t>
                </a:r>
                <a:r>
                  <a:rPr lang="cs-CZ" sz="2800" dirty="0" smtClean="0"/>
                  <a:t>a jeho velikost závisí na zeměpisné poloze a výšce místa </a:t>
                </a:r>
                <a:r>
                  <a:rPr lang="cs-CZ" sz="2800" dirty="0"/>
                  <a:t>n</a:t>
                </a:r>
                <a:r>
                  <a:rPr lang="cs-CZ" sz="2800" dirty="0" smtClean="0"/>
                  <a:t>ad povrchem Země.</a:t>
                </a:r>
              </a:p>
              <a:p>
                <a:pPr eaLnBrk="1" hangingPunct="1"/>
                <a:endParaRPr lang="cs-CZ" sz="2800" dirty="0" smtClean="0"/>
              </a:p>
              <a:p>
                <a:pPr eaLnBrk="1" hangingPunct="1"/>
                <a:r>
                  <a:rPr lang="cs-CZ" sz="2800" dirty="0" smtClean="0"/>
                  <a:t>U nás g ≈ 9,81 m/s</a:t>
                </a:r>
                <a:r>
                  <a:rPr lang="cs-CZ" sz="2800" baseline="30000" dirty="0" smtClean="0"/>
                  <a:t>2</a:t>
                </a:r>
                <a:r>
                  <a:rPr lang="cs-CZ" sz="2800" dirty="0" smtClean="0"/>
                  <a:t> , v příkladech často g </a:t>
                </a:r>
                <a:r>
                  <a:rPr lang="cs-CZ" sz="2800" dirty="0"/>
                  <a:t>≈ </a:t>
                </a:r>
                <a:r>
                  <a:rPr lang="cs-CZ" sz="2800" dirty="0" smtClean="0"/>
                  <a:t>10 </a:t>
                </a:r>
                <a:r>
                  <a:rPr lang="cs-CZ" sz="2800" dirty="0"/>
                  <a:t>m/s</a:t>
                </a:r>
                <a:r>
                  <a:rPr lang="cs-CZ" sz="2800" baseline="30000" dirty="0"/>
                  <a:t>2</a:t>
                </a:r>
                <a:r>
                  <a:rPr lang="cs-CZ" sz="2800" dirty="0"/>
                  <a:t> </a:t>
                </a:r>
                <a:endParaRPr lang="cs-CZ" sz="2800" dirty="0" smtClean="0"/>
              </a:p>
              <a:p>
                <a:pPr eaLnBrk="1" hangingPunct="1"/>
                <a:r>
                  <a:rPr lang="cs-CZ" sz="2800" dirty="0" smtClean="0"/>
                  <a:t>Vztahy platí stejné   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800" b="0" i="0" dirty="0" smtClean="0">
                        <a:solidFill>
                          <a:srgbClr val="0070C0"/>
                        </a:solidFill>
                        <a:latin typeface="Cambria Math"/>
                      </a:rPr>
                      <m:t>v</m:t>
                    </m:r>
                    <m:r>
                      <a:rPr lang="cs-CZ" sz="2800" i="1" dirty="0">
                        <a:solidFill>
                          <a:srgbClr val="0070C0"/>
                        </a:solidFill>
                        <a:latin typeface="Cambria Math"/>
                      </a:rPr>
                      <m:t>=</m:t>
                    </m:r>
                    <m:r>
                      <a:rPr lang="cs-CZ" sz="2800" b="0" i="1" dirty="0" smtClean="0">
                        <a:solidFill>
                          <a:srgbClr val="0070C0"/>
                        </a:solidFill>
                        <a:latin typeface="Cambria Math"/>
                      </a:rPr>
                      <m:t>𝑔𝑡</m:t>
                    </m:r>
                    <m:r>
                      <a:rPr lang="cs-CZ" sz="2800" b="0" i="1" dirty="0" smtClean="0">
                        <a:solidFill>
                          <a:srgbClr val="0070C0"/>
                        </a:solidFill>
                        <a:latin typeface="Cambria Math"/>
                      </a:rPr>
                      <m:t>    </m:t>
                    </m:r>
                    <m:r>
                      <a:rPr lang="cs-CZ" sz="2800" b="0" i="1" dirty="0" smtClean="0">
                        <a:latin typeface="Cambria Math"/>
                      </a:rPr>
                      <m:t>𝑎</m:t>
                    </m:r>
                    <m:r>
                      <a:rPr lang="cs-CZ" sz="2800" b="0" i="1" dirty="0" smtClean="0">
                        <a:latin typeface="Cambria Math"/>
                      </a:rPr>
                      <m:t>     </m:t>
                    </m:r>
                    <m:r>
                      <a:rPr lang="cs-CZ" sz="2800" b="0" i="1" dirty="0" smtClean="0">
                        <a:solidFill>
                          <a:srgbClr val="0070C0"/>
                        </a:solidFill>
                        <a:latin typeface="Cambria Math"/>
                      </a:rPr>
                      <m:t>𝑠</m:t>
                    </m:r>
                    <m:r>
                      <a:rPr lang="cs-CZ" sz="2800" b="0" i="1" dirty="0" smtClean="0">
                        <a:solidFill>
                          <a:srgbClr val="0070C0"/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800" b="0" i="1" dirty="0" smtClean="0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dirty="0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800" b="0" i="1" dirty="0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sz="2800" b="0" i="1" dirty="0" smtClean="0">
                        <a:solidFill>
                          <a:srgbClr val="0070C0"/>
                        </a:solidFill>
                        <a:latin typeface="Cambria Math"/>
                      </a:rPr>
                      <m:t>𝑔</m:t>
                    </m:r>
                    <m:sSup>
                      <m:sSupPr>
                        <m:ctrlPr>
                          <a:rPr lang="cs-CZ" sz="2800" b="0" i="1" dirty="0" smtClean="0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dirty="0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𝑡</m:t>
                        </m:r>
                      </m:e>
                      <m:sup>
                        <m:r>
                          <a:rPr lang="cs-CZ" sz="2800" b="0" i="1" dirty="0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i="1" dirty="0">
                        <a:latin typeface="Cambria Math"/>
                      </a:rPr>
                      <m:t> </m:t>
                    </m:r>
                  </m:oMath>
                </a14:m>
                <a:r>
                  <a:rPr lang="cs-CZ" sz="2800" dirty="0" smtClean="0"/>
                  <a:t>		</a:t>
                </a:r>
                <a:endParaRPr lang="cs-CZ" sz="4000" dirty="0" smtClean="0"/>
              </a:p>
              <a:p>
                <a:pPr eaLnBrk="1" hangingPunct="1"/>
                <a:endParaRPr lang="cs-CZ" sz="2000" i="1" dirty="0" smtClean="0"/>
              </a:p>
              <a:p>
                <a:pPr eaLnBrk="1" hangingPunct="1"/>
                <a:r>
                  <a:rPr lang="cs-CZ" sz="2400" i="1" dirty="0" smtClean="0"/>
                  <a:t>Všechny tyto zákonitosti platí </a:t>
                </a:r>
                <a:r>
                  <a:rPr lang="cs-CZ" sz="2400" i="1" dirty="0" smtClean="0">
                    <a:solidFill>
                      <a:srgbClr val="C00000"/>
                    </a:solidFill>
                  </a:rPr>
                  <a:t>v blízkosti povrchu Země</a:t>
                </a:r>
                <a:br>
                  <a:rPr lang="cs-CZ" sz="2400" i="1" dirty="0" smtClean="0">
                    <a:solidFill>
                      <a:srgbClr val="C00000"/>
                    </a:solidFill>
                  </a:rPr>
                </a:br>
                <a:r>
                  <a:rPr lang="cs-CZ" sz="2400" i="1" dirty="0" smtClean="0">
                    <a:solidFill>
                      <a:srgbClr val="C00000"/>
                    </a:solidFill>
                  </a:rPr>
                  <a:t>						a ve vakuu !</a:t>
                </a:r>
                <a:endParaRPr lang="cs-CZ" sz="2400" i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3083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63008" y="1415516"/>
                <a:ext cx="8569325" cy="5194242"/>
              </a:xfrm>
              <a:prstGeom prst="rect">
                <a:avLst/>
              </a:prstGeom>
              <a:blipFill rotWithShape="1">
                <a:blip r:embed="rId2"/>
                <a:stretch>
                  <a:fillRect l="-1495" t="-1174" r="-2562" b="-1761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16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2668" y="700881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" name="Picture 14" descr="C:\Users\hajekp\AppData\Local\Microsoft\Windows\Temporary Internet Files\Content.IE5\A628CFKA\MC900441732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706" y="866159"/>
            <a:ext cx="579220" cy="579220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860727" y="346866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příčinou je gravitační pole Země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0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0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0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0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0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0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2843808" y="3654673"/>
            <a:ext cx="5464865" cy="92333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Dokážete vypočítat jak vysoká je věž, když z jejího vrcholku volně puštěná tělesa dopadnou na zem</a:t>
            </a:r>
            <a:br>
              <a:rPr lang="cs-CZ" dirty="0" smtClean="0"/>
            </a:br>
            <a:r>
              <a:rPr lang="cs-CZ" dirty="0" smtClean="0"/>
              <a:t>za 3,3 sekundy?</a:t>
            </a:r>
            <a:endParaRPr lang="cs-CZ" dirty="0"/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498" y="970402"/>
            <a:ext cx="2357226" cy="36781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75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076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Historický příklad</a:t>
            </a:r>
            <a:endParaRPr lang="cs-CZ" sz="3600" dirty="0"/>
          </a:p>
        </p:txBody>
      </p:sp>
      <p:pic>
        <p:nvPicPr>
          <p:cNvPr id="308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1638" y="677604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730273" y="976848"/>
            <a:ext cx="6209047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Galilei upustil ve stejném okamžiku</a:t>
            </a:r>
            <a:br>
              <a:rPr lang="cs-CZ" sz="2000" dirty="0" smtClean="0"/>
            </a:br>
            <a:r>
              <a:rPr lang="cs-CZ" sz="2000" dirty="0" smtClean="0"/>
              <a:t>ze šikmé věže v Pise dělovou kouli a kamenný oblázek. Obě různě hmotná tělesa dopadla ve stejný okamžik. Vyvodil jasné závěry. Nepůsobí-li na těleso jiné síly (odpor vzduchu, vítr) než gravitační, padají na stejném místě se stejným tíhovým zrychlením</a:t>
            </a:r>
            <a:br>
              <a:rPr lang="cs-CZ" sz="2000" dirty="0" smtClean="0"/>
            </a:br>
            <a:r>
              <a:rPr lang="cs-CZ" sz="2000" dirty="0" smtClean="0"/>
              <a:t>a čas dopadu nezávisí na hmotnosti padajícího tělesa.</a:t>
            </a:r>
          </a:p>
        </p:txBody>
      </p:sp>
      <p:pic>
        <p:nvPicPr>
          <p:cNvPr id="16" name="Picture 17" descr="C:\Users\hajekp\AppData\Local\Microsoft\Windows\Temporary Internet Files\Content.IE5\QV8FHMIU\MC90043441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4456" y="3160663"/>
            <a:ext cx="850900" cy="955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89055" y="5733256"/>
            <a:ext cx="828739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Takto jednoduše zjistíte, jak hluboká je propast, studna. Stačí se stopkami změřit čas dopadu třeba kamene.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 rot="1142968">
            <a:off x="7188267" y="4578239"/>
            <a:ext cx="1639714" cy="52322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Řešení:</a:t>
            </a:r>
            <a:endParaRPr lang="cs-CZ" sz="2800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Obdélník 8"/>
              <p:cNvSpPr/>
              <p:nvPr/>
            </p:nvSpPr>
            <p:spPr>
              <a:xfrm>
                <a:off x="2649813" y="4805436"/>
                <a:ext cx="4866717" cy="783804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𝑠</m:t>
                      </m:r>
                      <m:r>
                        <a:rPr lang="cs-CZ" sz="24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i="1" dirty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i="1" dirty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400" i="1" dirty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2400" i="1" dirty="0">
                          <a:solidFill>
                            <a:schemeClr val="tx1"/>
                          </a:solidFill>
                          <a:latin typeface="Cambria Math"/>
                        </a:rPr>
                        <m:t>𝑔</m:t>
                      </m:r>
                      <m:sSup>
                        <m:sSupPr>
                          <m:ctrlPr>
                            <a:rPr lang="cs-CZ" sz="2400" i="1" dirty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i="1" dirty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𝑡</m:t>
                          </m:r>
                        </m:e>
                        <m:sup>
                          <m:r>
                            <a:rPr lang="cs-CZ" sz="2400" i="1" dirty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4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2400" b="0" i="1" dirty="0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∙10∙</m:t>
                      </m:r>
                      <m:sSup>
                        <m:sSupPr>
                          <m:ctrlPr>
                            <a:rPr lang="cs-CZ" sz="2400" b="0" i="1" dirty="0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400" b="0" i="1" dirty="0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3,3</m:t>
                          </m:r>
                        </m:e>
                        <m:sup>
                          <m:r>
                            <a:rPr lang="cs-CZ" sz="2400" b="0" i="1" dirty="0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b="0" i="1" dirty="0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=54,45 </m:t>
                      </m:r>
                      <m:r>
                        <a:rPr lang="cs-CZ" sz="2400" b="0" i="1" dirty="0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𝑚</m:t>
                      </m:r>
                    </m:oMath>
                  </m:oMathPara>
                </a14:m>
                <a:endParaRPr lang="cs-CZ" sz="24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9" name="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49813" y="4805436"/>
                <a:ext cx="4866717" cy="78380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291519" y="2831471"/>
            <a:ext cx="43924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4" name="Vývojový diagram: spojnice 33"/>
          <p:cNvSpPr/>
          <p:nvPr/>
        </p:nvSpPr>
        <p:spPr>
          <a:xfrm>
            <a:off x="1763688" y="1700808"/>
            <a:ext cx="72008" cy="72008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nice 14"/>
          <p:cNvSpPr/>
          <p:nvPr/>
        </p:nvSpPr>
        <p:spPr>
          <a:xfrm>
            <a:off x="1687874" y="1700807"/>
            <a:ext cx="45719" cy="45719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4.93062E-6 L -0.00382 0.39546 " pathEditMode="relative" rAng="0" ptsTypes="AA">
                                      <p:cBhvr>
                                        <p:cTn id="6" dur="3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1" y="19773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42" presetClass="path" presetSubtype="0" ac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4.93062E-6 L -0.00382 0.39546 " pathEditMode="relative" rAng="0" ptsTypes="AA">
                                      <p:cBhvr>
                                        <p:cTn id="8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1" y="197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7" grpId="0"/>
      <p:bldP spid="22" grpId="0" animBg="1"/>
      <p:bldP spid="9" grpId="0"/>
      <p:bldP spid="34" grpId="0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Šipka doprava 13"/>
          <p:cNvSpPr/>
          <p:nvPr/>
        </p:nvSpPr>
        <p:spPr>
          <a:xfrm rot="1370656">
            <a:off x="2995753" y="2209291"/>
            <a:ext cx="2592288" cy="659466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leva 11"/>
          <p:cNvSpPr/>
          <p:nvPr/>
        </p:nvSpPr>
        <p:spPr>
          <a:xfrm rot="20735590">
            <a:off x="2051720" y="1795520"/>
            <a:ext cx="3456384" cy="914286"/>
          </a:xfrm>
          <a:prstGeom prst="leftArrow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98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Reálný volný pád</a:t>
            </a:r>
            <a:endParaRPr lang="cs-CZ" sz="3600" dirty="0"/>
          </a:p>
        </p:txBody>
      </p:sp>
      <p:pic>
        <p:nvPicPr>
          <p:cNvPr id="4104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6316" y="700881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50825" y="1299369"/>
            <a:ext cx="86423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Co když pustíte ve třídě z výšky na zem ve stejné chvíli kladivo a pírko? Dopadnou obě tělesa ve stejný okamžik?</a:t>
            </a:r>
            <a:endParaRPr lang="cs-CZ" dirty="0"/>
          </a:p>
        </p:txBody>
      </p:sp>
      <p:pic>
        <p:nvPicPr>
          <p:cNvPr id="31" name="Picture 17" descr="C:\Users\hajekp\AppData\Local\Microsoft\Windows\Temporary Internet Files\Content.IE5\QV8FHMIU\MC9004344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2133" y="223043"/>
            <a:ext cx="850900" cy="955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1" name="Picture 13" descr="C:\Users\hajekp\AppData\Local\Microsoft\Windows\Temporary Internet Files\Content.IE5\A628CFKA\MC900434793[1].pn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157" y="2060848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 rot="20702553">
            <a:off x="2555775" y="1978255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Spusťte video a vysvětlete</a:t>
            </a:r>
            <a:endParaRPr lang="cs-CZ" dirty="0"/>
          </a:p>
        </p:txBody>
      </p:sp>
      <p:sp>
        <p:nvSpPr>
          <p:cNvPr id="13" name="Obdélník s odříznutým příčným rohem 12">
            <a:hlinkClick r:id="rId6"/>
          </p:cNvPr>
          <p:cNvSpPr/>
          <p:nvPr/>
        </p:nvSpPr>
        <p:spPr>
          <a:xfrm>
            <a:off x="5567499" y="2420888"/>
            <a:ext cx="3180965" cy="1224136"/>
          </a:xfrm>
          <a:prstGeom prst="snip2Diag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animace v laboratoři</a:t>
            </a:r>
            <a:endParaRPr lang="cs-CZ" sz="2400" dirty="0"/>
          </a:p>
        </p:txBody>
      </p:sp>
      <p:pic>
        <p:nvPicPr>
          <p:cNvPr id="2063" name="Picture 15" descr="C:\Users\hajekp\AppData\Local\Microsoft\Windows\Temporary Internet Files\Content.IE5\QV8FHMIU\MC900434778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8889" y="1997843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1668688" y="5013176"/>
            <a:ext cx="2361270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Zajímavé applety</a:t>
            </a:r>
            <a:endParaRPr lang="cs-CZ" sz="2400" dirty="0"/>
          </a:p>
        </p:txBody>
      </p:sp>
      <p:sp>
        <p:nvSpPr>
          <p:cNvPr id="41" name="TextovéPole 40">
            <a:hlinkClick r:id="rId8"/>
          </p:cNvPr>
          <p:cNvSpPr txBox="1"/>
          <p:nvPr/>
        </p:nvSpPr>
        <p:spPr>
          <a:xfrm>
            <a:off x="463059" y="5661248"/>
            <a:ext cx="2411259" cy="830997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800" dirty="0"/>
              <a:t>Applet 1</a:t>
            </a:r>
          </a:p>
        </p:txBody>
      </p:sp>
      <p:sp>
        <p:nvSpPr>
          <p:cNvPr id="42" name="TextovéPole 41">
            <a:hlinkClick r:id="rId9"/>
          </p:cNvPr>
          <p:cNvSpPr txBox="1"/>
          <p:nvPr/>
        </p:nvSpPr>
        <p:spPr>
          <a:xfrm>
            <a:off x="3232034" y="5661248"/>
            <a:ext cx="2447393" cy="830997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800" dirty="0"/>
              <a:t>Applet </a:t>
            </a:r>
            <a:r>
              <a:rPr lang="cs-CZ" sz="4800" dirty="0" smtClean="0"/>
              <a:t>2</a:t>
            </a:r>
            <a:endParaRPr lang="cs-CZ" sz="4800" dirty="0"/>
          </a:p>
        </p:txBody>
      </p:sp>
      <p:sp>
        <p:nvSpPr>
          <p:cNvPr id="43" name="TextovéPole 42">
            <a:hlinkClick r:id="rId10"/>
          </p:cNvPr>
          <p:cNvSpPr txBox="1"/>
          <p:nvPr/>
        </p:nvSpPr>
        <p:spPr>
          <a:xfrm>
            <a:off x="6035597" y="5661248"/>
            <a:ext cx="2447393" cy="830997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800" dirty="0"/>
              <a:t>Applet 3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250825" y="3889420"/>
            <a:ext cx="8642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Létající Felix – skokan z hranice atmosféry ve výšce 39 km by při neotevření padáku dopadl na zem stejnou rychlostí 180 km/h jako parašutista seskakující</a:t>
            </a:r>
            <a:br>
              <a:rPr lang="cs-CZ" dirty="0" smtClean="0"/>
            </a:br>
            <a:r>
              <a:rPr lang="cs-CZ" dirty="0" smtClean="0"/>
              <a:t>z výšky 450 m, přestože při svém letu překonal rychlost 1342 km/h. Proč ?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012160" y="6559189"/>
            <a:ext cx="30415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 smtClean="0"/>
              <a:t>Ilustrace: Kliparty Office a archiv autora</a:t>
            </a:r>
            <a:endParaRPr lang="cs-CZ" sz="1200" i="1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41" grpId="0" animBg="1"/>
      <p:bldP spid="42" grpId="0" animBg="1"/>
      <p:bldP spid="43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1633</TotalTime>
  <Words>182</Words>
  <Application>Microsoft Office PowerPoint</Application>
  <PresentationFormat>Předvádění na obrazovce (4:3)</PresentationFormat>
  <Paragraphs>30</Paragraphs>
  <Slides>5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sady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Prima_music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Prima_music</dc:creator>
  <cp:lastModifiedBy>Petr Hájek</cp:lastModifiedBy>
  <cp:revision>165</cp:revision>
  <dcterms:created xsi:type="dcterms:W3CDTF">2012-05-07T15:15:55Z</dcterms:created>
  <dcterms:modified xsi:type="dcterms:W3CDTF">2013-06-28T10:17:14Z</dcterms:modified>
</cp:coreProperties>
</file>