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8763139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049016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Volný pád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Volný pád je jinými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slovy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348880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rovnoměrně zpomalený pohyb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rovnoměrně zrychlený pohyb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bezhraniční pásmo na řece u italského </a:t>
            </a:r>
            <a:r>
              <a:rPr lang="cs-CZ" sz="2800" dirty="0" smtClean="0"/>
              <a:t>města Pisa</a:t>
            </a:r>
            <a:endParaRPr lang="cs-CZ" sz="28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Jde o rovnoměrně zrychlený pohyb s nulovou počáteční rychlostí, přírůstek rychlosti je každou sekundu stejný</a:t>
            </a:r>
            <a:endParaRPr lang="cs-CZ" sz="3200" b="1" i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Symbol malé g označuje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tzv.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772400" cy="2448272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tíhové </a:t>
            </a:r>
            <a:r>
              <a:rPr lang="cs-CZ" sz="2800" dirty="0" smtClean="0"/>
              <a:t>zrychlení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gravitační </a:t>
            </a:r>
            <a:r>
              <a:rPr lang="cs-CZ" sz="2800" dirty="0" smtClean="0"/>
              <a:t>zpomalení 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konstantu volného </a:t>
            </a:r>
            <a:r>
              <a:rPr lang="cs-CZ" sz="2800" dirty="0" smtClean="0"/>
              <a:t>pohybu</a:t>
            </a: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Malé </a:t>
            </a:r>
            <a:r>
              <a:rPr lang="cs-CZ" sz="3200" b="1" dirty="0" smtClean="0"/>
              <a:t>g</a:t>
            </a:r>
            <a:r>
              <a:rPr lang="cs-CZ" sz="3200" dirty="0" smtClean="0"/>
              <a:t> označuje tíhové zrychlení, které udílí tíhové pole Země všem padajícím předmětům.</a:t>
            </a:r>
            <a:endParaRPr lang="cs-CZ" sz="3200" b="1" dirty="0" smtClean="0"/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Proč ve vakuu dopadne pírko i kladívko na zem stejně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rychle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700808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Neexistují odporové síly </a:t>
            </a:r>
            <a:r>
              <a:rPr lang="cs-CZ" sz="2800" dirty="0" smtClean="0"/>
              <a:t>vzduchu.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Platí jedině, že by měly stejnou plochu, kterou letí na </a:t>
            </a:r>
            <a:r>
              <a:rPr lang="cs-CZ" sz="2800" dirty="0" smtClean="0"/>
              <a:t>zem.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Asi mají stejnou hmotnost, pak ano.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412776"/>
            <a:ext cx="7772400" cy="2376264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200" dirty="0" smtClean="0"/>
              <a:t>Ve vakuu neexistují odporové síly vzduchu, proto všechna tělesa dopadají ve stejný čas a stejnou rychlostí. Ověřeno v laboratoři</a:t>
            </a:r>
          </a:p>
          <a:p>
            <a:pPr algn="l"/>
            <a:r>
              <a:rPr lang="cs-CZ" sz="3200" dirty="0" smtClean="0"/>
              <a:t>ve vakuových trubicích a na Měsíci posádkou Apolla.</a:t>
            </a:r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velké tíhové zrychlení je na naší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Zemi a v naší zeměpisné šířce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1623256" y="1988840"/>
            <a:ext cx="4983188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10 m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3,6 km/h</a:t>
            </a:r>
            <a:r>
              <a:rPr lang="cs-CZ" sz="2800" baseline="30000" dirty="0" smtClean="0"/>
              <a:t>2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9,81 </a:t>
            </a:r>
            <a:r>
              <a:rPr lang="cs-CZ" sz="2800" dirty="0"/>
              <a:t>m/s</a:t>
            </a:r>
            <a:r>
              <a:rPr lang="cs-CZ" sz="2800" baseline="30000" dirty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Přibližně v naší zeměpisné šířce při povrchu Země tíhové zrychlení činí 9,81 m/s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.</a:t>
            </a:r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Číslo 10 jako velmi zaokrouhlené </a:t>
            </a:r>
            <a:r>
              <a:rPr lang="cs-CZ" sz="3200" b="1" i="1" dirty="0" smtClean="0"/>
              <a:t>g </a:t>
            </a:r>
            <a:r>
              <a:rPr lang="cs-CZ" sz="3200" dirty="0" smtClean="0"/>
              <a:t>používáme ve výpočtech také, ale pozor, je u něj napsána jednotka metr, což je jednotka délky.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286232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Těleso z určité výšky nad Měsícem začne volně padat a za 10 sekund dopadne na jeho povrch. Tíhové zrychlení na Měsíci je zhruba 6x menší než na Zemi. Jakou přibližnou rychlost má při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dopadu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1165771" y="3284984"/>
            <a:ext cx="4983188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16 m/s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1</a:t>
            </a:r>
            <a:r>
              <a:rPr lang="cs-CZ" sz="2800" dirty="0" smtClean="0"/>
              <a:t>,6 m/s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160 m/s</a:t>
            </a: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200" dirty="0" smtClean="0"/>
              <a:t>Tíhové zrychlení </a:t>
            </a:r>
            <a:r>
              <a:rPr lang="cs-CZ" sz="3200" b="1" i="1" dirty="0" smtClean="0"/>
              <a:t>g </a:t>
            </a:r>
            <a:r>
              <a:rPr lang="cs-CZ" sz="3200" dirty="0" smtClean="0"/>
              <a:t>na Měsíci činí zhruba</a:t>
            </a:r>
          </a:p>
          <a:p>
            <a:pPr algn="l"/>
            <a:r>
              <a:rPr lang="cs-CZ" sz="3200" dirty="0" smtClean="0"/>
              <a:t>1,6 m/s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(6x méně než na Zemi) </a:t>
            </a:r>
          </a:p>
          <a:p>
            <a:pPr algn="l"/>
            <a:r>
              <a:rPr lang="cs-CZ" sz="3200" dirty="0" smtClean="0"/>
              <a:t>a po dosazení do vzorce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za </a:t>
            </a:r>
            <a:r>
              <a:rPr lang="cs-CZ" sz="3200" b="1" i="1" dirty="0" smtClean="0"/>
              <a:t>g</a:t>
            </a:r>
            <a:r>
              <a:rPr lang="cs-CZ" sz="3200" dirty="0" smtClean="0"/>
              <a:t> a čas 10s za </a:t>
            </a:r>
            <a:r>
              <a:rPr lang="cs-CZ" sz="3200" b="1" i="1" dirty="0" smtClean="0"/>
              <a:t>t </a:t>
            </a:r>
          </a:p>
          <a:p>
            <a:pPr algn="l"/>
            <a:r>
              <a:rPr lang="cs-CZ" sz="3200" dirty="0" smtClean="0"/>
              <a:t>vypočítáme rychlost 16 m/s</a:t>
            </a:r>
          </a:p>
          <a:p>
            <a:pPr algn="l"/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788024" y="2492896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𝑣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𝑔𝑡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492896"/>
                <a:ext cx="122413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1072</TotalTime>
  <Words>323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101</cp:revision>
  <dcterms:created xsi:type="dcterms:W3CDTF">2012-06-10T11:46:28Z</dcterms:created>
  <dcterms:modified xsi:type="dcterms:W3CDTF">2013-06-28T10:18:04Z</dcterms:modified>
</cp:coreProperties>
</file>