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7"/>
  </p:handoutMasterIdLst>
  <p:sldIdLst>
    <p:sldId id="261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2B4DBB0-A4E8-4EFC-A926-CC2B0D660F65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4861E51-BF2E-4354-9BBB-A5D08C69F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0910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B29FD-5978-4B1C-A187-A1B3757E3572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9A92B-0D3E-49D1-B72C-EDADA4F9A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476534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1527F-5D7C-4C03-B942-8D1B27B15DC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E6B95-BEB7-4B89-AB98-50C24F3C7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97316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5E33E-8322-4956-8CDE-7C2FD7EFC3D9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862BA-4CFA-439F-B50F-C71040587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655578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64090-97F2-4EEF-9B34-D00D94B48C33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07159-68FB-4374-93AC-E5BEA8684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12706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AFB85-FF7A-4D28-A4D3-01890378D931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32AF4-97F5-4639-A989-D6517B9F3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144255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6741D7-4F7C-431E-B2EE-EA978F5F0EEF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32C93-85E2-499D-91A7-6DE9CD1EC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999946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45A34-FF7C-477D-9005-9913E8E12D0E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0DE2F-6597-4CF0-8F5E-1BE758F8B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97848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C9FFC-45A0-49F3-B958-13958E36263E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83A03-7567-4B6D-A2F8-1A6DEC84B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867204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BCAD2-4F9B-42F4-91D8-D66B10607D30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90C5A-3AF5-4FCD-9383-768A3431AA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822851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83B9B-6EEE-4FDD-B739-EB4404A13B6D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DDD4D-04AD-4437-92EF-514D4ACF5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034774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872D0-3748-445F-99A9-60A190B6B81D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725EA-56A7-4054-AF70-962B317E4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67977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BADF6F9-37FF-4D1C-A306-51388736A658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6C80DB-D96F-45FF-B6D7-5DCA6C6BD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40541916"/>
              </p:ext>
            </p:extLst>
          </p:nvPr>
        </p:nvGraphicFramePr>
        <p:xfrm>
          <a:off x="2387761" y="188640"/>
          <a:ext cx="4344479" cy="64474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42121" progId="Word.Document.12">
                  <p:embed/>
                </p:oleObj>
              </mc:Choice>
              <mc:Fallback>
                <p:oleObj name="Dokument" r:id="rId3" imgW="5889940" imgH="87421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87761" y="188640"/>
                        <a:ext cx="4344479" cy="64474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51767089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hajekp\AppData\Local\Microsoft\Windows\Temporary Internet Files\Content.IE5\QV8FHMIU\MP9002009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5348" y="1338059"/>
            <a:ext cx="3411538" cy="51173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600" dirty="0" smtClean="0"/>
              <a:t>Skládání pohybů a rychlostí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3665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 descr="C:\Users\hajekp\AppData\Local\Microsoft\Windows\Temporary Internet Files\Content.IE5\QV8FHMIU\MP90028917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406" y="968629"/>
            <a:ext cx="3436887" cy="5104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hajekp\AppData\Local\Microsoft\Windows\Temporary Internet Files\Content.IE5\QV8FHMIU\MP9004117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55220"/>
            <a:ext cx="3213226" cy="21413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hajekp\AppData\Local\Microsoft\Windows\Temporary Internet Files\Content.IE5\QV8FHMIU\MC9003910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662" y="3896712"/>
            <a:ext cx="837590" cy="87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hajekp\AppData\Local\Microsoft\Windows\Temporary Internet Files\Content.IE5\0F10Z3RW\MC9003085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293" y="4333795"/>
            <a:ext cx="1830309" cy="1253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70500" decel="29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47 -0.01341 C 0.01979 -0.01735 0.03247 -0.01665 0.04827 -0.01133 C 0.05399 -0.00624 0.05781 -0.00509 0.06458 -0.00347 C 0.07708 -0.00393 0.12274 -0.00046 0.14219 -0.00948 C 0.17309 -0.00809 0.18212 -0.00694 0.20642 -0.00139 C 0.21302 0.00439 0.21945 0.00648 0.22726 0.00856 C 0.23646 0.00648 0.24271 0.00301 0.25122 -0.00139 C 0.25417 -0.00301 0.26007 -0.00532 0.26007 -0.00509 C 0.30625 -0.00416 0.31198 -0.01087 0.3408 0.00254 C 0.36511 0.00116 0.38958 0.00139 0.41389 -0.00139 C 0.41858 -0.00185 0.42726 -0.0074 0.42726 -0.00717 C 0.43472 -0.01735 0.43351 -0.02382 0.44375 -0.02729 C 0.4474 -0.03469 0.45104 -0.03492 0.45573 -0.04117 C 0.46163 -0.05712 0.45469 -0.04371 0.46458 -0.05111 C 0.46649 -0.0525 0.46719 -0.05574 0.4691 -0.05712 C 0.47274 -0.05967 0.47708 -0.05944 0.48108 -0.06105 C 0.49965 -0.07771 0.51545 -0.07979 0.53629 -0.08881 C 0.54497 -0.09251 0.5632 -0.09482 0.5632 -0.09459 C 0.57674 -0.09968 0.59236 -0.10453 0.60486 -0.11286 C 0.60972 -0.1161 0.61389 -0.12095 0.6184 -0.12465 C 0.62344 -0.12882 0.62934 -0.13113 0.63472 -0.1346 C 0.64844 -0.14362 0.64202 -0.14431 0.65573 -0.14847 C 0.66146 -0.15402 0.66702 -0.15356 0.67361 -0.15657 C 0.68351 -0.16096 0.69358 -0.1642 0.70347 -0.16836 C 0.71649 -0.18155 0.70382 -0.17044 0.73177 -0.18039 C 0.74028 -0.1834 0.74861 -0.18733 0.75712 -0.19033 C 0.76111 -0.19843 0.7632 -0.19681 0.7691 -0.20213 C 0.77778 -0.2197 0.76615 -0.19866 0.77656 -0.21022 C 0.78333 -0.21762 0.7783 -0.21785 0.78542 -0.22202 C 0.80226 -0.23173 0.82014 -0.23474 0.83767 -0.24191 C 0.8408 -0.24306 0.84392 -0.24422 0.8467 -0.24607 C 0.84861 -0.24746 0.85052 -0.24908 0.85261 -0.25 C 0.86528 -0.25555 0.85538 -0.24861 0.86458 -0.25393 C 0.86962 -0.25671 0.87257 -0.25994 0.87813 -0.26179 C 0.8934 -0.26711 0.91146 -0.27012 0.92587 -0.27983 C 0.93594 -0.28677 0.95972 -0.29972 0.97066 -0.29972 " pathEditMode="relative" rAng="0" ptsTypes="fffffffffffffffffffffffffffffffffffA">
                                      <p:cBhvr>
                                        <p:cTn id="6" dur="5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351" y="-1322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2.22222E-6 -4.53284E-7 L 0.54913 -0.2756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48" y="-137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4067944" y="1051719"/>
            <a:ext cx="4825231" cy="554563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6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Skládání rychlostí</a:t>
            </a:r>
            <a:endParaRPr lang="cs-CZ" sz="3600" dirty="0"/>
          </a:p>
        </p:txBody>
      </p:sp>
      <p:sp>
        <p:nvSpPr>
          <p:cNvPr id="3083" name="TextovéPole 24"/>
          <p:cNvSpPr txBox="1">
            <a:spLocks noChangeArrowheads="1"/>
          </p:cNvSpPr>
          <p:nvPr/>
        </p:nvSpPr>
        <p:spPr bwMode="auto">
          <a:xfrm>
            <a:off x="3492500" y="188913"/>
            <a:ext cx="540067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stejného nebo opačného</a:t>
            </a:r>
          </a:p>
          <a:p>
            <a:pPr algn="r" eaLnBrk="1" hangingPunct="1"/>
            <a:r>
              <a:rPr lang="cs-CZ" dirty="0" smtClean="0"/>
              <a:t>směru</a:t>
            </a:r>
            <a:endParaRPr lang="cs-CZ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52475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788" y="3050490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54" y="835025"/>
            <a:ext cx="3420945" cy="2794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55" y="4005064"/>
            <a:ext cx="3320574" cy="2759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83374" y="3827697"/>
            <a:ext cx="85208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4443814" y="1289479"/>
            <a:ext cx="40166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Běží-li lupič po směru jízdy vlaku, jeho celková rychlost vzhledem k venkovnímu pozorovateli je součtem rychlosti vlaku a rychlosti jeho běhu.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53817" y="4005064"/>
            <a:ext cx="41322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Běží-li proti směru jízdy, jeho rychlost je rozdílem obou rychlostí a pohybuje se vzhledem k venkovnímu pozorovateli ve směru větší rychlosti.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79358"/>
            <a:ext cx="4156041" cy="2543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4" y="1071148"/>
            <a:ext cx="6276975" cy="282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Nestejný směr rychlostí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71904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3563889" y="2060848"/>
            <a:ext cx="532928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Veslujeme-li s loďkou kolmo na proud v řece, je výsledná rychlost loďky </a:t>
            </a:r>
            <a:r>
              <a:rPr lang="cs-CZ" sz="2400" b="1" i="1" dirty="0" smtClean="0">
                <a:solidFill>
                  <a:schemeClr val="accent1">
                    <a:lumMod val="75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úhlopříčkou v obdélníku a vypočítáme ji dle Pythagorovy věty. 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6" y="4122774"/>
            <a:ext cx="41764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Obecně jde 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vždy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o úhlopříčku v </a:t>
            </a:r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rovnoběžníku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. Zde ji však nelze</a:t>
            </a:r>
          </a:p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dle Pythagorovy věty spočítat, ale lze jednoduše graficky vyřešit.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aoblený obdélník 22"/>
          <p:cNvSpPr/>
          <p:nvPr/>
        </p:nvSpPr>
        <p:spPr>
          <a:xfrm>
            <a:off x="250825" y="3717032"/>
            <a:ext cx="8642350" cy="284215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23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4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Princip nezávislosti pohybů</a:t>
            </a:r>
            <a:endParaRPr lang="cs-CZ" sz="3600" dirty="0"/>
          </a:p>
        </p:txBody>
      </p:sp>
      <p:sp>
        <p:nvSpPr>
          <p:cNvPr id="3083" name="TextovéPole 20"/>
          <p:cNvSpPr txBox="1">
            <a:spLocks noChangeArrowheads="1"/>
          </p:cNvSpPr>
          <p:nvPr/>
        </p:nvSpPr>
        <p:spPr bwMode="auto">
          <a:xfrm>
            <a:off x="621589" y="3825249"/>
            <a:ext cx="7921625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000" dirty="0" smtClean="0"/>
              <a:t>Platí princip nezávislosti pohybů – výsledná poloha tělesa je stejná, jakoby těleso konalo jednotlivé pohyby zvlášť a jdoucí po sobě.</a:t>
            </a:r>
            <a:endParaRPr lang="cs-CZ" sz="4000" dirty="0"/>
          </a:p>
        </p:txBody>
      </p:sp>
      <p:pic>
        <p:nvPicPr>
          <p:cNvPr id="5131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4" name="Picture 17" descr="C:\Users\hajekp\AppData\Local\Microsoft\Windows\Temporary Internet Files\Content.IE5\QV8FHMIU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598" y="260467"/>
            <a:ext cx="850900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788" y="998731"/>
            <a:ext cx="4752528" cy="2421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0693623">
            <a:off x="252493" y="1913751"/>
            <a:ext cx="266466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Harlow Solid Italic" pitchFamily="82" charset="0"/>
              </a:rPr>
              <a:t>tvarohový knedlík kutálející se </a:t>
            </a:r>
            <a:r>
              <a:rPr lang="cs-CZ" sz="2800" dirty="0" smtClean="0">
                <a:latin typeface="Harlow Solid Italic" pitchFamily="82" charset="0"/>
              </a:rPr>
              <a:t>ze</a:t>
            </a:r>
            <a:r>
              <a:rPr lang="cs-CZ" sz="2400" dirty="0" smtClean="0">
                <a:latin typeface="Harlow Solid Italic" pitchFamily="82" charset="0"/>
              </a:rPr>
              <a:t> stolu</a:t>
            </a:r>
            <a:endParaRPr lang="cs-CZ" sz="2400" dirty="0">
              <a:latin typeface="Harlow Solid Italic" pitchFamily="82" charset="0"/>
            </a:endParaRPr>
          </a:p>
        </p:txBody>
      </p:sp>
      <p:sp>
        <p:nvSpPr>
          <p:cNvPr id="5" name="Šipka nahoru 4"/>
          <p:cNvSpPr/>
          <p:nvPr/>
        </p:nvSpPr>
        <p:spPr>
          <a:xfrm rot="3156581">
            <a:off x="1438346" y="1445474"/>
            <a:ext cx="293593" cy="454716"/>
          </a:xfrm>
          <a:prstGeom prst="upArrow">
            <a:avLst>
              <a:gd name="adj1" fmla="val 50000"/>
              <a:gd name="adj2" fmla="val 472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048152" y="1190187"/>
            <a:ext cx="38164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Pohyb padajícího knedlíku je složen z rovnoměrného pohybu ve vodorovném směru a z rovnoměrně zrychleného pohybu svisle dolů (volný pád).</a:t>
            </a:r>
            <a:endParaRPr lang="cs-CZ" sz="2400" dirty="0"/>
          </a:p>
        </p:txBody>
      </p:sp>
      <p:pic>
        <p:nvPicPr>
          <p:cNvPr id="17" name="Picture 14" descr="C:\Users\hajekp\AppData\Local\Microsoft\Windows\Temporary Internet Files\Content.IE5\A628CFKA\MC90044173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28" y="3318083"/>
            <a:ext cx="579220" cy="57922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89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21832E-6 L 0.11753 4.21832E-6 C 0.17066 4.21832E-6 0.23611 0.06984 0.23611 0.12742 L 0.23611 0.25578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6" y="127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3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897</TotalTime>
  <Words>166</Words>
  <Application>Microsoft Office PowerPoint</Application>
  <PresentationFormat>Předvádění na obrazovce (4:3)</PresentationFormat>
  <Paragraphs>16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97</cp:revision>
  <dcterms:created xsi:type="dcterms:W3CDTF">2012-05-07T15:15:55Z</dcterms:created>
  <dcterms:modified xsi:type="dcterms:W3CDTF">2013-06-28T10:18:58Z</dcterms:modified>
</cp:coreProperties>
</file>