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10AC99-7125-4DD9-A38C-8494800A25D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D5F7B5B-024B-4512-B1FE-9927C5AADC41}">
      <dgm:prSet phldrT="[Text]"/>
      <dgm:spPr/>
      <dgm:t>
        <a:bodyPr/>
        <a:lstStyle/>
        <a:p>
          <a:r>
            <a:rPr lang="cs-CZ" dirty="0" smtClean="0"/>
            <a:t>Zákon setrvačnosti</a:t>
          </a:r>
          <a:endParaRPr lang="cs-CZ" dirty="0"/>
        </a:p>
      </dgm:t>
    </dgm:pt>
    <dgm:pt modelId="{177A9DDF-A4D1-4B15-A3AA-7F739E7F902A}" type="parTrans" cxnId="{889693C5-9638-47D5-8EE8-401734814EE7}">
      <dgm:prSet/>
      <dgm:spPr/>
      <dgm:t>
        <a:bodyPr/>
        <a:lstStyle/>
        <a:p>
          <a:endParaRPr lang="cs-CZ"/>
        </a:p>
      </dgm:t>
    </dgm:pt>
    <dgm:pt modelId="{87ACA6FA-7649-4121-A718-2C2258FE755B}" type="sibTrans" cxnId="{889693C5-9638-47D5-8EE8-401734814EE7}">
      <dgm:prSet/>
      <dgm:spPr/>
      <dgm:t>
        <a:bodyPr/>
        <a:lstStyle/>
        <a:p>
          <a:endParaRPr lang="cs-CZ"/>
        </a:p>
      </dgm:t>
    </dgm:pt>
    <dgm:pt modelId="{A9C4E1C8-E69E-4A61-9E9E-22924EE25AEE}">
      <dgm:prSet phldrT="[Text]"/>
      <dgm:spPr/>
      <dgm:t>
        <a:bodyPr/>
        <a:lstStyle/>
        <a:p>
          <a:r>
            <a:rPr lang="cs-CZ" dirty="0" smtClean="0"/>
            <a:t>Zákon síly</a:t>
          </a:r>
          <a:endParaRPr lang="cs-CZ" dirty="0"/>
        </a:p>
      </dgm:t>
    </dgm:pt>
    <dgm:pt modelId="{B088B3F5-D42E-481B-9BBB-593EF8839573}" type="parTrans" cxnId="{30C3793B-EF40-4D95-9F69-C98316B87F74}">
      <dgm:prSet/>
      <dgm:spPr/>
      <dgm:t>
        <a:bodyPr/>
        <a:lstStyle/>
        <a:p>
          <a:endParaRPr lang="cs-CZ"/>
        </a:p>
      </dgm:t>
    </dgm:pt>
    <dgm:pt modelId="{F329C08A-4EF3-41AF-97E9-A883AB89EFC3}" type="sibTrans" cxnId="{30C3793B-EF40-4D95-9F69-C98316B87F74}">
      <dgm:prSet/>
      <dgm:spPr/>
      <dgm:t>
        <a:bodyPr/>
        <a:lstStyle/>
        <a:p>
          <a:endParaRPr lang="cs-CZ"/>
        </a:p>
      </dgm:t>
    </dgm:pt>
    <dgm:pt modelId="{936D331A-7BA1-465B-AD40-F596D56982BF}">
      <dgm:prSet phldrT="[Text]"/>
      <dgm:spPr/>
      <dgm:t>
        <a:bodyPr/>
        <a:lstStyle/>
        <a:p>
          <a:r>
            <a:rPr lang="cs-CZ" dirty="0" smtClean="0"/>
            <a:t>Zákon akce a reakce</a:t>
          </a:r>
          <a:endParaRPr lang="cs-CZ" dirty="0"/>
        </a:p>
      </dgm:t>
    </dgm:pt>
    <dgm:pt modelId="{87339FF9-4F78-4E4E-BC63-6F83149D7F7D}" type="parTrans" cxnId="{5F44A991-3459-4621-8F4F-04A1DF4A64BA}">
      <dgm:prSet/>
      <dgm:spPr/>
      <dgm:t>
        <a:bodyPr/>
        <a:lstStyle/>
        <a:p>
          <a:endParaRPr lang="cs-CZ"/>
        </a:p>
      </dgm:t>
    </dgm:pt>
    <dgm:pt modelId="{1DD8540B-95C1-42C9-B74D-159FCBD14D14}" type="sibTrans" cxnId="{5F44A991-3459-4621-8F4F-04A1DF4A64BA}">
      <dgm:prSet/>
      <dgm:spPr/>
      <dgm:t>
        <a:bodyPr/>
        <a:lstStyle/>
        <a:p>
          <a:endParaRPr lang="cs-CZ"/>
        </a:p>
      </dgm:t>
    </dgm:pt>
    <dgm:pt modelId="{A64A6BE6-2A17-4414-AB17-3419C558C847}" type="pres">
      <dgm:prSet presAssocID="{0410AC99-7125-4DD9-A38C-8494800A25D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684D3F-B06B-4264-A7E5-FB44F39EDE4C}" type="pres">
      <dgm:prSet presAssocID="{1D5F7B5B-024B-4512-B1FE-9927C5AADC41}" presName="parentLin" presStyleCnt="0"/>
      <dgm:spPr/>
    </dgm:pt>
    <dgm:pt modelId="{2CFB4188-A4F7-4EB4-8B11-3407537C70ED}" type="pres">
      <dgm:prSet presAssocID="{1D5F7B5B-024B-4512-B1FE-9927C5AADC4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8734D26-4F12-45B0-AF45-D62B7B99A5BE}" type="pres">
      <dgm:prSet presAssocID="{1D5F7B5B-024B-4512-B1FE-9927C5AADC4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4CA59C-FF67-4B45-88C2-917F49BA326B}" type="pres">
      <dgm:prSet presAssocID="{1D5F7B5B-024B-4512-B1FE-9927C5AADC41}" presName="negativeSpace" presStyleCnt="0"/>
      <dgm:spPr/>
    </dgm:pt>
    <dgm:pt modelId="{6D879FE9-C888-4EF7-BE5E-702D4696E594}" type="pres">
      <dgm:prSet presAssocID="{1D5F7B5B-024B-4512-B1FE-9927C5AADC41}" presName="childText" presStyleLbl="conFgAcc1" presStyleIdx="0" presStyleCnt="3">
        <dgm:presLayoutVars>
          <dgm:bulletEnabled val="1"/>
        </dgm:presLayoutVars>
      </dgm:prSet>
      <dgm:spPr/>
    </dgm:pt>
    <dgm:pt modelId="{C19CFF99-5BF6-4A81-B6FF-60E0CBCAB236}" type="pres">
      <dgm:prSet presAssocID="{87ACA6FA-7649-4121-A718-2C2258FE755B}" presName="spaceBetweenRectangles" presStyleCnt="0"/>
      <dgm:spPr/>
    </dgm:pt>
    <dgm:pt modelId="{58587771-854A-4E26-88C5-273E941EB063}" type="pres">
      <dgm:prSet presAssocID="{A9C4E1C8-E69E-4A61-9E9E-22924EE25AEE}" presName="parentLin" presStyleCnt="0"/>
      <dgm:spPr/>
    </dgm:pt>
    <dgm:pt modelId="{9EF2F15A-96CD-4B02-A0C9-DAE46618BA0E}" type="pres">
      <dgm:prSet presAssocID="{A9C4E1C8-E69E-4A61-9E9E-22924EE25AE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02A5EC2-C191-4D98-A2E0-072156F958F9}" type="pres">
      <dgm:prSet presAssocID="{A9C4E1C8-E69E-4A61-9E9E-22924EE25AEE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7E529E-58FC-47CE-8182-DFDF070B863A}" type="pres">
      <dgm:prSet presAssocID="{A9C4E1C8-E69E-4A61-9E9E-22924EE25AEE}" presName="negativeSpace" presStyleCnt="0"/>
      <dgm:spPr/>
    </dgm:pt>
    <dgm:pt modelId="{B8F844BB-BE24-47B1-BAD4-41EEB9F497F3}" type="pres">
      <dgm:prSet presAssocID="{A9C4E1C8-E69E-4A61-9E9E-22924EE25AEE}" presName="childText" presStyleLbl="conFgAcc1" presStyleIdx="1" presStyleCnt="3">
        <dgm:presLayoutVars>
          <dgm:bulletEnabled val="1"/>
        </dgm:presLayoutVars>
      </dgm:prSet>
      <dgm:spPr/>
    </dgm:pt>
    <dgm:pt modelId="{21537904-8A45-4EA0-93D2-71631C530D2B}" type="pres">
      <dgm:prSet presAssocID="{F329C08A-4EF3-41AF-97E9-A883AB89EFC3}" presName="spaceBetweenRectangles" presStyleCnt="0"/>
      <dgm:spPr/>
    </dgm:pt>
    <dgm:pt modelId="{90FFB235-C248-4D32-BB72-B6BB55F35AFE}" type="pres">
      <dgm:prSet presAssocID="{936D331A-7BA1-465B-AD40-F596D56982BF}" presName="parentLin" presStyleCnt="0"/>
      <dgm:spPr/>
    </dgm:pt>
    <dgm:pt modelId="{7D322FB2-0B5D-4E0F-B922-B5C9D128FC69}" type="pres">
      <dgm:prSet presAssocID="{936D331A-7BA1-465B-AD40-F596D56982BF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9E612C98-C0EF-417F-A630-98B1BAEE37F4}" type="pres">
      <dgm:prSet presAssocID="{936D331A-7BA1-465B-AD40-F596D56982B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4DE0D-4DD1-4C1C-8D97-68F8F988264A}" type="pres">
      <dgm:prSet presAssocID="{936D331A-7BA1-465B-AD40-F596D56982BF}" presName="negativeSpace" presStyleCnt="0"/>
      <dgm:spPr/>
    </dgm:pt>
    <dgm:pt modelId="{87D84C0A-0117-4F0D-B90D-826D9FE39568}" type="pres">
      <dgm:prSet presAssocID="{936D331A-7BA1-465B-AD40-F596D56982B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E152258-4F83-442C-87F8-2E4EEC346114}" type="presOf" srcId="{A9C4E1C8-E69E-4A61-9E9E-22924EE25AEE}" destId="{9EF2F15A-96CD-4B02-A0C9-DAE46618BA0E}" srcOrd="0" destOrd="0" presId="urn:microsoft.com/office/officeart/2005/8/layout/list1"/>
    <dgm:cxn modelId="{5F44A991-3459-4621-8F4F-04A1DF4A64BA}" srcId="{0410AC99-7125-4DD9-A38C-8494800A25D4}" destId="{936D331A-7BA1-465B-AD40-F596D56982BF}" srcOrd="2" destOrd="0" parTransId="{87339FF9-4F78-4E4E-BC63-6F83149D7F7D}" sibTransId="{1DD8540B-95C1-42C9-B74D-159FCBD14D14}"/>
    <dgm:cxn modelId="{06B590BA-69C1-4ACA-A9BF-811FF167D60F}" type="presOf" srcId="{A9C4E1C8-E69E-4A61-9E9E-22924EE25AEE}" destId="{302A5EC2-C191-4D98-A2E0-072156F958F9}" srcOrd="1" destOrd="0" presId="urn:microsoft.com/office/officeart/2005/8/layout/list1"/>
    <dgm:cxn modelId="{889693C5-9638-47D5-8EE8-401734814EE7}" srcId="{0410AC99-7125-4DD9-A38C-8494800A25D4}" destId="{1D5F7B5B-024B-4512-B1FE-9927C5AADC41}" srcOrd="0" destOrd="0" parTransId="{177A9DDF-A4D1-4B15-A3AA-7F739E7F902A}" sibTransId="{87ACA6FA-7649-4121-A718-2C2258FE755B}"/>
    <dgm:cxn modelId="{D6664681-FCC8-404E-9EF8-8F9AF6A3E64D}" type="presOf" srcId="{0410AC99-7125-4DD9-A38C-8494800A25D4}" destId="{A64A6BE6-2A17-4414-AB17-3419C558C847}" srcOrd="0" destOrd="0" presId="urn:microsoft.com/office/officeart/2005/8/layout/list1"/>
    <dgm:cxn modelId="{848768EA-2CCC-42F9-AF61-82B69A510F6C}" type="presOf" srcId="{1D5F7B5B-024B-4512-B1FE-9927C5AADC41}" destId="{A8734D26-4F12-45B0-AF45-D62B7B99A5BE}" srcOrd="1" destOrd="0" presId="urn:microsoft.com/office/officeart/2005/8/layout/list1"/>
    <dgm:cxn modelId="{A21C1236-6487-4E55-AA76-B0FBCE6B0251}" type="presOf" srcId="{936D331A-7BA1-465B-AD40-F596D56982BF}" destId="{9E612C98-C0EF-417F-A630-98B1BAEE37F4}" srcOrd="1" destOrd="0" presId="urn:microsoft.com/office/officeart/2005/8/layout/list1"/>
    <dgm:cxn modelId="{FB0C097D-5FB5-4467-948F-540569A708E8}" type="presOf" srcId="{1D5F7B5B-024B-4512-B1FE-9927C5AADC41}" destId="{2CFB4188-A4F7-4EB4-8B11-3407537C70ED}" srcOrd="0" destOrd="0" presId="urn:microsoft.com/office/officeart/2005/8/layout/list1"/>
    <dgm:cxn modelId="{2FCFCE55-4EF7-4558-ACD6-7EEE4C13CCC8}" type="presOf" srcId="{936D331A-7BA1-465B-AD40-F596D56982BF}" destId="{7D322FB2-0B5D-4E0F-B922-B5C9D128FC69}" srcOrd="0" destOrd="0" presId="urn:microsoft.com/office/officeart/2005/8/layout/list1"/>
    <dgm:cxn modelId="{30C3793B-EF40-4D95-9F69-C98316B87F74}" srcId="{0410AC99-7125-4DD9-A38C-8494800A25D4}" destId="{A9C4E1C8-E69E-4A61-9E9E-22924EE25AEE}" srcOrd="1" destOrd="0" parTransId="{B088B3F5-D42E-481B-9BBB-593EF8839573}" sibTransId="{F329C08A-4EF3-41AF-97E9-A883AB89EFC3}"/>
    <dgm:cxn modelId="{A4C8F1A5-F21E-4EF9-89C0-00D0EF703E17}" type="presParOf" srcId="{A64A6BE6-2A17-4414-AB17-3419C558C847}" destId="{58684D3F-B06B-4264-A7E5-FB44F39EDE4C}" srcOrd="0" destOrd="0" presId="urn:microsoft.com/office/officeart/2005/8/layout/list1"/>
    <dgm:cxn modelId="{D1AFE497-8653-467E-A1A4-071FD48D4DA7}" type="presParOf" srcId="{58684D3F-B06B-4264-A7E5-FB44F39EDE4C}" destId="{2CFB4188-A4F7-4EB4-8B11-3407537C70ED}" srcOrd="0" destOrd="0" presId="urn:microsoft.com/office/officeart/2005/8/layout/list1"/>
    <dgm:cxn modelId="{E3D6288F-C5C0-4A24-8755-68EF93DF22BA}" type="presParOf" srcId="{58684D3F-B06B-4264-A7E5-FB44F39EDE4C}" destId="{A8734D26-4F12-45B0-AF45-D62B7B99A5BE}" srcOrd="1" destOrd="0" presId="urn:microsoft.com/office/officeart/2005/8/layout/list1"/>
    <dgm:cxn modelId="{27202209-157A-4841-83FA-8FEF26E58A2F}" type="presParOf" srcId="{A64A6BE6-2A17-4414-AB17-3419C558C847}" destId="{F34CA59C-FF67-4B45-88C2-917F49BA326B}" srcOrd="1" destOrd="0" presId="urn:microsoft.com/office/officeart/2005/8/layout/list1"/>
    <dgm:cxn modelId="{59CA8AF1-2620-4063-A600-100FB1E061EE}" type="presParOf" srcId="{A64A6BE6-2A17-4414-AB17-3419C558C847}" destId="{6D879FE9-C888-4EF7-BE5E-702D4696E594}" srcOrd="2" destOrd="0" presId="urn:microsoft.com/office/officeart/2005/8/layout/list1"/>
    <dgm:cxn modelId="{42AAE3B9-BE1F-4BA2-8E01-DB8F93A3967B}" type="presParOf" srcId="{A64A6BE6-2A17-4414-AB17-3419C558C847}" destId="{C19CFF99-5BF6-4A81-B6FF-60E0CBCAB236}" srcOrd="3" destOrd="0" presId="urn:microsoft.com/office/officeart/2005/8/layout/list1"/>
    <dgm:cxn modelId="{9FEA9244-9F4F-4D6F-83F0-7CEA39C33844}" type="presParOf" srcId="{A64A6BE6-2A17-4414-AB17-3419C558C847}" destId="{58587771-854A-4E26-88C5-273E941EB063}" srcOrd="4" destOrd="0" presId="urn:microsoft.com/office/officeart/2005/8/layout/list1"/>
    <dgm:cxn modelId="{86E57E54-5414-41ED-B0A4-40FE61B8F4EA}" type="presParOf" srcId="{58587771-854A-4E26-88C5-273E941EB063}" destId="{9EF2F15A-96CD-4B02-A0C9-DAE46618BA0E}" srcOrd="0" destOrd="0" presId="urn:microsoft.com/office/officeart/2005/8/layout/list1"/>
    <dgm:cxn modelId="{F940EAF1-830A-4299-9902-A593D80646BC}" type="presParOf" srcId="{58587771-854A-4E26-88C5-273E941EB063}" destId="{302A5EC2-C191-4D98-A2E0-072156F958F9}" srcOrd="1" destOrd="0" presId="urn:microsoft.com/office/officeart/2005/8/layout/list1"/>
    <dgm:cxn modelId="{2276F2FA-28B4-4F87-87D3-33B2DD36521E}" type="presParOf" srcId="{A64A6BE6-2A17-4414-AB17-3419C558C847}" destId="{1D7E529E-58FC-47CE-8182-DFDF070B863A}" srcOrd="5" destOrd="0" presId="urn:microsoft.com/office/officeart/2005/8/layout/list1"/>
    <dgm:cxn modelId="{97E81383-6F18-48B7-ABF1-C38B0211FE80}" type="presParOf" srcId="{A64A6BE6-2A17-4414-AB17-3419C558C847}" destId="{B8F844BB-BE24-47B1-BAD4-41EEB9F497F3}" srcOrd="6" destOrd="0" presId="urn:microsoft.com/office/officeart/2005/8/layout/list1"/>
    <dgm:cxn modelId="{3D94E3D7-7EA0-4B10-9683-D13D323265A9}" type="presParOf" srcId="{A64A6BE6-2A17-4414-AB17-3419C558C847}" destId="{21537904-8A45-4EA0-93D2-71631C530D2B}" srcOrd="7" destOrd="0" presId="urn:microsoft.com/office/officeart/2005/8/layout/list1"/>
    <dgm:cxn modelId="{30815BC7-D586-4730-B98E-177B149350A8}" type="presParOf" srcId="{A64A6BE6-2A17-4414-AB17-3419C558C847}" destId="{90FFB235-C248-4D32-BB72-B6BB55F35AFE}" srcOrd="8" destOrd="0" presId="urn:microsoft.com/office/officeart/2005/8/layout/list1"/>
    <dgm:cxn modelId="{E1434DA7-62AC-4EEE-A742-74C513810741}" type="presParOf" srcId="{90FFB235-C248-4D32-BB72-B6BB55F35AFE}" destId="{7D322FB2-0B5D-4E0F-B922-B5C9D128FC69}" srcOrd="0" destOrd="0" presId="urn:microsoft.com/office/officeart/2005/8/layout/list1"/>
    <dgm:cxn modelId="{5370D029-E8B6-4C8E-9229-16B27074BCD8}" type="presParOf" srcId="{90FFB235-C248-4D32-BB72-B6BB55F35AFE}" destId="{9E612C98-C0EF-417F-A630-98B1BAEE37F4}" srcOrd="1" destOrd="0" presId="urn:microsoft.com/office/officeart/2005/8/layout/list1"/>
    <dgm:cxn modelId="{276A00D0-01AE-4B24-AD90-F83CA01BB88C}" type="presParOf" srcId="{A64A6BE6-2A17-4414-AB17-3419C558C847}" destId="{98B4DE0D-4DD1-4C1C-8D97-68F8F988264A}" srcOrd="9" destOrd="0" presId="urn:microsoft.com/office/officeart/2005/8/layout/list1"/>
    <dgm:cxn modelId="{E8C16681-53B2-4CA0-BE13-12FC8E0E8380}" type="presParOf" srcId="{A64A6BE6-2A17-4414-AB17-3419C558C847}" destId="{87D84C0A-0117-4F0D-B90D-826D9FE3956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79FE9-C888-4EF7-BE5E-702D4696E594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34D26-4F12-45B0-AF45-D62B7B99A5BE}">
      <dsp:nvSpPr>
        <dsp:cNvPr id="0" name=""/>
        <dsp:cNvSpPr/>
      </dsp:nvSpPr>
      <dsp:spPr>
        <a:xfrm>
          <a:off x="304800" y="645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Zákon setrvačnosti</a:t>
          </a:r>
          <a:endParaRPr lang="cs-CZ" sz="3100" kern="1200" dirty="0"/>
        </a:p>
      </dsp:txBody>
      <dsp:txXfrm>
        <a:off x="349472" y="51131"/>
        <a:ext cx="4177856" cy="825776"/>
      </dsp:txXfrm>
    </dsp:sp>
    <dsp:sp modelId="{B8F844BB-BE24-47B1-BAD4-41EEB9F497F3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A5EC2-C191-4D98-A2E0-072156F958F9}">
      <dsp:nvSpPr>
        <dsp:cNvPr id="0" name=""/>
        <dsp:cNvSpPr/>
      </dsp:nvSpPr>
      <dsp:spPr>
        <a:xfrm>
          <a:off x="304800" y="141261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Zákon síly</a:t>
          </a:r>
          <a:endParaRPr lang="cs-CZ" sz="3100" kern="1200" dirty="0"/>
        </a:p>
      </dsp:txBody>
      <dsp:txXfrm>
        <a:off x="349472" y="1457291"/>
        <a:ext cx="4177856" cy="825776"/>
      </dsp:txXfrm>
    </dsp:sp>
    <dsp:sp modelId="{87D84C0A-0117-4F0D-B90D-826D9FE39568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612C98-C0EF-417F-A630-98B1BAEE37F4}">
      <dsp:nvSpPr>
        <dsp:cNvPr id="0" name=""/>
        <dsp:cNvSpPr/>
      </dsp:nvSpPr>
      <dsp:spPr>
        <a:xfrm>
          <a:off x="304800" y="2818780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Zákon akce a reakce</a:t>
          </a:r>
          <a:endParaRPr lang="cs-CZ" sz="3100" kern="1200" dirty="0"/>
        </a:p>
      </dsp:txBody>
      <dsp:txXfrm>
        <a:off x="349472" y="2863452"/>
        <a:ext cx="4177856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12:23:52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5.wmf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microsoft.com/office/2007/relationships/hdphoto" Target="../media/hdphoto1.wdp"/><Relationship Id="rId7" Type="http://schemas.openxmlformats.org/officeDocument/2006/relationships/image" Target="../media/image9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6283117"/>
              </p:ext>
            </p:extLst>
          </p:nvPr>
        </p:nvGraphicFramePr>
        <p:xfrm>
          <a:off x="2411760" y="224256"/>
          <a:ext cx="4294371" cy="6373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24256"/>
                        <a:ext cx="4294371" cy="63730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2598442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23033035"/>
              </p:ext>
            </p:extLst>
          </p:nvPr>
        </p:nvGraphicFramePr>
        <p:xfrm>
          <a:off x="279637" y="148478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162176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Newtonovy pohybové zákony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C:\Users\hajekp\AppData\Local\Microsoft\Windows\Temporary Internet Files\Content.IE5\P2M6F0EC\MP90038528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002" y="2579698"/>
            <a:ext cx="2851777" cy="39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ajekp\AppData\Local\Microsoft\Windows\Temporary Internet Files\Content.IE5\ZVUMY88Q\MC90037906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934718"/>
            <a:ext cx="1591051" cy="233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CFDF8"/>
              </a:clrFrom>
              <a:clrTo>
                <a:srgbClr val="FCFDF8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589" y="2741610"/>
            <a:ext cx="3808586" cy="1768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1. Newtonův zákon – zákon setrvačnosti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50825" y="980728"/>
            <a:ext cx="8642350" cy="165735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31192" y="1024573"/>
            <a:ext cx="8281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/>
              <a:t>Těleso </a:t>
            </a:r>
            <a:r>
              <a:rPr lang="cs-CZ" sz="3200" i="1" dirty="0" smtClean="0"/>
              <a:t>setrvává </a:t>
            </a:r>
            <a:r>
              <a:rPr lang="cs-CZ" sz="3200" i="1" dirty="0"/>
              <a:t>v </a:t>
            </a:r>
            <a:r>
              <a:rPr lang="cs-CZ" sz="3200" i="1" dirty="0" smtClean="0"/>
              <a:t>relativním klidu </a:t>
            </a:r>
            <a:r>
              <a:rPr lang="cs-CZ" sz="3200" i="1" dirty="0"/>
              <a:t>nebo pohybu rovnoměrném přímočarém, není-li nuceno vnějšími silami tento stav změnit.</a:t>
            </a:r>
            <a:endParaRPr lang="cs-CZ" sz="32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C:\Users\hajekp\AppData\Local\Microsoft\Windows\Temporary Internet Files\Content.IE5\P2M6F0EC\MC900026880[1].wmf"/>
          <p:cNvPicPr>
            <a:picLocks noChangeAspect="1" noChangeArrowheads="1"/>
          </p:cNvPicPr>
          <p:nvPr/>
        </p:nvPicPr>
        <p:blipFill>
          <a:blip r:embed="rId5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114" y="2780928"/>
            <a:ext cx="1830629" cy="1174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jekp\AppData\Local\Microsoft\Windows\Temporary Internet Files\Content.IE5\P2M6F0EC\MC900026880[1].wmf"/>
          <p:cNvPicPr>
            <a:picLocks noChangeAspect="1" noChangeArrowheads="1"/>
          </p:cNvPicPr>
          <p:nvPr/>
        </p:nvPicPr>
        <p:blipFill>
          <a:blip r:embed="rId5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114" y="2780928"/>
            <a:ext cx="1830629" cy="1174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DFEF9"/>
              </a:clrFrom>
              <a:clrTo>
                <a:srgbClr val="FDFE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68" y="3989101"/>
            <a:ext cx="2051050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ovéPole 17"/>
          <p:cNvSpPr txBox="1"/>
          <p:nvPr/>
        </p:nvSpPr>
        <p:spPr>
          <a:xfrm rot="20213565">
            <a:off x="303742" y="3001530"/>
            <a:ext cx="1240283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 klidu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 rot="20213565">
            <a:off x="4627653" y="3066471"/>
            <a:ext cx="1640779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 pohybu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 rot="1479044">
            <a:off x="3491269" y="4907047"/>
            <a:ext cx="176787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vysvětlete </a:t>
            </a:r>
            <a:endParaRPr lang="cs-CZ" sz="2800" dirty="0"/>
          </a:p>
        </p:txBody>
      </p:sp>
      <p:pic>
        <p:nvPicPr>
          <p:cNvPr id="7" name="Picture 6" descr="C:\Users\hajekp\AppData\Local\Microsoft\Windows\Temporary Internet Files\Content.IE5\ZVUMY88Q\MC9003454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3190323"/>
            <a:ext cx="1093793" cy="111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38584" y="274585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íšníkův trik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13429" y="5805488"/>
            <a:ext cx="1898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klepání koberce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2736608"/>
            <a:ext cx="2223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klepání deštníku</a:t>
            </a:r>
            <a:endParaRPr lang="cs-CZ" dirty="0"/>
          </a:p>
        </p:txBody>
      </p:sp>
      <p:pic>
        <p:nvPicPr>
          <p:cNvPr id="2057" name="Picture 9" descr="C:\Users\hajekp\AppData\Local\Microsoft\Windows\Temporary Internet Files\Content.IE5\P2M6F0EC\MC9002923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99928">
            <a:off x="5653816" y="4275099"/>
            <a:ext cx="1795882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>
            <a:off x="5084589" y="6597352"/>
            <a:ext cx="269098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 rot="2327710">
            <a:off x="7306303" y="4922080"/>
            <a:ext cx="1770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prava kladiva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repeatCount="indefinite" accel="50000" autoRev="1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95097E-6 L -0.00382 0.10175 " pathEditMode="relative" rAng="0" ptsTypes="AA">
                                      <p:cBhvr>
                                        <p:cTn id="6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" y="5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9" grpId="0"/>
      <p:bldP spid="26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2. Newtonův zákon – zákon síly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50825" y="957040"/>
            <a:ext cx="8642350" cy="22322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578297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31192" y="1024573"/>
            <a:ext cx="82816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/>
              <a:t>Velikost zrychlení </a:t>
            </a:r>
            <a:r>
              <a:rPr lang="cs-CZ" sz="3200" b="1" i="1" dirty="0" smtClean="0"/>
              <a:t>a</a:t>
            </a:r>
            <a:r>
              <a:rPr lang="cs-CZ" sz="3200" i="1" dirty="0" smtClean="0"/>
              <a:t>,</a:t>
            </a:r>
            <a:br>
              <a:rPr lang="cs-CZ" sz="3200" i="1" dirty="0" smtClean="0"/>
            </a:br>
            <a:r>
              <a:rPr lang="cs-CZ" sz="3200" i="1" dirty="0" smtClean="0"/>
              <a:t>které </a:t>
            </a:r>
            <a:r>
              <a:rPr lang="cs-CZ" sz="3200" i="1" dirty="0"/>
              <a:t>uděluje síla </a:t>
            </a:r>
            <a:r>
              <a:rPr lang="cs-CZ" sz="3200" b="1" i="1" dirty="0"/>
              <a:t>F</a:t>
            </a:r>
            <a:r>
              <a:rPr lang="cs-CZ" sz="3200" i="1" dirty="0"/>
              <a:t> tělesu o hmotnosti </a:t>
            </a:r>
            <a:r>
              <a:rPr lang="cs-CZ" sz="3200" b="1" i="1" dirty="0" smtClean="0"/>
              <a:t>m</a:t>
            </a:r>
            <a:r>
              <a:rPr lang="cs-CZ" sz="3200" i="1" dirty="0" smtClean="0"/>
              <a:t>,</a:t>
            </a:r>
            <a:br>
              <a:rPr lang="cs-CZ" sz="3200" i="1" dirty="0" smtClean="0"/>
            </a:br>
            <a:r>
              <a:rPr lang="cs-CZ" sz="3200" i="1" dirty="0" smtClean="0"/>
              <a:t>je </a:t>
            </a:r>
            <a:r>
              <a:rPr lang="cs-CZ" sz="3200" i="1" dirty="0"/>
              <a:t>přímo úměrná velikosti této </a:t>
            </a:r>
            <a:r>
              <a:rPr lang="cs-CZ" sz="3200" i="1" dirty="0" smtClean="0"/>
              <a:t>síly</a:t>
            </a:r>
            <a:br>
              <a:rPr lang="cs-CZ" sz="3200" i="1" dirty="0" smtClean="0"/>
            </a:br>
            <a:r>
              <a:rPr lang="cs-CZ" sz="3200" i="1" dirty="0" smtClean="0"/>
              <a:t>a </a:t>
            </a:r>
            <a:r>
              <a:rPr lang="cs-CZ" sz="3200" i="1" dirty="0"/>
              <a:t>nepřímo úměrná hmotnosti </a:t>
            </a:r>
            <a:r>
              <a:rPr lang="cs-CZ" sz="3200" i="1" dirty="0" smtClean="0"/>
              <a:t>tělesa.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496071" y="3789040"/>
                <a:ext cx="1849086" cy="11522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800" b="1" i="1">
                        <a:latin typeface="Cambria Math"/>
                      </a:rPr>
                      <m:t>𝒂</m:t>
                    </m:r>
                    <m:r>
                      <a:rPr lang="cs-CZ" sz="4800" b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latin typeface="Cambria Math"/>
                          </a:rPr>
                          <m:t>𝑭</m:t>
                        </m:r>
                      </m:num>
                      <m:den>
                        <m:r>
                          <a:rPr lang="cs-CZ" sz="4800" b="1" i="1">
                            <a:latin typeface="Cambria Math"/>
                          </a:rPr>
                          <m:t>𝒎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6071" y="3789040"/>
                <a:ext cx="1849086" cy="115223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>
            <a:off x="3635896" y="4365159"/>
            <a:ext cx="72814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16520" y="3419708"/>
            <a:ext cx="1989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 a tedy platí: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716016" y="4041993"/>
                <a:ext cx="247215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latin typeface="Cambria Math"/>
                        </a:rPr>
                        <m:t>𝑭</m:t>
                      </m:r>
                      <m:r>
                        <a:rPr lang="cs-CZ" sz="4000" b="1" i="1" smtClean="0"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latin typeface="Cambria Math"/>
                        </a:rPr>
                        <m:t>𝒎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4000" b="1" i="1" smtClean="0"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4041993"/>
                <a:ext cx="2472152" cy="70788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12482" y="5103632"/>
            <a:ext cx="3355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 a pro jednotku síly vyplývá: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728184" y="5288298"/>
                <a:ext cx="3211585" cy="11553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latin typeface="Cambria Math"/>
                        </a:rPr>
                        <m:t>𝟏</m:t>
                      </m:r>
                      <m:r>
                        <a:rPr lang="cs-CZ" sz="4000" b="1" i="1" smtClean="0">
                          <a:latin typeface="Cambria Math"/>
                        </a:rPr>
                        <m:t>𝑵</m:t>
                      </m:r>
                      <m:r>
                        <a:rPr lang="cs-CZ" sz="4000" b="1" i="1" smtClean="0"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latin typeface="Cambria Math"/>
                        </a:rPr>
                        <m:t>𝒌𝒈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40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4000" b="1" i="1" smtClean="0">
                              <a:latin typeface="Cambria Math"/>
                              <a:ea typeface="Cambria Math"/>
                            </a:rPr>
                            <m:t>𝒎</m:t>
                          </m:r>
                        </m:num>
                        <m:den>
                          <m:sSup>
                            <m:sSupPr>
                              <m:ctrlPr>
                                <a:rPr lang="cs-CZ" sz="40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4000" b="1" i="1" smtClean="0">
                                  <a:latin typeface="Cambria Math"/>
                                  <a:ea typeface="Cambria Math"/>
                                </a:rPr>
                                <m:t>𝒔</m:t>
                              </m:r>
                            </m:e>
                            <m:sup>
                              <m:r>
                                <a:rPr lang="cs-CZ" sz="40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8184" y="5288298"/>
                <a:ext cx="3211585" cy="115538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0" grpId="0"/>
      <p:bldP spid="22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hajekp\AppData\Local\Microsoft\Windows\Temporary Internet Files\Content.IE5\XGJU07E6\MP9004032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36769"/>
            <a:ext cx="9144000" cy="142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 rot="3616186">
            <a:off x="6007352" y="2618419"/>
            <a:ext cx="3221963" cy="252761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23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500" dirty="0" smtClean="0"/>
              <a:t>3. Newtonův zákon – zákon akce a reakce</a:t>
            </a:r>
            <a:endParaRPr lang="cs-CZ" sz="35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6059" y="2426122"/>
            <a:ext cx="84249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Síly akce a reakce:</a:t>
            </a:r>
            <a:endParaRPr lang="cs-CZ" sz="28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Současně vznikají i zanikají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Každá z nich působí na jiné těleso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Působí vždy opačnými směry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250825" y="957040"/>
            <a:ext cx="8642350" cy="129562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31192" y="1024573"/>
            <a:ext cx="82816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/>
              <a:t>Každá dvě tělesa na sebe vzájemně působí stejně velkými </a:t>
            </a:r>
            <a:r>
              <a:rPr lang="cs-CZ" sz="3200" i="1" dirty="0" smtClean="0"/>
              <a:t>silami opačného směru.</a:t>
            </a:r>
            <a:endParaRPr lang="cs-CZ" sz="32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65779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5"/>
          <a:stretch/>
        </p:blipFill>
        <p:spPr bwMode="auto">
          <a:xfrm>
            <a:off x="4221510" y="4236769"/>
            <a:ext cx="179065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236770"/>
            <a:ext cx="180975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48629" y="2881062"/>
            <a:ext cx="2268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Ačkoliv se od druhé gondoly odrazí jen pravý gondoliér, obě stejně těžké gondoly se rozjedou od sebe se stejným zrychlením.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6059" y="5661248"/>
            <a:ext cx="7754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Důsledkem zákona je například zpětný ráz při střelbě.</a:t>
            </a:r>
          </a:p>
          <a:p>
            <a:r>
              <a:rPr lang="cs-CZ" sz="2400" dirty="0" smtClean="0"/>
              <a:t>A dovedně jej využíváme v reaktivních motorech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61795E-6 L 0.60191 0.00046 " pathEditMode="relative" rAng="0" ptsTypes="AA">
                                      <p:cBhvr>
                                        <p:cTn id="49" dur="6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87" y="23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61795E-6 L -0.55573 0.00046 " pathEditMode="relative" rAng="0" ptsTypes="AA">
                                      <p:cBhvr>
                                        <p:cTn id="51" dur="6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95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1534</TotalTime>
  <Words>183</Words>
  <Application>Microsoft Office PowerPoint</Application>
  <PresentationFormat>Předvádění na obrazovce (4:3)</PresentationFormat>
  <Paragraphs>31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169</cp:revision>
  <dcterms:created xsi:type="dcterms:W3CDTF">2012-05-07T15:15:55Z</dcterms:created>
  <dcterms:modified xsi:type="dcterms:W3CDTF">2013-06-28T10:24:41Z</dcterms:modified>
</cp:coreProperties>
</file>