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6336233"/>
              </p:ext>
            </p:extLst>
          </p:nvPr>
        </p:nvGraphicFramePr>
        <p:xfrm>
          <a:off x="2425733" y="188640"/>
          <a:ext cx="4290947" cy="6480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5733" y="188640"/>
                        <a:ext cx="4290947" cy="64807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18945817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Newtonovy pohybové zákony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Newtonovy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pohybové zákony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: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8062664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Jsou tři - zákon setrvačnosti, </a:t>
            </a:r>
            <a:r>
              <a:rPr lang="cs-CZ" sz="2800" dirty="0" smtClean="0"/>
              <a:t>síly, </a:t>
            </a:r>
            <a:r>
              <a:rPr lang="cs-CZ" sz="2800" dirty="0"/>
              <a:t>akce a reakce</a:t>
            </a:r>
            <a:endParaRPr lang="cs-CZ" sz="2800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Jsou dva - zákon </a:t>
            </a:r>
            <a:r>
              <a:rPr lang="cs-CZ" sz="2800" dirty="0" smtClean="0"/>
              <a:t>teorie </a:t>
            </a:r>
            <a:r>
              <a:rPr lang="cs-CZ" sz="2800" dirty="0"/>
              <a:t>a praxe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</a:t>
            </a:r>
            <a:r>
              <a:rPr lang="cs-CZ" sz="2800" dirty="0"/>
              <a:t>Jsou tři - zákon o pohybu, o tíze, akce a reakce</a:t>
            </a:r>
            <a:endParaRPr lang="cs-CZ" sz="2800" b="1" i="1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Newtonovy pohybové zákony jsou tři:</a:t>
            </a:r>
          </a:p>
          <a:p>
            <a:pPr marL="514350" indent="-514350" algn="l">
              <a:buAutoNum type="arabicParenR"/>
            </a:pPr>
            <a:r>
              <a:rPr lang="cs-CZ" sz="3200" dirty="0" smtClean="0"/>
              <a:t>Zákon setrvačnosti</a:t>
            </a:r>
          </a:p>
          <a:p>
            <a:pPr marL="514350" indent="-514350" algn="l">
              <a:buAutoNum type="arabicParenR"/>
            </a:pPr>
            <a:r>
              <a:rPr lang="cs-CZ" sz="3200" dirty="0" smtClean="0"/>
              <a:t>Zákon síly</a:t>
            </a:r>
          </a:p>
          <a:p>
            <a:pPr marL="514350" indent="-514350" algn="l">
              <a:buAutoNum type="arabicParenR"/>
            </a:pPr>
            <a:r>
              <a:rPr lang="cs-CZ" sz="3200" dirty="0" smtClean="0"/>
              <a:t>Zákon akce a reakce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4" y="188912"/>
            <a:ext cx="8785671" cy="1200329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Eskamotér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trhnutím vytáhne stolní ubrus zpod talířů a hrnků bez jejich rozbití. Jde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757459" y="2420888"/>
            <a:ext cx="7772400" cy="1817926"/>
          </a:xfrm>
        </p:spPr>
        <p:txBody>
          <a:bodyPr vert="horz" lIns="45720" rIns="45720">
            <a:normAutofit lnSpcReduction="10000"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důkaz zákona setrvačnosti tělesa v rovnoměrném přímočarém </a:t>
            </a:r>
            <a:r>
              <a:rPr lang="cs-CZ" sz="2800" dirty="0" smtClean="0"/>
              <a:t>pohybu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důkaz zákona setrvačnosti tělesa v </a:t>
            </a:r>
            <a:r>
              <a:rPr lang="cs-CZ" sz="2800" dirty="0" smtClean="0"/>
              <a:t>klidu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holý nesmysl, to nedokáže!</a:t>
            </a:r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468312" y="1124744"/>
            <a:ext cx="8207375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Talíře a hrnky po prudkém vytáhnutí ubrusu setrvávají ve svém klidu.</a:t>
            </a:r>
          </a:p>
          <a:p>
            <a:pPr algn="l"/>
            <a:endParaRPr lang="cs-CZ" sz="3200" b="1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velké zrychlení udělíme silou 4N vozíčku o hmotnosti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2000g, když všechny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odporové síly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zanedbáme ?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852936"/>
            <a:ext cx="7772400" cy="1800200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8 m/s</a:t>
            </a:r>
            <a:r>
              <a:rPr lang="cs-CZ" sz="2800" baseline="30000" dirty="0" smtClean="0"/>
              <a:t>2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6 m/s</a:t>
            </a:r>
            <a:r>
              <a:rPr lang="cs-CZ" sz="2800" baseline="30000" dirty="0" smtClean="0"/>
              <a:t>2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2 m/s</a:t>
            </a:r>
            <a:r>
              <a:rPr lang="cs-CZ" sz="2800" baseline="30000" dirty="0" smtClean="0"/>
              <a:t>2</a:t>
            </a:r>
            <a:endParaRPr lang="cs-CZ" sz="2800" dirty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37110" y="1196752"/>
            <a:ext cx="7772400" cy="345638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Druhý zákon síly má matematické vyjádření</a:t>
            </a:r>
          </a:p>
          <a:p>
            <a:pPr algn="l"/>
            <a:endParaRPr lang="cs-CZ" sz="3200" dirty="0" smtClean="0"/>
          </a:p>
          <a:p>
            <a:pPr algn="l"/>
            <a:endParaRPr lang="cs-CZ" sz="3200" dirty="0" smtClean="0"/>
          </a:p>
          <a:p>
            <a:pPr algn="l"/>
            <a:endParaRPr lang="cs-CZ" sz="3200" dirty="0"/>
          </a:p>
          <a:p>
            <a:pPr algn="l"/>
            <a:r>
              <a:rPr lang="cs-CZ" sz="3200" dirty="0" smtClean="0"/>
              <a:t>Po dosazení za F = 4N a m = 2000g = 2kg</a:t>
            </a:r>
          </a:p>
          <a:p>
            <a:pPr algn="l"/>
            <a:r>
              <a:rPr lang="cs-CZ" sz="3200" dirty="0" smtClean="0"/>
              <a:t>tedy vychází zrychlení a = 2m/s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345157" y="1916832"/>
                <a:ext cx="1849086" cy="11522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800" b="1" i="1">
                        <a:latin typeface="Cambria Math"/>
                      </a:rPr>
                      <m:t>𝒂</m:t>
                    </m:r>
                    <m:r>
                      <a:rPr lang="cs-CZ" sz="4800" b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8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800" b="1" i="1">
                            <a:latin typeface="Cambria Math"/>
                          </a:rPr>
                          <m:t>𝑭</m:t>
                        </m:r>
                      </m:num>
                      <m:den>
                        <m:r>
                          <a:rPr lang="cs-CZ" sz="4800" b="1" i="1">
                            <a:latin typeface="Cambria Math"/>
                          </a:rPr>
                          <m:t>𝒎</m:t>
                        </m:r>
                      </m:den>
                    </m:f>
                  </m:oMath>
                </a14:m>
                <a:r>
                  <a:rPr lang="cs-CZ" b="1" dirty="0"/>
                  <a:t> </a:t>
                </a: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5157" y="1916832"/>
                <a:ext cx="1849086" cy="115223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velkou silou uvedeme do pohybu těleso o hmotnosti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50 kg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aby se pohybovalo se zrychlením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10 m/s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?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odnadpis 2"/>
          <p:cNvSpPr>
            <a:spLocks noGrp="1"/>
          </p:cNvSpPr>
          <p:nvPr>
            <p:ph type="subTitle" idx="1"/>
          </p:nvPr>
        </p:nvSpPr>
        <p:spPr>
          <a:xfrm>
            <a:off x="899592" y="2420888"/>
            <a:ext cx="6333120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 5 </a:t>
            </a:r>
            <a:r>
              <a:rPr lang="cs-CZ" sz="2800" dirty="0" err="1" smtClean="0"/>
              <a:t>kN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200 N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0,5 </a:t>
            </a:r>
            <a:r>
              <a:rPr lang="cs-CZ" sz="2800" dirty="0" err="1" smtClean="0"/>
              <a:t>kN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960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Pro sílu z druhého Newtonova zákona platí:</a:t>
            </a:r>
          </a:p>
          <a:p>
            <a:pPr algn="l"/>
            <a:endParaRPr lang="cs-CZ" sz="3200" dirty="0"/>
          </a:p>
          <a:p>
            <a:pPr algn="l"/>
            <a:endParaRPr lang="cs-CZ" sz="3200" dirty="0" smtClean="0"/>
          </a:p>
          <a:p>
            <a:pPr algn="l"/>
            <a:r>
              <a:rPr lang="cs-CZ" sz="3200" dirty="0" smtClean="0"/>
              <a:t>Po dosazení za m = 50kg a </a:t>
            </a:r>
            <a:r>
              <a:rPr lang="cs-CZ" sz="3200" dirty="0" err="1" smtClean="0"/>
              <a:t>a</a:t>
            </a:r>
            <a:r>
              <a:rPr lang="cs-CZ" sz="3200" dirty="0" smtClean="0"/>
              <a:t> = 10 m/s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vypočítáme F = 500 N = 0,5 </a:t>
            </a:r>
            <a:r>
              <a:rPr lang="cs-CZ" sz="3200" dirty="0" err="1" smtClean="0"/>
              <a:t>kN</a:t>
            </a:r>
            <a:endParaRPr lang="cs-CZ" sz="3200" dirty="0" smtClean="0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335924" y="1916832"/>
                <a:ext cx="247215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latin typeface="Cambria Math"/>
                        </a:rPr>
                        <m:t>𝑭</m:t>
                      </m:r>
                      <m:r>
                        <a:rPr lang="cs-CZ" sz="4000" b="1" i="1" smtClean="0"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latin typeface="Cambria Math"/>
                        </a:rPr>
                        <m:t>𝒎</m:t>
                      </m:r>
                      <m:r>
                        <a:rPr lang="cs-CZ" sz="4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4000" b="1" i="1" smtClean="0">
                          <a:latin typeface="Cambria Math"/>
                        </a:rPr>
                        <m:t>𝒂</m:t>
                      </m:r>
                    </m:oMath>
                  </m:oMathPara>
                </a14:m>
                <a:endParaRPr lang="cs-CZ" sz="40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5924" y="1916832"/>
                <a:ext cx="2472152" cy="70788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Dva chlapci stejně hmotní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stojí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stejných bruslích.</a:t>
            </a:r>
            <a:b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První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 od druhého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odstrčí. Platí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že: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odnadpis 2"/>
          <p:cNvSpPr>
            <a:spLocks noGrp="1"/>
          </p:cNvSpPr>
          <p:nvPr>
            <p:ph type="subTitle" idx="1"/>
          </p:nvPr>
        </p:nvSpPr>
        <p:spPr>
          <a:xfrm>
            <a:off x="1167818" y="2204864"/>
            <a:ext cx="6356509" cy="1944216"/>
          </a:xfrm>
        </p:spPr>
        <p:txBody>
          <a:bodyPr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P</a:t>
            </a:r>
            <a:r>
              <a:rPr lang="cs-CZ" sz="2800" dirty="0" smtClean="0"/>
              <a:t>rvní </a:t>
            </a:r>
            <a:r>
              <a:rPr lang="cs-CZ" sz="2800" dirty="0"/>
              <a:t>odjede a druhý zůstane na místě</a:t>
            </a:r>
            <a:endParaRPr lang="cs-CZ" sz="2800" b="1" i="1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O</a:t>
            </a:r>
            <a:r>
              <a:rPr lang="cs-CZ" sz="2800" dirty="0" smtClean="0"/>
              <a:t>ba </a:t>
            </a:r>
            <a:r>
              <a:rPr lang="cs-CZ" sz="2800" dirty="0"/>
              <a:t>od sebe odjedou se </a:t>
            </a:r>
            <a:r>
              <a:rPr lang="cs-CZ" sz="2800" dirty="0" smtClean="0"/>
              <a:t>stejným zrychlením</a:t>
            </a:r>
            <a:endParaRPr lang="cs-CZ" sz="2800" b="1" i="1" dirty="0" smtClean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A</a:t>
            </a:r>
            <a:r>
              <a:rPr lang="cs-CZ" sz="2800" dirty="0" smtClean="0"/>
              <a:t>ni </a:t>
            </a:r>
            <a:r>
              <a:rPr lang="cs-CZ" sz="2800" dirty="0"/>
              <a:t>jeden neodjede, led je kluzký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062664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Jde o třetí pohybový zákon – akce a reakce.</a:t>
            </a:r>
          </a:p>
          <a:p>
            <a:pPr algn="l"/>
            <a:r>
              <a:rPr lang="cs-CZ" sz="3200" dirty="0" smtClean="0"/>
              <a:t>Oba bruslaři od sebe odjedou se stejným zrychlením. Každá akce dá vzniknout opačné reakci. Obě opačné síly vznikají i zanikají</a:t>
            </a:r>
            <a:br>
              <a:rPr lang="cs-CZ" sz="3200" dirty="0" smtClean="0"/>
            </a:br>
            <a:r>
              <a:rPr lang="cs-CZ" sz="3200" dirty="0" smtClean="0"/>
              <a:t>ve stejný okamžik.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1399</TotalTime>
  <Words>330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126</cp:revision>
  <dcterms:created xsi:type="dcterms:W3CDTF">2012-06-10T11:46:28Z</dcterms:created>
  <dcterms:modified xsi:type="dcterms:W3CDTF">2013-06-28T10:25:24Z</dcterms:modified>
</cp:coreProperties>
</file>