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3" r:id="rId2"/>
    <p:sldId id="256" r:id="rId3"/>
    <p:sldId id="262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12:25:41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12:25:41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12:25:41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12:25:41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12:25:41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12:25:42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12:25:42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12:25:42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12:25:42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12:25:42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12:25:42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12:25:42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9003591"/>
              </p:ext>
            </p:extLst>
          </p:nvPr>
        </p:nvGraphicFramePr>
        <p:xfrm>
          <a:off x="2411761" y="220537"/>
          <a:ext cx="4320480" cy="64192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51135" progId="Word.Document.12">
                  <p:embed/>
                </p:oleObj>
              </mc:Choice>
              <mc:Fallback>
                <p:oleObj name="Dokument" r:id="rId3" imgW="5889940" imgH="875113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1" y="220537"/>
                        <a:ext cx="4320480" cy="64192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2969718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Síly působící na tělesa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5" y="1041521"/>
            <a:ext cx="4427645" cy="403187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/>
              <a:t>Odstředivá </a:t>
            </a:r>
            <a:r>
              <a:rPr lang="cs-CZ" sz="3200" b="1" dirty="0" smtClean="0"/>
              <a:t>síla </a:t>
            </a:r>
            <a:r>
              <a:rPr lang="cs-CZ" sz="3200" b="1" dirty="0" err="1" smtClean="0"/>
              <a:t>F</a:t>
            </a:r>
            <a:r>
              <a:rPr lang="cs-CZ" sz="3200" b="1" baseline="-25000" dirty="0" err="1" smtClean="0"/>
              <a:t>od</a:t>
            </a:r>
            <a:r>
              <a:rPr lang="cs-CZ" sz="3200" dirty="0"/>
              <a:t> </a:t>
            </a:r>
            <a:r>
              <a:rPr lang="cs-CZ" sz="3200" dirty="0" smtClean="0"/>
              <a:t>je síla, </a:t>
            </a:r>
            <a:r>
              <a:rPr lang="cs-CZ" sz="3200" dirty="0"/>
              <a:t>kterou působí hmotný bod na </a:t>
            </a:r>
            <a:r>
              <a:rPr lang="cs-CZ" sz="3200" dirty="0" smtClean="0"/>
              <a:t>provázek uchycený ve středu S.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e </a:t>
            </a:r>
            <a:r>
              <a:rPr lang="cs-CZ" sz="3200" dirty="0"/>
              <a:t>reakcí na </a:t>
            </a:r>
            <a:r>
              <a:rPr lang="cs-CZ" sz="3200" b="1" dirty="0"/>
              <a:t>sílu dostředivou </a:t>
            </a:r>
            <a:r>
              <a:rPr lang="cs-CZ" sz="3200" b="1" dirty="0" err="1" smtClean="0"/>
              <a:t>F</a:t>
            </a:r>
            <a:r>
              <a:rPr lang="cs-CZ" sz="3200" b="1" baseline="-25000" dirty="0" err="1" smtClean="0"/>
              <a:t>do</a:t>
            </a:r>
            <a:endParaRPr lang="cs-CZ" sz="3200" b="1" baseline="-25000" dirty="0"/>
          </a:p>
          <a:p>
            <a:r>
              <a:rPr lang="cs-CZ" sz="3200" dirty="0" smtClean="0"/>
              <a:t>(ruka přes </a:t>
            </a:r>
            <a:r>
              <a:rPr lang="cs-CZ" sz="3200" dirty="0"/>
              <a:t>provázek působí na hmotný bod)</a:t>
            </a:r>
            <a:r>
              <a:rPr lang="cs-CZ" sz="3200" dirty="0" smtClean="0"/>
              <a:t>.</a:t>
            </a:r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dostředivá a odstředivá síla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853539" y="1924676"/>
            <a:ext cx="2128019" cy="2128019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4974096" y="2887608"/>
            <a:ext cx="3774368" cy="202155"/>
            <a:chOff x="4974096" y="2887608"/>
            <a:chExt cx="3774368" cy="202155"/>
          </a:xfrm>
        </p:grpSpPr>
        <p:cxnSp>
          <p:nvCxnSpPr>
            <p:cNvPr id="19" name="Přímá spojnice se šipkou 18"/>
            <p:cNvCxnSpPr/>
            <p:nvPr/>
          </p:nvCxnSpPr>
          <p:spPr>
            <a:xfrm flipH="1">
              <a:off x="7236296" y="2988685"/>
              <a:ext cx="745262" cy="1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>
              <a:off x="7981558" y="2988685"/>
              <a:ext cx="766906" cy="1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058" name="Přímá spojnice 2057"/>
            <p:cNvCxnSpPr/>
            <p:nvPr/>
          </p:nvCxnSpPr>
          <p:spPr>
            <a:xfrm flipV="1">
              <a:off x="6804248" y="2988685"/>
              <a:ext cx="216024" cy="1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60" name="Přímá spojnice 2059"/>
            <p:cNvCxnSpPr/>
            <p:nvPr/>
          </p:nvCxnSpPr>
          <p:spPr>
            <a:xfrm>
              <a:off x="6912260" y="2924944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76" name="Rovnoramenný trojúhelník 2075"/>
            <p:cNvSpPr/>
            <p:nvPr/>
          </p:nvSpPr>
          <p:spPr>
            <a:xfrm>
              <a:off x="4974096" y="2902667"/>
              <a:ext cx="91665" cy="130147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8" name="Přímá spojnice 37"/>
            <p:cNvCxnSpPr/>
            <p:nvPr/>
          </p:nvCxnSpPr>
          <p:spPr>
            <a:xfrm flipV="1">
              <a:off x="7020272" y="2988685"/>
              <a:ext cx="288032" cy="1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Ovál 39"/>
            <p:cNvSpPr/>
            <p:nvPr/>
          </p:nvSpPr>
          <p:spPr>
            <a:xfrm>
              <a:off x="7880481" y="2887608"/>
              <a:ext cx="202155" cy="202155"/>
            </a:xfrm>
            <a:prstGeom prst="ellipse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6645331" y="2138224"/>
            <a:ext cx="590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002060"/>
                </a:solidFill>
              </a:rPr>
              <a:t>F</a:t>
            </a:r>
            <a:r>
              <a:rPr lang="cs-CZ" baseline="-25000" dirty="0" err="1" smtClean="0">
                <a:solidFill>
                  <a:srgbClr val="002060"/>
                </a:solidFill>
              </a:rPr>
              <a:t>do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6645330" y="1442235"/>
            <a:ext cx="590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002060"/>
                </a:solidFill>
              </a:rPr>
              <a:t>F</a:t>
            </a:r>
            <a:r>
              <a:rPr lang="cs-CZ" baseline="-25000" dirty="0" err="1" smtClean="0">
                <a:solidFill>
                  <a:srgbClr val="002060"/>
                </a:solidFill>
              </a:rPr>
              <a:t>od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640437" y="2967740"/>
            <a:ext cx="266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hajekp\AppData\Local\Microsoft\Windows\Temporary Internet Files\Content.IE5\P2M6F0EC\MP9004018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181" y="4052695"/>
            <a:ext cx="3901440" cy="25999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jekp\AppData\Local\Microsoft\Windows\Temporary Internet Files\Content.IE5\NLANYKOO\MC9004358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2224157" cy="1486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CFDF8"/>
              </a:clrFrom>
              <a:clrTo>
                <a:srgbClr val="FCFD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975" y="1556792"/>
            <a:ext cx="4140200" cy="478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Síly působící na tělesa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tíhová síla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456" y="1556792"/>
            <a:ext cx="4849615" cy="280076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/>
              <a:t>Tíhová síla </a:t>
            </a:r>
            <a:r>
              <a:rPr lang="cs-CZ" sz="4400" b="1" dirty="0"/>
              <a:t>F</a:t>
            </a:r>
            <a:r>
              <a:rPr lang="cs-CZ" sz="4400" b="1" baseline="-25000" dirty="0"/>
              <a:t>G</a:t>
            </a:r>
            <a:r>
              <a:rPr lang="cs-CZ" sz="4400" dirty="0"/>
              <a:t> je síla, kterou Země působí na každé </a:t>
            </a:r>
            <a:r>
              <a:rPr lang="cs-CZ" sz="4400" dirty="0" smtClean="0"/>
              <a:t>těleso</a:t>
            </a:r>
          </a:p>
          <a:p>
            <a:r>
              <a:rPr lang="cs-CZ" sz="4400" dirty="0" smtClean="0"/>
              <a:t>při </a:t>
            </a:r>
            <a:r>
              <a:rPr lang="cs-CZ" sz="4400" dirty="0"/>
              <a:t>svém </a:t>
            </a:r>
            <a:r>
              <a:rPr lang="cs-CZ" sz="4400" dirty="0" smtClean="0"/>
              <a:t>povrchu.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4870427" y="5249895"/>
            <a:ext cx="936451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581305" y="3645024"/>
            <a:ext cx="936451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45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32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32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500"/>
                            </p:stCondLst>
                            <p:childTnLst>
                              <p:par>
                                <p:cTn id="36" presetID="53" presetClass="exit" presetSubtype="3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000"/>
                            </p:stCondLst>
                            <p:childTnLst>
                              <p:par>
                                <p:cTn id="42" presetID="53" presetClass="exit" presetSubtype="3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5" grpId="1" animBg="1"/>
      <p:bldP spid="5" grpId="2" animBg="1"/>
      <p:bldP spid="10" grpId="0" animBg="1"/>
      <p:bldP spid="10" grpId="1" animBg="1"/>
      <p:bldP spid="10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CFDF8"/>
              </a:clrFrom>
              <a:clrTo>
                <a:srgbClr val="FCFD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975" y="1556792"/>
            <a:ext cx="4140200" cy="478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Síly působící na tělesa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tíhová síla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456" y="1556792"/>
            <a:ext cx="4382519" cy="280076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/>
              <a:t>Uděluje mu</a:t>
            </a:r>
          </a:p>
          <a:p>
            <a:r>
              <a:rPr lang="cs-CZ" sz="4400" dirty="0" smtClean="0"/>
              <a:t>tíhové </a:t>
            </a:r>
            <a:r>
              <a:rPr lang="cs-CZ" sz="4400" dirty="0"/>
              <a:t>zrychlení </a:t>
            </a:r>
            <a:r>
              <a:rPr lang="cs-CZ" sz="4400" b="1" dirty="0" smtClean="0"/>
              <a:t>g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Její </a:t>
            </a:r>
            <a:r>
              <a:rPr lang="cs-CZ" sz="4400" dirty="0"/>
              <a:t>působiště </a:t>
            </a:r>
            <a:r>
              <a:rPr lang="cs-CZ" sz="4400" dirty="0" smtClean="0"/>
              <a:t>je</a:t>
            </a:r>
          </a:p>
          <a:p>
            <a:r>
              <a:rPr lang="cs-CZ" sz="4400" dirty="0" smtClean="0"/>
              <a:t>v</a:t>
            </a:r>
            <a:r>
              <a:rPr lang="cs-CZ" sz="4400" dirty="0"/>
              <a:t> těžišti tělesa.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CFDF8"/>
              </a:clrFrom>
              <a:clrTo>
                <a:srgbClr val="FCFD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585" y="1034835"/>
            <a:ext cx="3241055" cy="3748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Síl</a:t>
            </a:r>
            <a:r>
              <a:rPr lang="cs-CZ" sz="3600" dirty="0"/>
              <a:t>y</a:t>
            </a:r>
            <a:r>
              <a:rPr lang="cs-CZ" sz="3600" dirty="0" smtClean="0"/>
              <a:t> působící na tělesa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tíha tělesa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455" y="1131438"/>
            <a:ext cx="4345559" cy="452431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Tíha </a:t>
            </a:r>
            <a:r>
              <a:rPr lang="cs-CZ" sz="3600" dirty="0" smtClean="0"/>
              <a:t>tělesa </a:t>
            </a:r>
            <a:r>
              <a:rPr lang="cs-CZ" sz="3600" b="1" dirty="0" smtClean="0"/>
              <a:t>G</a:t>
            </a:r>
            <a:r>
              <a:rPr lang="cs-CZ" sz="3600" dirty="0" smtClean="0"/>
              <a:t> </a:t>
            </a:r>
            <a:r>
              <a:rPr lang="cs-CZ" sz="3600" dirty="0"/>
              <a:t>je síla, kterou působí nehybné </a:t>
            </a:r>
            <a:r>
              <a:rPr lang="cs-CZ" sz="3600" dirty="0" smtClean="0"/>
              <a:t>těleso</a:t>
            </a:r>
          </a:p>
          <a:p>
            <a:r>
              <a:rPr lang="cs-CZ" sz="3600" dirty="0" smtClean="0"/>
              <a:t>na </a:t>
            </a:r>
            <a:r>
              <a:rPr lang="cs-CZ" sz="3600" dirty="0"/>
              <a:t>vodorovnou podložku </a:t>
            </a:r>
            <a:r>
              <a:rPr lang="cs-CZ" sz="3600" dirty="0" smtClean="0"/>
              <a:t>nebo</a:t>
            </a:r>
          </a:p>
          <a:p>
            <a:r>
              <a:rPr lang="cs-CZ" sz="3600" dirty="0" smtClean="0"/>
              <a:t>na </a:t>
            </a:r>
            <a:r>
              <a:rPr lang="cs-CZ" sz="3600" dirty="0"/>
              <a:t>svislý </a:t>
            </a:r>
            <a:r>
              <a:rPr lang="cs-CZ" sz="3600" dirty="0" smtClean="0"/>
              <a:t>závěs.</a:t>
            </a:r>
          </a:p>
          <a:p>
            <a:r>
              <a:rPr lang="cs-CZ" sz="3600" dirty="0" smtClean="0"/>
              <a:t>Tíha </a:t>
            </a:r>
            <a:r>
              <a:rPr lang="cs-CZ" sz="3600" dirty="0"/>
              <a:t>tělesa je důsledkem tíhové síly.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115819" y="5132533"/>
            <a:ext cx="3191836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/>
              <a:t>U těles v klidu </a:t>
            </a:r>
            <a:r>
              <a:rPr lang="cs-CZ" sz="2800" b="1" dirty="0"/>
              <a:t>G = F</a:t>
            </a:r>
            <a:r>
              <a:rPr lang="cs-CZ" sz="2800" b="1" baseline="-25000" dirty="0"/>
              <a:t>G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25746" y="5949280"/>
            <a:ext cx="8642350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Na základě </a:t>
            </a:r>
            <a:r>
              <a:rPr lang="cs-CZ" sz="2800" dirty="0" smtClean="0"/>
              <a:t>2.Newtonova </a:t>
            </a:r>
            <a:r>
              <a:rPr lang="cs-CZ" sz="2800" dirty="0"/>
              <a:t>zákona platí </a:t>
            </a:r>
            <a:r>
              <a:rPr lang="cs-CZ" sz="2800" b="1" dirty="0" smtClean="0"/>
              <a:t>G </a:t>
            </a:r>
            <a:r>
              <a:rPr lang="cs-CZ" sz="2800" b="1" dirty="0"/>
              <a:t>= F</a:t>
            </a:r>
            <a:r>
              <a:rPr lang="cs-CZ" sz="2800" b="1" baseline="-25000" dirty="0"/>
              <a:t>G</a:t>
            </a:r>
            <a:r>
              <a:rPr lang="cs-CZ" sz="2800" b="1" dirty="0"/>
              <a:t> = m . g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sp>
        <p:nvSpPr>
          <p:cNvPr id="12" name="Šipka doprava 11"/>
          <p:cNvSpPr/>
          <p:nvPr/>
        </p:nvSpPr>
        <p:spPr>
          <a:xfrm>
            <a:off x="5003222" y="4402698"/>
            <a:ext cx="936451" cy="216024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346971" y="2278690"/>
            <a:ext cx="936451" cy="216024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010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2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53" presetClass="exit" presetSubtype="3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"/>
                            </p:stCondLst>
                            <p:childTnLst>
                              <p:par>
                                <p:cTn id="57" presetID="53" presetClass="exit" presetSubtype="3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12" grpId="0" animBg="1"/>
      <p:bldP spid="12" grpId="1" animBg="1"/>
      <p:bldP spid="12" grpId="2" animBg="1"/>
      <p:bldP spid="14" grpId="0" animBg="1"/>
      <p:bldP spid="14" grpId="1" animBg="1"/>
      <p:bldP spid="14" grpId="2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1539</TotalTime>
  <Words>125</Words>
  <Application>Microsoft Office PowerPoint</Application>
  <PresentationFormat>Předvádění na obrazovce (4:3)</PresentationFormat>
  <Paragraphs>28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173</cp:revision>
  <dcterms:created xsi:type="dcterms:W3CDTF">2012-05-07T15:15:55Z</dcterms:created>
  <dcterms:modified xsi:type="dcterms:W3CDTF">2013-06-28T10:26:26Z</dcterms:modified>
</cp:coreProperties>
</file>