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03404477"/>
              </p:ext>
            </p:extLst>
          </p:nvPr>
        </p:nvGraphicFramePr>
        <p:xfrm>
          <a:off x="2378057" y="116633"/>
          <a:ext cx="4354183" cy="65762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909067" progId="Word.Document.12">
                  <p:embed/>
                </p:oleObj>
              </mc:Choice>
              <mc:Fallback>
                <p:oleObj name="Dokument" r:id="rId3" imgW="5889940" imgH="89090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78057" y="116633"/>
                        <a:ext cx="4354183" cy="65762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37144888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Síly působící na tělesa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260648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Jak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 jmenuje síla F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působící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přes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provázek na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kuličku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jejím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pohybu po kružnici ?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2852936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Dostředivá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Odstředivá</a:t>
            </a:r>
            <a:endParaRPr lang="cs-CZ" sz="36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Odstředivková</a:t>
            </a:r>
            <a:endParaRPr lang="cs-CZ" sz="36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627747" y="1677164"/>
            <a:ext cx="2128019" cy="2128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8010504" y="2741173"/>
            <a:ext cx="745262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7578456" y="2741173"/>
            <a:ext cx="216024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686468" y="2677432"/>
            <a:ext cx="0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7794480" y="2741173"/>
            <a:ext cx="288032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8654689" y="2640096"/>
            <a:ext cx="202155" cy="20215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414645" y="2720228"/>
            <a:ext cx="266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082512" y="2204864"/>
            <a:ext cx="449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Jde o dostředivou sílu, míří do středu a nutí kuličku na provázku kroužit kolem středu.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Jaký směr má odstředivá síla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působící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hmotný bod při pohybu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kružnici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844824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Směr do středu S, kolem kterého hmotný bod krouží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Stejný </a:t>
            </a:r>
            <a:r>
              <a:rPr lang="cs-CZ" sz="2800" dirty="0" smtClean="0"/>
              <a:t>směr, jakým se hmotný bod pohybuje</a:t>
            </a:r>
            <a:br>
              <a:rPr lang="cs-CZ" sz="2800" dirty="0" smtClean="0"/>
            </a:br>
            <a:r>
              <a:rPr lang="cs-CZ" sz="2800" dirty="0" smtClean="0"/>
              <a:t>po </a:t>
            </a:r>
            <a:r>
              <a:rPr lang="cs-CZ" sz="2800" dirty="0"/>
              <a:t>kružnici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Kolmý na </a:t>
            </a:r>
            <a:r>
              <a:rPr lang="cs-CZ" sz="2800" dirty="0" smtClean="0"/>
              <a:t>směr, </a:t>
            </a:r>
            <a:r>
              <a:rPr lang="cs-CZ" sz="2800" dirty="0"/>
              <a:t>jakým se hmotný bod pohybuje</a:t>
            </a:r>
            <a:br>
              <a:rPr lang="cs-CZ" sz="2800" dirty="0"/>
            </a:br>
            <a:r>
              <a:rPr lang="cs-CZ" sz="2800" dirty="0"/>
              <a:t>po kružnici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Síla odstředivá míří ven ze středu, takže je kolmá na směr, kterým se hmotný bod po kružnici pohybuje.</a:t>
            </a:r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507990" y="2708920"/>
            <a:ext cx="2128019" cy="2128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636009" y="3772929"/>
            <a:ext cx="0" cy="66418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636009" y="3772929"/>
            <a:ext cx="766906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458699" y="3772929"/>
            <a:ext cx="216024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66711" y="3709188"/>
            <a:ext cx="0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5534932" y="3671852"/>
            <a:ext cx="202155" cy="20215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294888" y="3751984"/>
            <a:ext cx="266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37087" y="3087077"/>
            <a:ext cx="19312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</a:t>
            </a:r>
            <a:r>
              <a:rPr lang="cs-CZ" sz="3200" baseline="-25000" dirty="0" err="1" smtClean="0"/>
              <a:t>odstředivá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70512" y="4163005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Směr pohybu</a:t>
            </a:r>
          </a:p>
          <a:p>
            <a:r>
              <a:rPr lang="cs-CZ" dirty="0" smtClean="0"/>
              <a:t>po kružnici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Síla s označením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3600" b="1" baseline="-25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 nazývá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tíhová síla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tíha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váha</a:t>
            </a:r>
            <a:endParaRPr lang="cs-CZ" sz="36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F</a:t>
            </a:r>
            <a:r>
              <a:rPr lang="cs-CZ" sz="3200" b="1" baseline="-25000" dirty="0" smtClean="0"/>
              <a:t>G</a:t>
            </a:r>
            <a:r>
              <a:rPr lang="cs-CZ" sz="3200" dirty="0" smtClean="0"/>
              <a:t> označujeme jako tíhovou sílu, tou působí Země prostřednictvím gravitačního pole</a:t>
            </a:r>
            <a:br>
              <a:rPr lang="cs-CZ" sz="3200" dirty="0" smtClean="0"/>
            </a:br>
            <a:r>
              <a:rPr lang="cs-CZ" sz="3200" dirty="0" smtClean="0"/>
              <a:t>na všechna tělesa při zemském povrchu.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je pravda?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894746" y="1772816"/>
            <a:ext cx="735450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Tíha </a:t>
            </a:r>
            <a:r>
              <a:rPr lang="cs-CZ" sz="3200" dirty="0"/>
              <a:t>a tíhová síla jsou síly akce a reakce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Tíha </a:t>
            </a:r>
            <a:r>
              <a:rPr lang="cs-CZ" sz="3200" dirty="0"/>
              <a:t>tělesa je důsledkem tíhové síly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Tíhová </a:t>
            </a:r>
            <a:r>
              <a:rPr lang="cs-CZ" sz="3200" dirty="0"/>
              <a:t>síla je síla s opačným směrem než působí tíha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Tíha tělesa je důsledkem tíhové síly.</a:t>
            </a:r>
            <a:br>
              <a:rPr lang="cs-CZ" sz="3200" dirty="0" smtClean="0"/>
            </a:br>
            <a:r>
              <a:rPr lang="cs-CZ" sz="3200" dirty="0" smtClean="0"/>
              <a:t>Míří stejným směrem jako tíhová síla.</a:t>
            </a:r>
            <a:br>
              <a:rPr lang="cs-CZ" sz="3200" dirty="0" smtClean="0"/>
            </a:br>
            <a:r>
              <a:rPr lang="cs-CZ" sz="3200" dirty="0" smtClean="0"/>
              <a:t>Jen nemá působiště v těžišti tělesa jako tíhová síla, ale v místě podepření tělesa.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působí silou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3600" b="1" baseline="-25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150N na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pejska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drží jej při zemi. Jakou má Alík hmotnost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1167818" y="2204864"/>
            <a:ext cx="714859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cca </a:t>
            </a:r>
            <a:r>
              <a:rPr lang="cs-CZ" sz="3200" dirty="0" smtClean="0"/>
              <a:t>1500 g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na naší zeměpisné šířce přesně </a:t>
            </a:r>
            <a:r>
              <a:rPr lang="cs-CZ" sz="3200" dirty="0" smtClean="0"/>
              <a:t>1,47 kg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cca </a:t>
            </a:r>
            <a:r>
              <a:rPr lang="cs-CZ" sz="3200" dirty="0" smtClean="0"/>
              <a:t>15 kg</a:t>
            </a:r>
            <a:endParaRPr lang="cs-CZ" sz="3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Na základě 2.Newtonova zákona </a:t>
            </a:r>
            <a:r>
              <a:rPr lang="cs-CZ" sz="3200" dirty="0" smtClean="0"/>
              <a:t>platí</a:t>
            </a:r>
            <a:br>
              <a:rPr lang="cs-CZ" sz="3200" dirty="0" smtClean="0"/>
            </a:br>
            <a:r>
              <a:rPr lang="cs-CZ" sz="3200" b="1" dirty="0" smtClean="0"/>
              <a:t>G </a:t>
            </a:r>
            <a:r>
              <a:rPr lang="cs-CZ" sz="3200" b="1" dirty="0"/>
              <a:t>= F</a:t>
            </a:r>
            <a:r>
              <a:rPr lang="cs-CZ" sz="3200" b="1" baseline="-25000" dirty="0"/>
              <a:t>G</a:t>
            </a:r>
            <a:r>
              <a:rPr lang="cs-CZ" sz="3200" b="1" dirty="0"/>
              <a:t> = m . </a:t>
            </a:r>
            <a:r>
              <a:rPr lang="cs-CZ" sz="3200" b="1" dirty="0" smtClean="0"/>
              <a:t>g</a:t>
            </a:r>
            <a:br>
              <a:rPr lang="cs-CZ" sz="3200" b="1" dirty="0" smtClean="0"/>
            </a:br>
            <a:endParaRPr lang="cs-CZ" sz="3200" b="1" dirty="0" smtClean="0"/>
          </a:p>
          <a:p>
            <a:pPr algn="l"/>
            <a:r>
              <a:rPr lang="cs-CZ" sz="3200" dirty="0" smtClean="0"/>
              <a:t>Po dosazení za tíhovou sílu F</a:t>
            </a:r>
            <a:r>
              <a:rPr lang="cs-CZ" sz="3200" baseline="-25000" dirty="0" smtClean="0"/>
              <a:t>G</a:t>
            </a:r>
            <a:r>
              <a:rPr lang="cs-CZ" sz="3200" dirty="0" smtClean="0"/>
              <a:t> = 150N a tíhové zrychlení na Zemi g = 10m/s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vyjde</a:t>
            </a:r>
          </a:p>
          <a:p>
            <a:pPr algn="l"/>
            <a:r>
              <a:rPr lang="cs-CZ" sz="3200" dirty="0" smtClean="0"/>
              <a:t>m = 15 kg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1628</TotalTime>
  <Words>232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132</cp:revision>
  <dcterms:created xsi:type="dcterms:W3CDTF">2012-06-10T11:46:28Z</dcterms:created>
  <dcterms:modified xsi:type="dcterms:W3CDTF">2013-06-28T10:27:36Z</dcterms:modified>
</cp:coreProperties>
</file>