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handoutMasterIdLst>
    <p:handoutMasterId r:id="rId8"/>
  </p:handoutMasterIdLst>
  <p:sldIdLst>
    <p:sldId id="261" r:id="rId2"/>
    <p:sldId id="256" r:id="rId3"/>
    <p:sldId id="258" r:id="rId4"/>
    <p:sldId id="260" r:id="rId5"/>
    <p:sldId id="25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6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0A6FA43-B6B0-4FF1-A639-FF9DD695AAD6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3CFA929-A718-433E-9101-03FD26587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4547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BFEE70-4446-40DC-938E-00645CF9F2E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EDE189-EEB9-461E-A0E7-FC107EB4A3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5745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EDE189-EEB9-461E-A0E7-FC107EB4A37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0015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51EA08-39E4-4584-BBD2-964FBB4335A8}" type="datetime9">
              <a:rPr lang="cs-CZ" smtClean="0"/>
              <a:t>28.6.2013 12:27:42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0C61C-A807-465C-BEF5-09CA1F00FC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826191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9DC5C-EF76-4DE7-866C-183F426FFEEB}" type="datetime9">
              <a:rPr lang="cs-CZ" smtClean="0"/>
              <a:t>28.6.2013 12:27:42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9C53A-B35A-46AA-8452-D6E1CA77F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326852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A86857-67C3-4ABB-8BAD-5A8853769E05}" type="datetime9">
              <a:rPr lang="cs-CZ" smtClean="0"/>
              <a:t>28.6.2013 12:27:42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6A27D-2A6B-4ACA-93E7-59B358A27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992960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8A9D29-1503-4993-A995-45E0968D8FBE}" type="datetime9">
              <a:rPr lang="cs-CZ" smtClean="0"/>
              <a:t>28.6.2013 12:27:42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30BC8-4227-4EE1-99D8-D4FA6348D6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155872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DB6794-BBA7-46DE-8B1F-E6EB34C18151}" type="datetime9">
              <a:rPr lang="cs-CZ" smtClean="0"/>
              <a:t>28.6.2013 12:27:42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E0B1C-D05F-4C63-962F-85B621F40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947911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1CC55-E945-48E4-8747-D4FFCA2A643D}" type="datetime9">
              <a:rPr lang="cs-CZ" smtClean="0"/>
              <a:t>28.6.2013 12:27:42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C283A-10CF-4454-9B4F-1F44D2A486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940559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ED00AB-637E-48AB-8CBB-CB82334DA8A8}" type="datetime9">
              <a:rPr lang="cs-CZ" smtClean="0"/>
              <a:t>28.6.2013 12:27:42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AB802-A03E-4922-B059-FE5FE1649B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026582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16203-79E4-4047-A2CB-F1552593E24C}" type="datetime9">
              <a:rPr lang="cs-CZ" smtClean="0"/>
              <a:t>28.6.2013 12:27:42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94E6A-3EA6-41C1-B3F5-E6EBFE5FD9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640158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2F87CA-DD40-4B5B-8ABF-0EF9E73BB93C}" type="datetime9">
              <a:rPr lang="cs-CZ" smtClean="0"/>
              <a:t>28.6.2013 12:27:42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8F4E8-D4C8-45DE-874C-B041E0915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232912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0B8221-4691-49D3-AC5D-D3A7EBCE2DA3}" type="datetime9">
              <a:rPr lang="cs-CZ" smtClean="0"/>
              <a:t>28.6.2013 12:27:42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8B5E5-3CCA-4834-AEF0-2F8517F58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046973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1D49F4-625E-4978-AE38-914ACD9816A0}" type="datetime9">
              <a:rPr lang="cs-CZ" smtClean="0"/>
              <a:t>28.6.2013 12:27:42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D37DE-AAA6-48E2-A54C-063B4BB28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5741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3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3C707EA-D372-482E-8153-562EA3E9670A}" type="datetime9">
              <a:rPr lang="cs-CZ" smtClean="0"/>
              <a:t>28.6.2013 12:27:42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93BA6D-F09B-440F-B75C-5D11B97930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phet.colorado.edu/sims/forces-1d/forces-1d_en.jnlp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png"/><Relationship Id="rId4" Type="http://schemas.openxmlformats.org/officeDocument/2006/relationships/hyperlink" Target="http://www.homofaciens.de/technics-rollingfriction-java_en_navion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18047645"/>
              </p:ext>
            </p:extLst>
          </p:nvPr>
        </p:nvGraphicFramePr>
        <p:xfrm>
          <a:off x="2411760" y="224256"/>
          <a:ext cx="4320480" cy="641184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742121" progId="Word.Document.12">
                  <p:embed/>
                </p:oleObj>
              </mc:Choice>
              <mc:Fallback>
                <p:oleObj name="Dokument" r:id="rId3" imgW="5889940" imgH="874212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224256"/>
                        <a:ext cx="4320480" cy="641184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78752279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162176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Odporové síly</a:t>
            </a:r>
            <a:endParaRPr lang="cs-CZ" sz="3600" dirty="0"/>
          </a:p>
        </p:txBody>
      </p:sp>
      <p:pic>
        <p:nvPicPr>
          <p:cNvPr id="1032" name="Picture 8" descr="C:\Users\hajekp\AppData\Local\Microsoft\Windows\Temporary Internet Files\Content.IE5\P2M6F0EC\MP90044842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5316" y="210124"/>
            <a:ext cx="3034171" cy="4240591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01828">
            <a:off x="7489825" y="7008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5" name="Obdélník 44"/>
          <p:cNvSpPr/>
          <p:nvPr/>
        </p:nvSpPr>
        <p:spPr>
          <a:xfrm>
            <a:off x="264597" y="1000125"/>
            <a:ext cx="4572000" cy="2062103"/>
          </a:xfrm>
          <a:prstGeom prst="rect">
            <a:avLst/>
          </a:prstGeom>
          <a:effectLst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r>
              <a:rPr lang="cs-CZ" sz="3200" dirty="0"/>
              <a:t>Při pohybu těles vznikají síly, které jsou namířeny proti pohybu a které pohyb těles brzdí.</a:t>
            </a:r>
          </a:p>
        </p:txBody>
      </p:sp>
      <p:pic>
        <p:nvPicPr>
          <p:cNvPr id="1030" name="Picture 6" descr="C:\Users\hajekp\AppData\Local\Microsoft\Windows\Temporary Internet Files\Content.IE5\P2M6F0EC\MC9004113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6359" y="3140968"/>
            <a:ext cx="4286816" cy="3441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6" name="TextovéPole 45"/>
          <p:cNvSpPr txBox="1"/>
          <p:nvPr/>
        </p:nvSpPr>
        <p:spPr>
          <a:xfrm rot="20644171">
            <a:off x="1898542" y="2602359"/>
            <a:ext cx="6979398" cy="107721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Probereme síly, které vznikají při pohybu jednoho tělesa po povrchu jiného tělesa</a:t>
            </a:r>
            <a:endParaRPr lang="cs-CZ" sz="3200" dirty="0"/>
          </a:p>
        </p:txBody>
      </p:sp>
      <p:pic>
        <p:nvPicPr>
          <p:cNvPr id="1031" name="Picture 7" descr="C:\Users\hajekp\AppData\Local\Microsoft\Windows\Temporary Internet Files\Content.IE5\ZVUMY88Q\MC90028553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4037" y="5542480"/>
            <a:ext cx="1792224" cy="1217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7" name="Obdélník 46"/>
          <p:cNvSpPr/>
          <p:nvPr/>
        </p:nvSpPr>
        <p:spPr>
          <a:xfrm>
            <a:off x="126010" y="4739339"/>
            <a:ext cx="50000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Smykové tření</a:t>
            </a:r>
          </a:p>
        </p:txBody>
      </p:sp>
      <p:sp>
        <p:nvSpPr>
          <p:cNvPr id="53" name="Obdélník 52"/>
          <p:cNvSpPr/>
          <p:nvPr/>
        </p:nvSpPr>
        <p:spPr>
          <a:xfrm>
            <a:off x="224316" y="5498258"/>
            <a:ext cx="430143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Valivý odpor</a:t>
            </a:r>
            <a:endParaRPr lang="cs-CZ" sz="5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pic>
        <p:nvPicPr>
          <p:cNvPr id="1033" name="Picture 9" descr="C:\Users\hajekp\AppData\Local\Microsoft\Windows\Temporary Internet Files\Content.IE5\NLANYKOO\MC90034936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4491" y="3140968"/>
            <a:ext cx="1811426" cy="1598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hajekp\AppData\Local\Microsoft\Windows\Temporary Internet Files\Content.IE5\NLANYKOO\MP90040561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710" y="3140968"/>
            <a:ext cx="1114332" cy="1665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/>
      <p:bldP spid="5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Smykové tření</a:t>
            </a:r>
            <a:endParaRPr lang="cs-CZ" sz="3600" dirty="0"/>
          </a:p>
        </p:txBody>
      </p:sp>
      <p:sp>
        <p:nvSpPr>
          <p:cNvPr id="13" name="TextovéPole 24"/>
          <p:cNvSpPr txBox="1">
            <a:spLocks noChangeArrowheads="1"/>
          </p:cNvSpPr>
          <p:nvPr/>
        </p:nvSpPr>
        <p:spPr bwMode="auto">
          <a:xfrm>
            <a:off x="2627784" y="404813"/>
            <a:ext cx="626539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 dirty="0" smtClean="0"/>
              <a:t>	těleso se posouvá (smýká) po povrchu jiného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BFCF7"/>
              </a:clrFrom>
              <a:clrTo>
                <a:srgbClr val="FBFCF7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3" y="939608"/>
            <a:ext cx="5119167" cy="2626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Šipka doleva 7"/>
          <p:cNvSpPr/>
          <p:nvPr/>
        </p:nvSpPr>
        <p:spPr>
          <a:xfrm>
            <a:off x="4541059" y="2132856"/>
            <a:ext cx="4352115" cy="1161633"/>
          </a:xfrm>
          <a:prstGeom prst="leftArrow">
            <a:avLst>
              <a:gd name="adj1" fmla="val 50000"/>
              <a:gd name="adj2" fmla="val 92296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r"/>
            <a:r>
              <a:rPr lang="cs-CZ" sz="3200" dirty="0" smtClean="0"/>
              <a:t>Třecí síla </a:t>
            </a:r>
            <a:r>
              <a:rPr lang="cs-CZ" sz="3200" b="1" dirty="0" smtClean="0"/>
              <a:t>F</a:t>
            </a:r>
            <a:r>
              <a:rPr lang="cs-CZ" sz="3200" b="1" baseline="-25000" dirty="0" smtClean="0"/>
              <a:t>t </a:t>
            </a:r>
            <a:r>
              <a:rPr lang="cs-CZ" sz="3200" dirty="0" smtClean="0"/>
              <a:t>závisí:</a:t>
            </a:r>
            <a:endParaRPr lang="cs-CZ" sz="3200" dirty="0"/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7756" y="722066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195" y="3933056"/>
            <a:ext cx="820960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/>
              <a:t>Na tlakové síle </a:t>
            </a:r>
            <a:r>
              <a:rPr lang="cs-CZ" sz="3600" b="1" i="1" dirty="0" err="1" smtClean="0"/>
              <a:t>F</a:t>
            </a:r>
            <a:r>
              <a:rPr lang="cs-CZ" sz="3600" b="1" i="1" baseline="-25000" dirty="0" err="1" smtClean="0"/>
              <a:t>n</a:t>
            </a:r>
            <a:r>
              <a:rPr lang="cs-CZ" sz="3600" dirty="0" smtClean="0"/>
              <a:t> , tedy tíze tělesa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/>
              <a:t>Na povrchu stykových ploch – to udává součinitel smykového tření </a:t>
            </a:r>
            <a:r>
              <a:rPr lang="cs-CZ" sz="3600" b="1" i="1" dirty="0" smtClean="0"/>
              <a:t>f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/>
              <a:t>Pak </a:t>
            </a:r>
            <a:r>
              <a:rPr lang="cs-CZ" sz="3600" b="1" i="1" dirty="0" smtClean="0">
                <a:solidFill>
                  <a:srgbClr val="FF0000"/>
                </a:solidFill>
              </a:rPr>
              <a:t>F</a:t>
            </a:r>
            <a:r>
              <a:rPr lang="cs-CZ" sz="3600" b="1" i="1" baseline="-25000" dirty="0" smtClean="0">
                <a:solidFill>
                  <a:srgbClr val="FF0000"/>
                </a:solidFill>
              </a:rPr>
              <a:t>t</a:t>
            </a:r>
            <a:r>
              <a:rPr lang="cs-CZ" sz="3600" b="1" i="1" dirty="0" smtClean="0">
                <a:solidFill>
                  <a:srgbClr val="FF0000"/>
                </a:solidFill>
              </a:rPr>
              <a:t> = f · </a:t>
            </a:r>
            <a:r>
              <a:rPr lang="cs-CZ" sz="3600" b="1" i="1" dirty="0" err="1" smtClean="0">
                <a:solidFill>
                  <a:srgbClr val="FF0000"/>
                </a:solidFill>
              </a:rPr>
              <a:t>F</a:t>
            </a:r>
            <a:r>
              <a:rPr lang="cs-CZ" sz="3600" b="1" i="1" baseline="-25000" dirty="0" err="1" smtClean="0">
                <a:solidFill>
                  <a:srgbClr val="FF0000"/>
                </a:solidFill>
              </a:rPr>
              <a:t>n</a:t>
            </a:r>
            <a:endParaRPr lang="cs-CZ" sz="3600" b="1" i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20265746">
            <a:off x="28540" y="847275"/>
            <a:ext cx="183831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Mistral" pitchFamily="66" charset="0"/>
              </a:rPr>
              <a:t>proti pohybu</a:t>
            </a:r>
          </a:p>
          <a:p>
            <a:pPr algn="ctr"/>
            <a:r>
              <a:rPr lang="cs-CZ" sz="2800" dirty="0">
                <a:latin typeface="Mistral" pitchFamily="66" charset="0"/>
              </a:rPr>
              <a:t>směřuje</a:t>
            </a:r>
          </a:p>
          <a:p>
            <a:pPr algn="ctr"/>
            <a:r>
              <a:rPr lang="cs-CZ" sz="2800" dirty="0" smtClean="0">
                <a:latin typeface="Mistral" pitchFamily="66" charset="0"/>
              </a:rPr>
              <a:t>brzdící síla</a:t>
            </a:r>
            <a:endParaRPr lang="cs-CZ" sz="2800" dirty="0">
              <a:latin typeface="Mistral" pitchFamily="66" charset="0"/>
            </a:endParaRPr>
          </a:p>
        </p:txBody>
      </p:sp>
      <p:cxnSp>
        <p:nvCxnSpPr>
          <p:cNvPr id="16" name="Zakřivená spojnice 15"/>
          <p:cNvCxnSpPr/>
          <p:nvPr/>
        </p:nvCxnSpPr>
        <p:spPr>
          <a:xfrm rot="16200000" flipH="1">
            <a:off x="1254287" y="2235240"/>
            <a:ext cx="514749" cy="72006"/>
          </a:xfrm>
          <a:prstGeom prst="curvedConnector3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Zakřivená spojnice 18"/>
          <p:cNvCxnSpPr/>
          <p:nvPr/>
        </p:nvCxnSpPr>
        <p:spPr>
          <a:xfrm>
            <a:off x="1666016" y="1021310"/>
            <a:ext cx="789105" cy="155599"/>
          </a:xfrm>
          <a:prstGeom prst="curvedConnector3">
            <a:avLst>
              <a:gd name="adj1" fmla="val 48271"/>
            </a:avLst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076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Smykové tření</a:t>
            </a:r>
            <a:endParaRPr lang="cs-CZ" sz="3600" dirty="0"/>
          </a:p>
        </p:txBody>
      </p:sp>
      <p:sp>
        <p:nvSpPr>
          <p:cNvPr id="13" name="TextovéPole 24"/>
          <p:cNvSpPr txBox="1">
            <a:spLocks noChangeArrowheads="1"/>
          </p:cNvSpPr>
          <p:nvPr/>
        </p:nvSpPr>
        <p:spPr bwMode="auto">
          <a:xfrm>
            <a:off x="2627784" y="404813"/>
            <a:ext cx="626539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 dirty="0" smtClean="0"/>
              <a:t>	těleso se posouvá (smýká) po povrchu jiného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BFCF7"/>
              </a:clrFrom>
              <a:clrTo>
                <a:srgbClr val="FBFCF7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3" y="939608"/>
            <a:ext cx="5119167" cy="2626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7756" y="722066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4750451" y="2132856"/>
            <a:ext cx="3532224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3200" dirty="0" smtClean="0"/>
              <a:t>Třecí síla </a:t>
            </a:r>
            <a:r>
              <a:rPr lang="cs-CZ" sz="3200" b="1" dirty="0" smtClean="0"/>
              <a:t>F</a:t>
            </a:r>
            <a:r>
              <a:rPr lang="cs-CZ" sz="3200" b="1" baseline="-25000" dirty="0" smtClean="0"/>
              <a:t>t </a:t>
            </a:r>
            <a:r>
              <a:rPr lang="cs-CZ" sz="3200" dirty="0" smtClean="0"/>
              <a:t>nezávisí: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01445" y="3236054"/>
            <a:ext cx="489173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/>
              <a:t>Na obsahu ploch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/>
              <a:t>Relativně na rychlosti</a:t>
            </a:r>
            <a:br>
              <a:rPr lang="cs-CZ" sz="3600" dirty="0" smtClean="0"/>
            </a:br>
            <a:r>
              <a:rPr lang="cs-CZ" sz="3600" dirty="0" smtClean="0"/>
              <a:t>Jen klidová třecí síla je větší</a:t>
            </a:r>
            <a:br>
              <a:rPr lang="cs-CZ" sz="3600" dirty="0" smtClean="0"/>
            </a:br>
            <a:r>
              <a:rPr lang="cs-CZ" sz="3600" dirty="0" smtClean="0"/>
              <a:t>než při pohybu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67544" y="3929954"/>
            <a:ext cx="3243196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Otestujte</a:t>
            </a:r>
            <a:endParaRPr lang="cs-CZ" sz="54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</a:t>
            </a:r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ajímavý</a:t>
            </a:r>
          </a:p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applet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Šipka dolů 5"/>
          <p:cNvSpPr/>
          <p:nvPr/>
        </p:nvSpPr>
        <p:spPr>
          <a:xfrm rot="19231902">
            <a:off x="371783" y="3329078"/>
            <a:ext cx="576064" cy="78996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 rot="20265746">
            <a:off x="28540" y="847275"/>
            <a:ext cx="183831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Mistral" pitchFamily="66" charset="0"/>
              </a:rPr>
              <a:t>proti pohybu</a:t>
            </a:r>
          </a:p>
          <a:p>
            <a:pPr algn="ctr"/>
            <a:r>
              <a:rPr lang="cs-CZ" sz="2800" dirty="0">
                <a:latin typeface="Mistral" pitchFamily="66" charset="0"/>
              </a:rPr>
              <a:t>směřuje</a:t>
            </a:r>
          </a:p>
          <a:p>
            <a:pPr algn="ctr"/>
            <a:r>
              <a:rPr lang="cs-CZ" sz="2800" dirty="0" smtClean="0">
                <a:latin typeface="Mistral" pitchFamily="66" charset="0"/>
              </a:rPr>
              <a:t>brzdící síla</a:t>
            </a:r>
            <a:endParaRPr lang="cs-CZ" sz="2800" dirty="0">
              <a:latin typeface="Mistral" pitchFamily="66" charset="0"/>
            </a:endParaRPr>
          </a:p>
        </p:txBody>
      </p:sp>
      <p:cxnSp>
        <p:nvCxnSpPr>
          <p:cNvPr id="16" name="Zakřivená spojnice 15"/>
          <p:cNvCxnSpPr/>
          <p:nvPr/>
        </p:nvCxnSpPr>
        <p:spPr>
          <a:xfrm rot="16200000" flipH="1">
            <a:off x="1254287" y="2235240"/>
            <a:ext cx="514749" cy="72006"/>
          </a:xfrm>
          <a:prstGeom prst="curvedConnector3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Zakřivená spojnice 18"/>
          <p:cNvCxnSpPr/>
          <p:nvPr/>
        </p:nvCxnSpPr>
        <p:spPr>
          <a:xfrm>
            <a:off x="1666016" y="1021310"/>
            <a:ext cx="789105" cy="155599"/>
          </a:xfrm>
          <a:prstGeom prst="curvedConnector3">
            <a:avLst>
              <a:gd name="adj1" fmla="val 48271"/>
            </a:avLst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846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5" grpId="0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9425" y="2263845"/>
            <a:ext cx="2314575" cy="3162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076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Valivý odpor</a:t>
            </a:r>
            <a:endParaRPr lang="cs-CZ" sz="3600" dirty="0"/>
          </a:p>
        </p:txBody>
      </p:sp>
      <p:sp>
        <p:nvSpPr>
          <p:cNvPr id="13" name="TextovéPole 24"/>
          <p:cNvSpPr txBox="1">
            <a:spLocks noChangeArrowheads="1"/>
          </p:cNvSpPr>
          <p:nvPr/>
        </p:nvSpPr>
        <p:spPr bwMode="auto">
          <a:xfrm>
            <a:off x="2987824" y="404813"/>
            <a:ext cx="590535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 dirty="0" smtClean="0"/>
              <a:t>příčinou je deformace podložky před valícím se tělesem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487269" y="1163535"/>
            <a:ext cx="5358978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3200" dirty="0" smtClean="0"/>
              <a:t>Velikost odporové síly </a:t>
            </a:r>
            <a:r>
              <a:rPr lang="cs-CZ" sz="3200" b="1" dirty="0" err="1" smtClean="0"/>
              <a:t>F</a:t>
            </a:r>
            <a:r>
              <a:rPr lang="cs-CZ" sz="3200" b="1" baseline="-25000" dirty="0" err="1" smtClean="0"/>
              <a:t>v</a:t>
            </a:r>
            <a:r>
              <a:rPr lang="cs-CZ" sz="3200" b="1" baseline="-25000" dirty="0" smtClean="0"/>
              <a:t> </a:t>
            </a:r>
            <a:r>
              <a:rPr lang="cs-CZ" sz="3200" dirty="0" smtClean="0"/>
              <a:t>závisí:</a:t>
            </a:r>
            <a:endParaRPr lang="cs-CZ" sz="3200" dirty="0"/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7756" y="722066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3777607" y="4607128"/>
            <a:ext cx="4778301" cy="206210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3200" dirty="0" smtClean="0"/>
              <a:t>Valivý odpor je však daleko menší než smykové tření.</a:t>
            </a:r>
          </a:p>
          <a:p>
            <a:pPr algn="ctr"/>
            <a:r>
              <a:rPr lang="cs-CZ" sz="3200" dirty="0" smtClean="0"/>
              <a:t>To má obrovské využití. Například kuličková ložiska.</a:t>
            </a:r>
            <a:endParaRPr lang="cs-CZ" sz="3200" dirty="0"/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244073" y="4079992"/>
            <a:ext cx="3243196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Otestujte</a:t>
            </a:r>
            <a:endParaRPr lang="cs-CZ" sz="54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</a:t>
            </a:r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ajímavý</a:t>
            </a:r>
          </a:p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applet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EFFFA"/>
              </a:clrFrom>
              <a:clrTo>
                <a:srgbClr val="FEFFF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15" y="884522"/>
            <a:ext cx="2577502" cy="32097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Šipka dolů 5"/>
          <p:cNvSpPr/>
          <p:nvPr/>
        </p:nvSpPr>
        <p:spPr>
          <a:xfrm rot="19231902">
            <a:off x="390152" y="3450015"/>
            <a:ext cx="576064" cy="78996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987823" y="1897226"/>
            <a:ext cx="5858423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/>
              <a:t>P</a:t>
            </a:r>
            <a:r>
              <a:rPr lang="cs-CZ" sz="2800" dirty="0" smtClean="0"/>
              <a:t>římo úměrně na tlakové síle </a:t>
            </a:r>
            <a:r>
              <a:rPr lang="cs-CZ" sz="2800" b="1" i="1" dirty="0" err="1" smtClean="0"/>
              <a:t>F</a:t>
            </a:r>
            <a:r>
              <a:rPr lang="cs-CZ" sz="2800" b="1" i="1" baseline="-25000" dirty="0" err="1" smtClean="0"/>
              <a:t>n</a:t>
            </a:r>
            <a:r>
              <a:rPr lang="cs-CZ" sz="2800" dirty="0" smtClean="0"/>
              <a:t>, tedy tíze tělesa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Nepřímo úměrně</a:t>
            </a:r>
          </a:p>
          <a:p>
            <a:r>
              <a:rPr lang="cs-CZ" sz="2800" dirty="0" smtClean="0"/>
              <a:t>   na poloměru tělesa R</a:t>
            </a:r>
            <a:endParaRPr lang="cs-CZ" sz="2800" b="1" i="1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Roli hraje i materiál</a:t>
            </a:r>
          </a:p>
          <a:p>
            <a:r>
              <a:rPr lang="cs-CZ" sz="2800" dirty="0" smtClean="0"/>
              <a:t>   styčných povrchů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</p:spTree>
    <p:extLst>
      <p:ext uri="{BB962C8B-B14F-4D97-AF65-F5344CB8AC3E}">
        <p14:creationId xmlns:p14="http://schemas.microsoft.com/office/powerpoint/2010/main" val="4159460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5" grpId="0"/>
      <p:bldP spid="6" grpId="0" animBg="1"/>
      <p:bldP spid="2" grpId="0"/>
    </p:bld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1735</TotalTime>
  <Words>164</Words>
  <Application>Microsoft Office PowerPoint</Application>
  <PresentationFormat>Předvádění na obrazovce (4:3)</PresentationFormat>
  <Paragraphs>40</Paragraphs>
  <Slides>5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sady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191</cp:revision>
  <dcterms:created xsi:type="dcterms:W3CDTF">2012-05-07T15:15:55Z</dcterms:created>
  <dcterms:modified xsi:type="dcterms:W3CDTF">2013-06-28T10:28:29Z</dcterms:modified>
</cp:coreProperties>
</file>