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0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374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08470A-56A0-4284-9065-9141DC268A85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9F101C-AF1D-49C0-A70D-C04DDCB3D9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5109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Napsat </a:t>
            </a:r>
            <a:r>
              <a:rPr lang="cs-CZ" smtClean="0"/>
              <a:t>cccccvvvviiiii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9F101C-AF1D-49C0-A70D-C04DDCB3D96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6657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F3D43-DD7B-40E7-8E2B-2A7D84414F3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200DF-8241-432F-BEAE-88F9E4956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1913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F3D43-DD7B-40E7-8E2B-2A7D84414F3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200DF-8241-432F-BEAE-88F9E4956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717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F3D43-DD7B-40E7-8E2B-2A7D84414F3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200DF-8241-432F-BEAE-88F9E4956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479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F3D43-DD7B-40E7-8E2B-2A7D84414F3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200DF-8241-432F-BEAE-88F9E4956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46685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F3D43-DD7B-40E7-8E2B-2A7D84414F3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200DF-8241-432F-BEAE-88F9E4956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6372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F3D43-DD7B-40E7-8E2B-2A7D84414F3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200DF-8241-432F-BEAE-88F9E4956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734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F3D43-DD7B-40E7-8E2B-2A7D84414F3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200DF-8241-432F-BEAE-88F9E4956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1378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F3D43-DD7B-40E7-8E2B-2A7D84414F3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200DF-8241-432F-BEAE-88F9E4956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77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F3D43-DD7B-40E7-8E2B-2A7D84414F3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200DF-8241-432F-BEAE-88F9E4956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825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F3D43-DD7B-40E7-8E2B-2A7D84414F3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200DF-8241-432F-BEAE-88F9E4956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4455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F3D43-DD7B-40E7-8E2B-2A7D84414F3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200DF-8241-432F-BEAE-88F9E4956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14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0F3D43-DD7B-40E7-8E2B-2A7D84414F3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200DF-8241-432F-BEAE-88F9E4956C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838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3.wmf"/><Relationship Id="rId7" Type="http://schemas.openxmlformats.org/officeDocument/2006/relationships/image" Target="../media/image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2.jpe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3.wmf"/><Relationship Id="rId9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88562021"/>
              </p:ext>
            </p:extLst>
          </p:nvPr>
        </p:nvGraphicFramePr>
        <p:xfrm>
          <a:off x="2486025" y="447675"/>
          <a:ext cx="4276725" cy="6105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423861" progId="Word.Document.12">
                  <p:embed/>
                </p:oleObj>
              </mc:Choice>
              <mc:Fallback>
                <p:oleObj name="Dokument" r:id="rId3" imgW="5895909" imgH="842386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86025" y="447675"/>
                        <a:ext cx="4276725" cy="61055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18911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6912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Aritmetická posloupnost- </a:t>
            </a:r>
            <a:r>
              <a:rPr lang="cs-CZ" i="1" dirty="0" smtClean="0">
                <a:solidFill>
                  <a:srgbClr val="0000FF"/>
                </a:solidFill>
              </a:rPr>
              <a:t>vztahy mezi členy</a:t>
            </a:r>
            <a:r>
              <a:rPr lang="cs-CZ" sz="2400" i="1" dirty="0" smtClean="0">
                <a:solidFill>
                  <a:srgbClr val="0000FF"/>
                </a:solidFill>
              </a:rPr>
              <a:t>,</a:t>
            </a:r>
            <a:r>
              <a:rPr lang="cs-CZ" i="1" dirty="0" smtClean="0">
                <a:solidFill>
                  <a:srgbClr val="0000FF"/>
                </a:solidFill>
              </a:rPr>
              <a:t> cvičení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859" y="1772816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12"/>
          <p:cNvSpPr txBox="1"/>
          <p:nvPr/>
        </p:nvSpPr>
        <p:spPr>
          <a:xfrm>
            <a:off x="1383281" y="1776516"/>
            <a:ext cx="63881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Příklad 1 </a:t>
            </a:r>
            <a:br>
              <a:rPr lang="cs-CZ" b="1" u="sng" dirty="0" smtClean="0"/>
            </a:br>
            <a:r>
              <a:rPr lang="cs-CZ" b="1" dirty="0" smtClean="0"/>
              <a:t>Mezi čísla  20 a -20 vlož tři čísla tak, aby s nimi tvořila prvních pět</a:t>
            </a:r>
            <a:br>
              <a:rPr lang="cs-CZ" b="1" dirty="0" smtClean="0"/>
            </a:br>
            <a:r>
              <a:rPr lang="cs-CZ" b="1" dirty="0" smtClean="0"/>
              <a:t>členů aritmetické posloupnosti.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01859" y="3331607"/>
                <a:ext cx="1454244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=20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𝟓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=−20</m:t>
                      </m:r>
                    </m:oMath>
                  </m:oMathPara>
                </a14:m>
                <a:endParaRPr lang="cs-CZ" b="0" dirty="0" smtClean="0"/>
              </a:p>
              <a:p>
                <a:r>
                  <a:rPr lang="cs-CZ" dirty="0" smtClean="0"/>
                  <a:t>___________</a:t>
                </a:r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859" y="3331607"/>
                <a:ext cx="1454244" cy="923330"/>
              </a:xfrm>
              <a:prstGeom prst="rect">
                <a:avLst/>
              </a:prstGeom>
              <a:blipFill rotWithShape="1">
                <a:blip r:embed="rId4"/>
                <a:stretch>
                  <a:fillRect l="-3782" r="-3782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01859" y="4254937"/>
                <a:ext cx="4609403" cy="369332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⇒4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=−20−20⇒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=−10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859" y="4254937"/>
                <a:ext cx="4609403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01859" y="4797152"/>
                <a:ext cx="2674835" cy="923330"/>
              </a:xfrm>
              <a:prstGeom prst="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−10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𝟏𝟎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𝟑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−10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𝟒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−10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𝟏𝟎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859" y="4797152"/>
                <a:ext cx="2674835" cy="92333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56914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642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Aritmetická posloupnost- </a:t>
            </a:r>
            <a:r>
              <a:rPr lang="cs-CZ" sz="2400" i="1" dirty="0">
                <a:solidFill>
                  <a:srgbClr val="0000FF"/>
                </a:solidFill>
              </a:rPr>
              <a:t>vlastnosti cvič</a:t>
            </a:r>
            <a:r>
              <a:rPr lang="cs-CZ" sz="3200" i="1" dirty="0">
                <a:solidFill>
                  <a:srgbClr val="0000FF"/>
                </a:solidFill>
              </a:rPr>
              <a:t>.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859" y="1772816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12"/>
              <p:cNvSpPr txBox="1"/>
              <p:nvPr/>
            </p:nvSpPr>
            <p:spPr>
              <a:xfrm>
                <a:off x="1383281" y="1776516"/>
                <a:ext cx="5577809" cy="9355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u="sng" dirty="0" smtClean="0"/>
                  <a:t>Příklad </a:t>
                </a:r>
                <a:r>
                  <a:rPr lang="cs-CZ" b="1" u="sng" dirty="0"/>
                  <a:t>2</a:t>
                </a:r>
                <a:r>
                  <a:rPr lang="cs-CZ" b="1" u="sng" dirty="0" smtClean="0"/>
                  <a:t> </a:t>
                </a:r>
                <a:br>
                  <a:rPr lang="cs-CZ" b="1" u="sng" dirty="0" smtClean="0"/>
                </a:br>
                <a:r>
                  <a:rPr lang="cs-CZ" b="1" dirty="0" smtClean="0"/>
                  <a:t>V aritmetické posloupnosti je dáno: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𝟕</m:t>
                        </m:r>
                      </m:sub>
                    </m:sSub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𝟑𝟔</m:t>
                    </m:r>
                    <m:r>
                      <a:rPr lang="cs-CZ" b="1" i="1" smtClean="0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𝟏𝟏</m:t>
                        </m:r>
                      </m:sub>
                    </m:sSub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𝟔𝟒</m:t>
                    </m:r>
                    <m:r>
                      <a:rPr lang="cs-CZ" b="1" i="1" smtClean="0">
                        <a:latin typeface="Cambria Math"/>
                      </a:rPr>
                      <m:t>. </m:t>
                    </m:r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r>
                  <a:rPr lang="cs-CZ" b="1" dirty="0" smtClean="0"/>
                  <a:t>Určete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𝟗</m:t>
                        </m:r>
                      </m:sub>
                    </m:sSub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𝒅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b="1" dirty="0" smtClean="0"/>
                  <a:t>.</a:t>
                </a:r>
                <a:endParaRPr lang="cs-CZ" b="1" dirty="0"/>
              </a:p>
            </p:txBody>
          </p:sp>
        </mc:Choice>
        <mc:Fallback xmlns="">
          <p:sp>
            <p:nvSpPr>
              <p:cNvPr id="6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3281" y="1776516"/>
                <a:ext cx="5577809" cy="935513"/>
              </a:xfrm>
              <a:prstGeom prst="rect">
                <a:avLst/>
              </a:prstGeom>
              <a:blipFill rotWithShape="1">
                <a:blip r:embed="rId4"/>
                <a:stretch>
                  <a:fillRect l="-984" t="-3247" b="-77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67542" y="3830270"/>
                <a:ext cx="3647281" cy="668516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𝟗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2000" b="0" i="1" smtClean="0">
                                  <a:latin typeface="Cambria Math"/>
                                </a:rPr>
                                <m:t>7</m:t>
                              </m:r>
                            </m:sub>
                          </m:sSub>
                          <m:r>
                            <a:rPr lang="cs-CZ" sz="2000" b="0" i="1" smtClean="0"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2000" b="0" i="1" smtClean="0">
                                  <a:latin typeface="Cambria Math"/>
                                </a:rPr>
                                <m:t>11</m:t>
                              </m:r>
                            </m:sub>
                          </m:sSub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36+64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000" b="0" i="0" smtClean="0">
                          <a:latin typeface="Cambria Math"/>
                        </a:rPr>
                        <m:t>=</m:t>
                      </m:r>
                      <m:r>
                        <a:rPr lang="cs-CZ" sz="20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𝟓𝟎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3830270"/>
                <a:ext cx="3647281" cy="66851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67542" y="4797152"/>
                <a:ext cx="4042132" cy="668516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7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=4</m:t>
                      </m:r>
                      <m:r>
                        <a:rPr lang="cs-CZ" sz="2000" b="0" i="1" smtClean="0">
                          <a:latin typeface="Cambria Math"/>
                        </a:rPr>
                        <m:t>𝑑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𝒅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64−36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𝟕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4797152"/>
                <a:ext cx="4042132" cy="66851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67544" y="5673624"/>
                <a:ext cx="3647986" cy="400110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7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−6</m:t>
                      </m:r>
                      <m:r>
                        <a:rPr lang="cs-CZ" sz="2000" b="0" i="1" smtClean="0">
                          <a:latin typeface="Cambria Math"/>
                        </a:rPr>
                        <m:t>𝑑</m:t>
                      </m:r>
                      <m:r>
                        <a:rPr lang="cs-CZ" sz="2000" b="0" i="1" smtClean="0">
                          <a:latin typeface="Cambria Math"/>
                        </a:rPr>
                        <m:t>=36−6.7=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𝟔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5673624"/>
                <a:ext cx="3647986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467542" y="3356992"/>
                <a:ext cx="3940887" cy="40011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Člen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určíme jako aritmetický průměr</a:t>
                </a:r>
                <a:r>
                  <a:rPr lang="cs-CZ" sz="2000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3356992"/>
                <a:ext cx="3940887" cy="400110"/>
              </a:xfrm>
              <a:prstGeom prst="rect">
                <a:avLst/>
              </a:prstGeom>
              <a:blipFill rotWithShape="1">
                <a:blip r:embed="rId8"/>
                <a:stretch>
                  <a:fillRect l="-1393" t="-1538" b="-230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96758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63929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Aritmetická posloupnost- </a:t>
            </a:r>
            <a:r>
              <a:rPr lang="cs-CZ" sz="2400" i="1" dirty="0">
                <a:solidFill>
                  <a:srgbClr val="0000FF"/>
                </a:solidFill>
              </a:rPr>
              <a:t>vlastnosti cvič.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859" y="1772816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12"/>
              <p:cNvSpPr txBox="1"/>
              <p:nvPr/>
            </p:nvSpPr>
            <p:spPr>
              <a:xfrm>
                <a:off x="1392830" y="1776516"/>
                <a:ext cx="5411418" cy="147732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/>
                <a:r>
                  <a:rPr lang="cs-CZ" b="1" u="sng" dirty="0" smtClean="0"/>
                  <a:t>Příklad 3 </a:t>
                </a:r>
                <a:br>
                  <a:rPr lang="cs-CZ" b="1" u="sng" dirty="0" smtClean="0"/>
                </a:br>
                <a:r>
                  <a:rPr lang="cs-CZ" b="1" dirty="0" smtClean="0"/>
                  <a:t>V aritmetické posloupnosti určete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𝒅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,</m:t>
                    </m:r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,</m:t>
                    </m:r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𝟖</m:t>
                        </m:r>
                      </m:sub>
                    </m:sSub>
                  </m:oMath>
                </a14:m>
                <a:r>
                  <a:rPr lang="cs-CZ" b="1" dirty="0" smtClean="0"/>
                  <a:t>, je-li dáno: </a:t>
                </a:r>
                <a:br>
                  <a:rPr lang="cs-CZ" b="1" dirty="0" smtClean="0"/>
                </a:b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sub>
                    </m:sSub>
                    <m:r>
                      <a:rPr lang="cs-CZ" b="1" i="1" smtClean="0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𝟖</m:t>
                        </m:r>
                      </m:sub>
                    </m:sSub>
                    <m:r>
                      <a:rPr lang="cs-CZ" b="1" i="0" smtClean="0">
                        <a:latin typeface="Cambria Math"/>
                      </a:rPr>
                      <m:t>=</m:t>
                    </m:r>
                    <m:r>
                      <a:rPr lang="cs-CZ" b="1" i="0" smtClean="0">
                        <a:latin typeface="Cambria Math"/>
                      </a:rPr>
                      <m:t>𝟐𝟐</m:t>
                    </m:r>
                  </m:oMath>
                </a14:m>
                <a:r>
                  <a:rPr lang="cs-CZ" b="1" dirty="0" smtClean="0"/>
                  <a:t>		</a:t>
                </a:r>
                <a:r>
                  <a:rPr lang="cs-CZ" b="1" i="1" dirty="0" smtClean="0">
                    <a:latin typeface="Cambria Math"/>
                  </a:rPr>
                  <a:t/>
                </a:r>
                <a:br>
                  <a:rPr lang="cs-CZ" b="1" i="1" dirty="0" smtClean="0">
                    <a:latin typeface="Cambria Math"/>
                  </a:rPr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𝟔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𝟐𝟎</m:t>
                      </m:r>
                    </m:oMath>
                  </m:oMathPara>
                </a14:m>
                <a:r>
                  <a:rPr lang="cs-CZ" b="1" dirty="0" smtClean="0"/>
                  <a:t/>
                </a:r>
                <a:br>
                  <a:rPr lang="cs-CZ" b="1" dirty="0" smtClean="0"/>
                </a:br>
                <a:endParaRPr lang="cs-CZ" b="1" dirty="0"/>
              </a:p>
            </p:txBody>
          </p:sp>
        </mc:Choice>
        <mc:Fallback xmlns="">
          <p:sp>
            <p:nvSpPr>
              <p:cNvPr id="6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2830" y="1776516"/>
                <a:ext cx="5411418" cy="1477328"/>
              </a:xfrm>
              <a:prstGeom prst="rect">
                <a:avLst/>
              </a:prstGeom>
              <a:blipFill rotWithShape="1">
                <a:blip r:embed="rId5"/>
                <a:stretch>
                  <a:fillRect l="-901" t="-20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95536" y="3275692"/>
                <a:ext cx="289412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+2</m:t>
                      </m:r>
                      <m:r>
                        <a:rPr lang="cs-CZ" sz="2000" b="0" i="1" smtClean="0">
                          <a:latin typeface="Cambria Math"/>
                        </a:rPr>
                        <m:t>𝑑</m:t>
                      </m:r>
                      <m:r>
                        <a:rPr lang="cs-CZ" sz="20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+7</m:t>
                      </m:r>
                      <m:r>
                        <a:rPr lang="cs-CZ" sz="2000" b="0" i="1" smtClean="0">
                          <a:latin typeface="Cambria Math"/>
                        </a:rPr>
                        <m:t>𝑑</m:t>
                      </m:r>
                      <m:r>
                        <a:rPr lang="cs-CZ" sz="2000" b="0" i="1" smtClean="0">
                          <a:latin typeface="Cambria Math"/>
                        </a:rPr>
                        <m:t>=22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+3</m:t>
                      </m:r>
                      <m:r>
                        <a:rPr lang="cs-CZ" sz="2000" b="0" i="1" smtClean="0">
                          <a:latin typeface="Cambria Math"/>
                        </a:rPr>
                        <m:t>𝑑</m:t>
                      </m:r>
                      <m:r>
                        <a:rPr lang="cs-CZ" sz="20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+5</m:t>
                      </m:r>
                      <m:r>
                        <a:rPr lang="cs-CZ" sz="2000" b="0" i="1" smtClean="0">
                          <a:latin typeface="Cambria Math"/>
                        </a:rPr>
                        <m:t>𝑑</m:t>
                      </m:r>
                      <m:r>
                        <a:rPr lang="cs-CZ" sz="2000" b="0" i="1" smtClean="0">
                          <a:latin typeface="Cambria Math"/>
                        </a:rPr>
                        <m:t>=20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275692"/>
                <a:ext cx="2894126" cy="70788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>
            <a:off x="467542" y="3922023"/>
            <a:ext cx="244827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95536" y="4005064"/>
                <a:ext cx="1867819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2</m:t>
                      </m:r>
                      <m:sSub>
                        <m:sSub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+9</m:t>
                      </m:r>
                      <m:r>
                        <a:rPr lang="cs-CZ" sz="2000" b="0" i="1" smtClean="0">
                          <a:latin typeface="Cambria Math"/>
                        </a:rPr>
                        <m:t>𝑑</m:t>
                      </m:r>
                      <m:r>
                        <a:rPr lang="cs-CZ" sz="2000" b="0" i="1" smtClean="0">
                          <a:latin typeface="Cambria Math"/>
                        </a:rPr>
                        <m:t>=22</m:t>
                      </m:r>
                    </m:oMath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2</m:t>
                      </m:r>
                      <m:sSub>
                        <m:sSub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+8</m:t>
                      </m:r>
                      <m:r>
                        <a:rPr lang="cs-CZ" sz="2000" b="0" i="1" smtClean="0">
                          <a:latin typeface="Cambria Math"/>
                        </a:rPr>
                        <m:t>𝑑</m:t>
                      </m:r>
                      <m:r>
                        <a:rPr lang="cs-CZ" sz="2000" b="0" i="1" smtClean="0">
                          <a:latin typeface="Cambria Math"/>
                        </a:rPr>
                        <m:t>=20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4"/>
                <a:ext cx="1867819" cy="70788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1757" y="4715852"/>
                <a:ext cx="4060855" cy="400110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𝒅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sz="20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2</m:t>
                      </m:r>
                      <m:sSub>
                        <m:sSubPr>
                          <m:ctrlPr>
                            <a:rPr lang="cs-CZ" sz="20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+9.2=22⇒</m:t>
                      </m:r>
                      <m:sSub>
                        <m:sSub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757" y="4715852"/>
                <a:ext cx="4060855" cy="400110"/>
              </a:xfrm>
              <a:prstGeom prst="rect">
                <a:avLst/>
              </a:prstGeom>
              <a:blipFill rotWithShape="1">
                <a:blip r:embed="rId8"/>
                <a:stretch>
                  <a:fillRect b="-15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>
          <a:xfrm>
            <a:off x="467542" y="4651395"/>
            <a:ext cx="151217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23528" y="5445224"/>
                <a:ext cx="3486083" cy="400110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𝟖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+7</m:t>
                      </m:r>
                      <m:r>
                        <a:rPr lang="cs-CZ" sz="2000" b="0" i="1" smtClean="0">
                          <a:latin typeface="Cambria Math"/>
                        </a:rPr>
                        <m:t>𝑑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>
                        <a:rPr lang="cs-CZ" sz="2000" b="0" i="0" smtClean="0">
                          <a:latin typeface="Cambria Math"/>
                        </a:rPr>
                        <m:t>2+7.2=</m:t>
                      </m:r>
                      <m:r>
                        <a:rPr lang="cs-CZ" sz="20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𝟏𝟔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5445224"/>
                <a:ext cx="3486083" cy="40011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01875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578</TotalTime>
  <Words>205</Words>
  <Application>Microsoft Office PowerPoint</Application>
  <PresentationFormat>Předvádění na obrazovce (4:3)</PresentationFormat>
  <Paragraphs>24</Paragraphs>
  <Slides>4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18</cp:revision>
  <dcterms:created xsi:type="dcterms:W3CDTF">2013-06-22T20:30:00Z</dcterms:created>
  <dcterms:modified xsi:type="dcterms:W3CDTF">2013-06-30T17:01:38Z</dcterms:modified>
</cp:coreProperties>
</file>