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6" r:id="rId2"/>
    <p:sldId id="256" r:id="rId3"/>
    <p:sldId id="262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12:31:53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6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4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6894518"/>
              </p:ext>
            </p:extLst>
          </p:nvPr>
        </p:nvGraphicFramePr>
        <p:xfrm>
          <a:off x="2339753" y="188771"/>
          <a:ext cx="4464496" cy="64827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553180" progId="Word.Document.12">
                  <p:embed/>
                </p:oleObj>
              </mc:Choice>
              <mc:Fallback>
                <p:oleObj name="Dokument" r:id="rId3" imgW="5889940" imgH="855318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339753" y="188771"/>
                        <a:ext cx="4464496" cy="648276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02292137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jekp\AppData\Local\Microsoft\Windows\Temporary Internet Files\Content.IE5\ZVUMY88Q\MP9004265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686" y="1000125"/>
            <a:ext cx="5647600" cy="5647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162176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Výkon, příkon a účinnost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38381" y="1781615"/>
            <a:ext cx="4897239" cy="2862322"/>
          </a:xfrm>
          <a:prstGeom prst="rect">
            <a:avLst/>
          </a:prstGeom>
          <a:scene3d>
            <a:camera prst="perspectiveContrastingRightFacing"/>
            <a:lightRig rig="threePt" dir="t"/>
          </a:scene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/>
              <a:t>K posouzení činnosti lidí a strojů je důležité znát nejen vykonanou práci, ale i </a:t>
            </a:r>
            <a:r>
              <a:rPr lang="cs-CZ" sz="3600" dirty="0" smtClean="0"/>
              <a:t>dobu,</a:t>
            </a:r>
          </a:p>
          <a:p>
            <a:r>
              <a:rPr lang="cs-CZ" sz="3600" dirty="0" smtClean="0"/>
              <a:t>za </a:t>
            </a:r>
            <a:r>
              <a:rPr lang="cs-CZ" sz="3600" dirty="0"/>
              <a:t>kterou ji vykonají. </a:t>
            </a:r>
          </a:p>
        </p:txBody>
      </p:sp>
      <p:pic>
        <p:nvPicPr>
          <p:cNvPr id="3" name="Picture 2" descr="C:\Users\hajekp\AppData\Local\Microsoft\Windows\Temporary Internet Files\Content.IE5\JWYK5NAV\MP90044873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66" y="4797152"/>
            <a:ext cx="2946204" cy="1830065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 descr="C:\Users\hajekp\AppData\Local\Microsoft\Windows\Temporary Internet Files\Content.IE5\ZVUMY88Q\MP90021601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227" y="3861048"/>
            <a:ext cx="3657600" cy="246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hajekp\AppData\Local\Microsoft\Windows\Temporary Internet Files\Content.IE5\XGJU07E6\MP9004486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487701"/>
            <a:ext cx="3072284" cy="2048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162176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Výkon</a:t>
            </a:r>
            <a:endParaRPr lang="cs-CZ" sz="3600" dirty="0"/>
          </a:p>
        </p:txBody>
      </p:sp>
      <p:pic>
        <p:nvPicPr>
          <p:cNvPr id="2060" name="Picture 12" descr="C:\Users\hajekp\AppData\Local\Microsoft\Windows\Temporary Internet Files\Content.IE5\ZVUMY88Q\MP9004387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710" y="1751029"/>
            <a:ext cx="3306465" cy="494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0825" y="1106398"/>
            <a:ext cx="6246440" cy="107721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Průměrný výkon tedy vyjadřuje, jak rychle se určitá práce </a:t>
            </a:r>
            <a:r>
              <a:rPr lang="cs-CZ" sz="3200" dirty="0" smtClean="0"/>
              <a:t>vykoná. 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747875" y="2564904"/>
                <a:ext cx="6072122" cy="978538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4000" i="1">
                        <a:latin typeface="Cambria Math"/>
                      </a:rPr>
                      <m:t>𝑃</m:t>
                    </m:r>
                    <m:r>
                      <a:rPr lang="cs-CZ" sz="40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i="1"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4000" i="1"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4000" dirty="0"/>
                  <a:t>   [ W … watt = 1J/1s ]</a:t>
                </a: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7875" y="2564904"/>
                <a:ext cx="6072122" cy="97853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3" descr="C:\Users\hajekp\AppData\Local\Microsoft\Windows\Temporary Internet Files\Content.IE5\XGJU07E6\MM900336323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003" y="1345416"/>
            <a:ext cx="1285875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804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162176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Výpočet průměrného výkonu</a:t>
            </a:r>
            <a:endParaRPr lang="cs-CZ" sz="3600" dirty="0"/>
          </a:p>
        </p:txBody>
      </p:sp>
      <p:sp>
        <p:nvSpPr>
          <p:cNvPr id="2" name="Obdélník 1"/>
          <p:cNvSpPr/>
          <p:nvPr/>
        </p:nvSpPr>
        <p:spPr>
          <a:xfrm>
            <a:off x="467544" y="1000125"/>
            <a:ext cx="8208912" cy="138499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u="sng" dirty="0" smtClean="0"/>
              <a:t>Příklad:</a:t>
            </a:r>
          </a:p>
          <a:p>
            <a:r>
              <a:rPr lang="cs-CZ" sz="2800" dirty="0" smtClean="0"/>
              <a:t>Jaký </a:t>
            </a:r>
            <a:r>
              <a:rPr lang="cs-CZ" sz="2800" dirty="0"/>
              <a:t>průměrný výkon má člověk při „</a:t>
            </a:r>
            <a:r>
              <a:rPr lang="cs-CZ" sz="2800" dirty="0" err="1" smtClean="0"/>
              <a:t>dřepování</a:t>
            </a:r>
            <a:r>
              <a:rPr lang="cs-CZ" sz="2800" dirty="0" smtClean="0"/>
              <a:t>“</a:t>
            </a:r>
          </a:p>
          <a:p>
            <a:r>
              <a:rPr lang="cs-CZ" sz="2800" dirty="0" smtClean="0"/>
              <a:t>po </a:t>
            </a:r>
            <a:r>
              <a:rPr lang="cs-CZ" sz="2800" dirty="0"/>
              <a:t>dobu jedné minuty ?</a:t>
            </a:r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67544" y="2626793"/>
                <a:ext cx="6390456" cy="36706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600" i="1" dirty="0" smtClean="0"/>
                  <a:t>m =       [ kg ]</a:t>
                </a:r>
                <a:endParaRPr lang="cs-CZ" sz="3600" dirty="0"/>
              </a:p>
              <a:p>
                <a:r>
                  <a:rPr lang="cs-CZ" sz="3600" i="1" dirty="0"/>
                  <a:t>g = 10 m.s</a:t>
                </a:r>
                <a:r>
                  <a:rPr lang="cs-CZ" sz="3600" i="1" baseline="30000" dirty="0"/>
                  <a:t>-2</a:t>
                </a:r>
                <a:endParaRPr lang="cs-CZ" sz="3600" dirty="0"/>
              </a:p>
              <a:p>
                <a:r>
                  <a:rPr lang="cs-CZ" sz="3600" i="1" dirty="0"/>
                  <a:t>h =        [ m ]</a:t>
                </a:r>
                <a:endParaRPr lang="cs-CZ" sz="3600" dirty="0"/>
              </a:p>
              <a:p>
                <a:r>
                  <a:rPr lang="cs-CZ" sz="3600" i="1" u="sng" dirty="0"/>
                  <a:t>t = 60 s  </a:t>
                </a:r>
                <a:endParaRPr lang="cs-CZ" sz="3600" i="1" u="sng" dirty="0" smtClean="0"/>
              </a:p>
              <a:p>
                <a:r>
                  <a:rPr lang="cs-CZ" sz="3600" i="1" u="sng" dirty="0" smtClean="0"/>
                  <a:t>           </a:t>
                </a:r>
                <a:endParaRPr lang="cs-CZ" sz="3600" dirty="0"/>
              </a:p>
              <a:p>
                <a14:m>
                  <m:oMath xmlns:m="http://schemas.openxmlformats.org/officeDocument/2006/math">
                    <m:r>
                      <a:rPr lang="cs-CZ" sz="3600" i="1">
                        <a:latin typeface="Cambria Math"/>
                      </a:rPr>
                      <m:t>𝑃</m:t>
                    </m:r>
                    <m:r>
                      <a:rPr lang="cs-CZ" sz="36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𝑊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𝑡</m:t>
                        </m:r>
                      </m:den>
                    </m:f>
                    <m:r>
                      <a:rPr lang="cs-CZ" sz="3600" i="1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𝐹</m:t>
                        </m:r>
                        <m:r>
                          <a:rPr lang="cs-CZ" sz="3600" i="1">
                            <a:latin typeface="Cambria Math"/>
                          </a:rPr>
                          <m:t> .  </m:t>
                        </m:r>
                        <m:r>
                          <a:rPr lang="cs-CZ" sz="3600" i="1">
                            <a:latin typeface="Cambria Math"/>
                          </a:rPr>
                          <m:t>h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𝑡</m:t>
                        </m:r>
                      </m:den>
                    </m:f>
                    <m:r>
                      <a:rPr lang="cs-CZ" sz="36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6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i="1">
                            <a:latin typeface="Cambria Math"/>
                          </a:rPr>
                          <m:t>𝑚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</m:t>
                        </m:r>
                        <m:r>
                          <a:rPr lang="cs-CZ" sz="3600" i="1">
                            <a:latin typeface="Cambria Math"/>
                          </a:rPr>
                          <m:t>.</m:t>
                        </m:r>
                        <m:r>
                          <a:rPr lang="cs-CZ" sz="3600" b="0" i="1" smtClean="0">
                            <a:latin typeface="Cambria Math"/>
                          </a:rPr>
                          <m:t> </m:t>
                        </m:r>
                        <m:r>
                          <a:rPr lang="cs-CZ" sz="3600" i="1">
                            <a:latin typeface="Cambria Math"/>
                          </a:rPr>
                          <m:t> </m:t>
                        </m:r>
                        <m:r>
                          <a:rPr lang="cs-CZ" sz="3600" i="1">
                            <a:latin typeface="Cambria Math"/>
                          </a:rPr>
                          <m:t>𝑔</m:t>
                        </m:r>
                        <m:r>
                          <a:rPr lang="cs-CZ" sz="3600" i="1">
                            <a:latin typeface="Cambria Math"/>
                          </a:rPr>
                          <m:t> .  </m:t>
                        </m:r>
                        <m:r>
                          <a:rPr lang="cs-CZ" sz="3600" i="1">
                            <a:latin typeface="Cambria Math"/>
                          </a:rPr>
                          <m:t>h</m:t>
                        </m:r>
                      </m:num>
                      <m:den>
                        <m:r>
                          <a:rPr lang="cs-CZ" sz="3600" i="1">
                            <a:latin typeface="Cambria Math"/>
                          </a:rPr>
                          <m:t>𝑡</m:t>
                        </m:r>
                      </m:den>
                    </m:f>
                  </m:oMath>
                </a14:m>
                <a:r>
                  <a:rPr lang="cs-CZ" sz="3600" dirty="0"/>
                  <a:t> =</a:t>
                </a: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626793"/>
                <a:ext cx="6390456" cy="3670620"/>
              </a:xfrm>
              <a:prstGeom prst="rect">
                <a:avLst/>
              </a:prstGeom>
              <a:blipFill rotWithShape="1">
                <a:blip r:embed="rId4"/>
                <a:stretch>
                  <a:fillRect l="-2958" t="-2492" b="-18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 rot="1003916">
            <a:off x="4174396" y="3313047"/>
            <a:ext cx="4248472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Po dobu jedné minuty provádějte dřepy, počítejte je a pak vynásobte výškou změny těžiště při jednom dřepu. Získáte tak veličinu h, hmotnost zjistěte dotazem u </a:t>
            </a:r>
            <a:r>
              <a:rPr lang="cs-CZ" sz="2000" dirty="0" err="1" smtClean="0"/>
              <a:t>dřepujícího</a:t>
            </a:r>
            <a:r>
              <a:rPr lang="cs-CZ" sz="2000" dirty="0" smtClean="0"/>
              <a:t>,</a:t>
            </a:r>
          </a:p>
          <a:p>
            <a:r>
              <a:rPr lang="cs-CZ" sz="2000" dirty="0" smtClean="0"/>
              <a:t>a pak jistě výkon hravě spočítáte.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3372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hajekp\AppData\Local\Microsoft\Windows\Temporary Internet Files\Content.IE5\NLANYKOO\MP90040964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823" y="3429000"/>
            <a:ext cx="4356900" cy="2917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hajekp\AppData\Local\Microsoft\Windows\Temporary Internet Files\Content.IE5\NLANYKOO\MP90031633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24657">
            <a:off x="607430" y="3244979"/>
            <a:ext cx="3832497" cy="2625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162176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Příkon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74351" y="1000125"/>
            <a:ext cx="8618824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Přes vykonanou práci vypočítáme tzv. užitečný </a:t>
            </a:r>
            <a:r>
              <a:rPr lang="cs-CZ" sz="2800" dirty="0" smtClean="0"/>
              <a:t>výkon.</a:t>
            </a:r>
          </a:p>
          <a:p>
            <a:r>
              <a:rPr lang="cs-CZ" sz="2800" dirty="0" smtClean="0"/>
              <a:t>Stroji </a:t>
            </a:r>
            <a:r>
              <a:rPr lang="cs-CZ" sz="2800" dirty="0"/>
              <a:t>však dodáme vždy více </a:t>
            </a:r>
            <a:r>
              <a:rPr lang="cs-CZ" sz="2800" dirty="0" smtClean="0"/>
              <a:t>energie</a:t>
            </a:r>
          </a:p>
          <a:p>
            <a:r>
              <a:rPr lang="cs-CZ" sz="2800" dirty="0" smtClean="0"/>
              <a:t>než </a:t>
            </a:r>
            <a:r>
              <a:rPr lang="cs-CZ" sz="2800" dirty="0"/>
              <a:t>vykoná užitečné práce. </a:t>
            </a:r>
            <a:endParaRPr lang="cs-CZ" sz="2800" dirty="0" smtClean="0"/>
          </a:p>
          <a:p>
            <a:r>
              <a:rPr lang="cs-CZ" sz="2800" dirty="0" smtClean="0"/>
              <a:t>U </a:t>
            </a:r>
            <a:r>
              <a:rPr lang="cs-CZ" sz="2800" dirty="0"/>
              <a:t>každého stroje je tedy udáván tzv. </a:t>
            </a:r>
            <a:r>
              <a:rPr lang="cs-CZ" sz="2800" b="1" dirty="0"/>
              <a:t>příkon</a:t>
            </a:r>
            <a:r>
              <a:rPr lang="cs-CZ" sz="2800" dirty="0"/>
              <a:t>.</a:t>
            </a:r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373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 descr="C:\Users\hajekp\AppData\Local\Microsoft\Windows\Temporary Internet Files\Content.IE5\P2M6F0EC\MP9003165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0776" y="1967678"/>
            <a:ext cx="2476872" cy="1696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hajekp\AppData\Local\Microsoft\Windows\Temporary Internet Files\Content.IE5\XGJU07E6\MP9004227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569" y="4056159"/>
            <a:ext cx="2530849" cy="253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443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7" descr="C:\Users\hajekp\AppData\Local\Microsoft\Windows\Temporary Internet Files\Content.IE5\P2M6F0EC\MP90017495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1038">
            <a:off x="5388165" y="895856"/>
            <a:ext cx="2438400" cy="3657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1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162176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2" name="AutoShape 7" descr="http://upload.wikimedia.org/wikipedia/commons/thumb/e/e7/2010_Polish_Air_Force_Tu-154_crash_map-cs.svg/2000px-2010_Polish_Air_Force_Tu-154_crash_map-cs.svg.png?uselang=cs"/>
          <p:cNvSpPr>
            <a:spLocks noChangeAspect="1" noChangeArrowheads="1"/>
          </p:cNvSpPr>
          <p:nvPr/>
        </p:nvSpPr>
        <p:spPr bwMode="auto">
          <a:xfrm>
            <a:off x="-739775" y="-4403725"/>
            <a:ext cx="10207625" cy="10209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Účinnost</a:t>
            </a:r>
            <a:endParaRPr lang="cs-CZ" sz="36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373" y="5357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2432502" y="5373216"/>
                <a:ext cx="6334360" cy="1068498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square">
                <a:spAutoFit/>
              </a:bodyPr>
              <a:lstStyle/>
              <a:p>
                <a:r>
                  <a:rPr lang="cs-CZ" sz="4000" b="1" i="1" dirty="0" smtClean="0"/>
                  <a:t>  η </a:t>
                </a:r>
                <a:r>
                  <a:rPr lang="cs-CZ" sz="4000" b="1" i="1" dirty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latin typeface="Cambria Math"/>
                          </a:rPr>
                          <m:t>𝒗</m:t>
                        </m:r>
                        <m:r>
                          <a:rPr lang="cs-CZ" sz="4000" b="1" i="1">
                            <a:latin typeface="Cambria Math"/>
                          </a:rPr>
                          <m:t>ý</m:t>
                        </m:r>
                        <m:r>
                          <a:rPr lang="cs-CZ" sz="4000" b="1" i="1">
                            <a:latin typeface="Cambria Math"/>
                          </a:rPr>
                          <m:t>𝒌𝒐𝒏</m:t>
                        </m:r>
                      </m:num>
                      <m:den>
                        <m:r>
                          <a:rPr lang="cs-CZ" sz="4000" b="1" i="1">
                            <a:latin typeface="Cambria Math"/>
                          </a:rPr>
                          <m:t>𝒑</m:t>
                        </m:r>
                        <m:r>
                          <a:rPr lang="cs-CZ" sz="4000" b="1" i="1">
                            <a:latin typeface="Cambria Math"/>
                          </a:rPr>
                          <m:t>ří</m:t>
                        </m:r>
                        <m:r>
                          <a:rPr lang="cs-CZ" sz="4000" b="1" i="1">
                            <a:latin typeface="Cambria Math"/>
                          </a:rPr>
                          <m:t>𝒌𝒐𝒏</m:t>
                        </m:r>
                      </m:den>
                    </m:f>
                    <m:r>
                      <a:rPr lang="cs-CZ" sz="4000" b="1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4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>
                            <a:latin typeface="Cambria Math"/>
                          </a:rPr>
                          <m:t>𝑷</m:t>
                        </m:r>
                      </m:num>
                      <m:den>
                        <m:sSub>
                          <m:sSubPr>
                            <m:ctrlPr>
                              <a:rPr lang="cs-CZ" sz="4000" b="1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4000" b="1" i="1">
                                <a:latin typeface="Cambria Math"/>
                              </a:rPr>
                              <m:t>𝑷</m:t>
                            </m:r>
                          </m:e>
                          <m:sub>
                            <m:r>
                              <a:rPr lang="cs-CZ" sz="4000" b="1" i="1">
                                <a:latin typeface="Cambria Math"/>
                              </a:rPr>
                              <m:t>𝟎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4000" b="1" i="1" dirty="0"/>
                  <a:t>  &lt;  1  (100</a:t>
                </a:r>
                <a:r>
                  <a:rPr lang="cs-CZ" sz="4000" b="1" i="1" dirty="0" smtClean="0"/>
                  <a:t>%) </a:t>
                </a:r>
                <a:endParaRPr lang="cs-CZ" sz="4000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2502" y="5373216"/>
                <a:ext cx="6334360" cy="106849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249899" y="877014"/>
            <a:ext cx="4276277" cy="181588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Příkon stroje je vždy vyšší než výkon (ztráta výkonu oproti příkonu padá na vrub překonávání odporových sil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1782927" y="2996952"/>
            <a:ext cx="3307316" cy="95410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ctr"/>
            <a:r>
              <a:rPr lang="cs-CZ" sz="2800" dirty="0"/>
              <a:t>nelze </a:t>
            </a:r>
            <a:r>
              <a:rPr lang="cs-CZ" sz="2800" dirty="0" smtClean="0"/>
              <a:t>vytvořit</a:t>
            </a:r>
          </a:p>
          <a:p>
            <a:pPr algn="ctr"/>
            <a:r>
              <a:rPr lang="cs-CZ" sz="2800" dirty="0" smtClean="0"/>
              <a:t>„perpetuum </a:t>
            </a:r>
            <a:r>
              <a:rPr lang="cs-CZ" sz="2800" dirty="0"/>
              <a:t>mobile“</a:t>
            </a:r>
          </a:p>
        </p:txBody>
      </p:sp>
      <p:sp>
        <p:nvSpPr>
          <p:cNvPr id="3" name="Obdélník 2"/>
          <p:cNvSpPr/>
          <p:nvPr/>
        </p:nvSpPr>
        <p:spPr>
          <a:xfrm rot="20589774">
            <a:off x="542426" y="4735222"/>
            <a:ext cx="3691224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800" dirty="0"/>
              <a:t>U strojů udáváme proto také jejich </a:t>
            </a:r>
            <a:r>
              <a:rPr lang="cs-CZ" sz="2800" dirty="0" smtClean="0"/>
              <a:t>účinnost.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2809987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1591</TotalTime>
  <Words>231</Words>
  <Application>Microsoft Office PowerPoint</Application>
  <PresentationFormat>Předvádění na obrazovce (4:3)</PresentationFormat>
  <Paragraphs>35</Paragraphs>
  <Slides>6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185</cp:revision>
  <dcterms:created xsi:type="dcterms:W3CDTF">2012-05-07T15:15:55Z</dcterms:created>
  <dcterms:modified xsi:type="dcterms:W3CDTF">2013-06-28T10:32:42Z</dcterms:modified>
</cp:coreProperties>
</file>