
<file path=[Content_Types].xml><?xml version="1.0" encoding="utf-8"?>
<Types xmlns="http://schemas.openxmlformats.org/package/2006/content-types">
  <Default Extension="png" ContentType="image/png"/>
  <Default Extension="bin" ContentType="application/vnd.ms-office.vbaPro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4" r:id="rId1"/>
  </p:sldMasterIdLst>
  <p:sldIdLst>
    <p:sldId id="276" r:id="rId2"/>
    <p:sldId id="273" r:id="rId3"/>
    <p:sldId id="257" r:id="rId4"/>
    <p:sldId id="261" r:id="rId5"/>
    <p:sldId id="258" r:id="rId6"/>
    <p:sldId id="266" r:id="rId7"/>
    <p:sldId id="267" r:id="rId8"/>
    <p:sldId id="269" r:id="rId9"/>
    <p:sldId id="274" r:id="rId10"/>
    <p:sldId id="275" r:id="rId11"/>
    <p:sldId id="270" r:id="rId12"/>
    <p:sldId id="272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386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microsoft.com/office/2006/relationships/vbaProject" Target="vbaProject.bin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ovací čár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4F758603-3C2D-439C-A0C7-55157E424449}" type="datetimeFigureOut">
              <a:rPr lang="cs-CZ" smtClean="0"/>
              <a:t>28.6.2013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9DB088D8-B10B-429A-85F6-5304E5B7645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advClick="0">
    <p:dissolv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F758603-3C2D-439C-A0C7-55157E424449}" type="datetimeFigureOut">
              <a:rPr lang="cs-CZ" smtClean="0"/>
              <a:t>28.6.2013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DB088D8-B10B-429A-85F6-5304E5B7645E}" type="slidenum">
              <a:rPr lang="cs-CZ" smtClean="0"/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  <p:transition advClick="0">
    <p:dissolv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F758603-3C2D-439C-A0C7-55157E424449}" type="datetimeFigureOut">
              <a:rPr lang="cs-CZ" smtClean="0"/>
              <a:t>28.6.2013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DB088D8-B10B-429A-85F6-5304E5B7645E}" type="slidenum">
              <a:rPr lang="cs-CZ" smtClean="0"/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advClick="0">
    <p:dissolv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F758603-3C2D-439C-A0C7-55157E424449}" type="datetimeFigureOut">
              <a:rPr lang="cs-CZ" smtClean="0"/>
              <a:t>28.6.2013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DB088D8-B10B-429A-85F6-5304E5B7645E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advClick="0">
    <p:dissolv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F758603-3C2D-439C-A0C7-55157E424449}" type="datetimeFigureOut">
              <a:rPr lang="cs-CZ" smtClean="0"/>
              <a:t>28.6.2013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DB088D8-B10B-429A-85F6-5304E5B7645E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advClick="0">
    <p:dissolv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F758603-3C2D-439C-A0C7-55157E424449}" type="datetimeFigureOut">
              <a:rPr lang="cs-CZ" smtClean="0"/>
              <a:t>28.6.2013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DB088D8-B10B-429A-85F6-5304E5B7645E}" type="slidenum">
              <a:rPr lang="cs-CZ" smtClean="0"/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advClick="0">
    <p:dissolve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F758603-3C2D-439C-A0C7-55157E424449}" type="datetimeFigureOut">
              <a:rPr lang="cs-CZ" smtClean="0"/>
              <a:t>28.6.2013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DB088D8-B10B-429A-85F6-5304E5B7645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advClick="0">
    <p:dissolv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4F758603-3C2D-439C-A0C7-55157E424449}" type="datetimeFigureOut">
              <a:rPr lang="cs-CZ" smtClean="0"/>
              <a:t>28.6.2013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DB088D8-B10B-429A-85F6-5304E5B7645E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advClick="0">
    <p:dissolv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4F758603-3C2D-439C-A0C7-55157E424449}" type="datetimeFigureOut">
              <a:rPr lang="cs-CZ" smtClean="0"/>
              <a:t>28.6.2013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9DB088D8-B10B-429A-85F6-5304E5B7645E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advClick="0">
    <p:dissolv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F758603-3C2D-439C-A0C7-55157E424449}" type="datetimeFigureOut">
              <a:rPr lang="cs-CZ" smtClean="0"/>
              <a:t>28.6.2013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DB088D8-B10B-429A-85F6-5304E5B7645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advClick="0">
    <p:dissolve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F758603-3C2D-439C-A0C7-55157E424449}" type="datetimeFigureOut">
              <a:rPr lang="cs-CZ" smtClean="0"/>
              <a:t>28.6.2013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DB088D8-B10B-429A-85F6-5304E5B7645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advClick="0">
    <p:dissolve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4F758603-3C2D-439C-A0C7-55157E424449}" type="datetimeFigureOut">
              <a:rPr lang="cs-CZ" smtClean="0"/>
              <a:t>28.6.2013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9DB088D8-B10B-429A-85F6-5304E5B7645E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transition advClick="0">
    <p:dissolve/>
  </p:transition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1.doc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slide" Target="slide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slide" Target="slide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slide" Target="slide1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slide" Target="slide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slide" Target="slide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k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56421437"/>
              </p:ext>
            </p:extLst>
          </p:nvPr>
        </p:nvGraphicFramePr>
        <p:xfrm>
          <a:off x="2411760" y="167535"/>
          <a:ext cx="4320480" cy="6525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" name="Dokument" r:id="rId3" imgW="5889940" imgH="8895004" progId="Word.Document.12">
                  <p:embed/>
                </p:oleObj>
              </mc:Choice>
              <mc:Fallback>
                <p:oleObj name="Dokument" r:id="rId3" imgW="5889940" imgH="8895004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411760" y="167535"/>
                        <a:ext cx="4320480" cy="65253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580710593"/>
      </p:ext>
    </p:extLst>
  </p:cSld>
  <p:clrMapOvr>
    <a:masterClrMapping/>
  </p:clrMapOvr>
  <p:transition advClick="0">
    <p:dissolv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ovéPole 8"/>
          <p:cNvSpPr txBox="1"/>
          <p:nvPr/>
        </p:nvSpPr>
        <p:spPr>
          <a:xfrm>
            <a:off x="250825" y="188912"/>
            <a:ext cx="8642350" cy="646331"/>
          </a:xfrm>
          <a:prstGeom prst="rect">
            <a:avLst/>
          </a:prstGeom>
          <a:gradFill>
            <a:gsLst>
              <a:gs pos="0">
                <a:schemeClr val="bg1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0"/>
          </a:gradFill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cs-CZ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Výkon, příkon a účinnost</a:t>
            </a:r>
            <a:endParaRPr lang="cs-CZ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2562955" y="2967335"/>
            <a:ext cx="401808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SPUSTIT TEST</a:t>
            </a:r>
            <a:endParaRPr lang="cs-CZ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8" name="Tlačítko akce: Vlastní 7">
            <a:hlinkClick r:id="" action="ppaction://macro?name=začátek" highlightClick="1"/>
          </p:cNvPr>
          <p:cNvSpPr/>
          <p:nvPr/>
        </p:nvSpPr>
        <p:spPr>
          <a:xfrm>
            <a:off x="2411760" y="2780928"/>
            <a:ext cx="4320480" cy="1224136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1384530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advClick="0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>
            <a:hlinkClick r:id="rId3" action="ppaction://hlinksldjump"/>
          </p:cNvPr>
          <p:cNvSpPr/>
          <p:nvPr/>
        </p:nvSpPr>
        <p:spPr>
          <a:xfrm>
            <a:off x="550382" y="5805264"/>
            <a:ext cx="1071570" cy="57150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rgbClr val="C00000"/>
                </a:solidFill>
                <a:latin typeface="Calibri" pitchFamily="34" charset="0"/>
              </a:rPr>
              <a:t>A</a:t>
            </a:r>
          </a:p>
        </p:txBody>
      </p:sp>
      <p:sp>
        <p:nvSpPr>
          <p:cNvPr id="6" name="Zaoblený obdélník 5">
            <a:hlinkClick r:id="rId3" action="ppaction://hlinksldjump"/>
          </p:cNvPr>
          <p:cNvSpPr/>
          <p:nvPr/>
        </p:nvSpPr>
        <p:spPr>
          <a:xfrm>
            <a:off x="1835696" y="5805264"/>
            <a:ext cx="1071570" cy="57150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rgbClr val="C00000"/>
                </a:solidFill>
                <a:latin typeface="Calibri" pitchFamily="34" charset="0"/>
              </a:rPr>
              <a:t>B</a:t>
            </a:r>
          </a:p>
        </p:txBody>
      </p:sp>
      <p:sp>
        <p:nvSpPr>
          <p:cNvPr id="7" name="Zaoblený obdélník 6">
            <a:hlinkClick r:id="rId4" action="ppaction://hlinksldjump"/>
          </p:cNvPr>
          <p:cNvSpPr/>
          <p:nvPr/>
        </p:nvSpPr>
        <p:spPr>
          <a:xfrm>
            <a:off x="3121580" y="5805264"/>
            <a:ext cx="1071570" cy="57150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rgbClr val="C00000"/>
                </a:solidFill>
                <a:latin typeface="Calibri" pitchFamily="34" charset="0"/>
              </a:rPr>
              <a:t>C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224372" y="199859"/>
            <a:ext cx="8740115" cy="646331"/>
          </a:xfrm>
          <a:prstGeom prst="rect">
            <a:avLst/>
          </a:prstGeom>
          <a:gradFill>
            <a:gsLst>
              <a:gs pos="0">
                <a:schemeClr val="bg1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0"/>
          </a:gradFill>
        </p:spPr>
        <p:txBody>
          <a:bodyPr wrap="square">
            <a:spAutoFit/>
          </a:bodyPr>
          <a:lstStyle/>
          <a:p>
            <a:r>
              <a:rPr lang="cs-CZ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1. </a:t>
            </a:r>
            <a:r>
              <a:rPr lang="cs-CZ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Fyzikální jednotkou výkonu i příkonu je</a:t>
            </a:r>
          </a:p>
        </p:txBody>
      </p:sp>
      <p:sp>
        <p:nvSpPr>
          <p:cNvPr id="10" name="Podnadpis 2"/>
          <p:cNvSpPr>
            <a:spLocks noGrp="1"/>
          </p:cNvSpPr>
          <p:nvPr>
            <p:ph type="subTitle" idx="1"/>
          </p:nvPr>
        </p:nvSpPr>
        <p:spPr>
          <a:xfrm>
            <a:off x="683568" y="1988840"/>
            <a:ext cx="8062664" cy="1944216"/>
          </a:xfrm>
        </p:spPr>
        <p:txBody>
          <a:bodyPr>
            <a:normAutofit/>
          </a:bodyPr>
          <a:lstStyle/>
          <a:p>
            <a:pPr marL="514350" indent="-514350" algn="l">
              <a:buClr>
                <a:schemeClr val="accent2"/>
              </a:buClr>
              <a:buSzPct val="100000"/>
              <a:buFont typeface="+mj-lt"/>
              <a:buAutoNum type="alphaUcPeriod"/>
            </a:pPr>
            <a:r>
              <a:rPr lang="cs-CZ" sz="3600" dirty="0" smtClean="0"/>
              <a:t> joule</a:t>
            </a:r>
          </a:p>
          <a:p>
            <a:pPr marL="514350" indent="-514350" algn="l">
              <a:buClr>
                <a:schemeClr val="accent2"/>
              </a:buClr>
              <a:buSzPct val="100000"/>
              <a:buFont typeface="+mj-lt"/>
              <a:buAutoNum type="alphaUcPeriod"/>
            </a:pPr>
            <a:r>
              <a:rPr lang="cs-CZ" sz="3600" dirty="0" smtClean="0"/>
              <a:t> watt</a:t>
            </a:r>
            <a:endParaRPr lang="cs-CZ" sz="3600" b="1" i="1" dirty="0" smtClean="0"/>
          </a:p>
          <a:p>
            <a:pPr marL="514350" indent="-514350" algn="l">
              <a:buClr>
                <a:schemeClr val="accent2"/>
              </a:buClr>
              <a:buSzPct val="100000"/>
              <a:buFont typeface="+mj-lt"/>
              <a:buAutoNum type="alphaUcPeriod"/>
            </a:pPr>
            <a:r>
              <a:rPr lang="cs-CZ" sz="3600" dirty="0" smtClean="0"/>
              <a:t> </a:t>
            </a:r>
            <a:r>
              <a:rPr lang="cs-CZ" sz="3600" dirty="0" err="1" smtClean="0"/>
              <a:t>výkoník</a:t>
            </a:r>
            <a:r>
              <a:rPr lang="cs-CZ" sz="3600" dirty="0" smtClean="0"/>
              <a:t> a </a:t>
            </a:r>
            <a:r>
              <a:rPr lang="cs-CZ" sz="3600" dirty="0" err="1" smtClean="0"/>
              <a:t>příkoník</a:t>
            </a:r>
            <a:endParaRPr lang="cs-CZ" sz="3600" b="1" i="1" dirty="0"/>
          </a:p>
        </p:txBody>
      </p:sp>
      <p:sp>
        <p:nvSpPr>
          <p:cNvPr id="3" name="Tlačítko akce: Vlastní 2">
            <a:hlinkClick r:id="" action="ppaction://macro?name=špatně" highlightClick="1"/>
          </p:cNvPr>
          <p:cNvSpPr/>
          <p:nvPr/>
        </p:nvSpPr>
        <p:spPr>
          <a:xfrm>
            <a:off x="3121580" y="5805264"/>
            <a:ext cx="1071570" cy="57150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lačítko akce: Vlastní 3">
            <a:hlinkClick r:id="" action="ppaction://macro?name=špatně" highlightClick="1"/>
          </p:cNvPr>
          <p:cNvSpPr/>
          <p:nvPr/>
        </p:nvSpPr>
        <p:spPr>
          <a:xfrm>
            <a:off x="550382" y="5805264"/>
            <a:ext cx="1071570" cy="57150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Tlačítko akce: Vlastní 7">
            <a:hlinkClick r:id="" action="ppaction://macro?name=správně" highlightClick="1"/>
          </p:cNvPr>
          <p:cNvSpPr/>
          <p:nvPr/>
        </p:nvSpPr>
        <p:spPr>
          <a:xfrm>
            <a:off x="1835696" y="5805264"/>
            <a:ext cx="1071570" cy="57150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advClick="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ovéPole 8"/>
          <p:cNvSpPr txBox="1"/>
          <p:nvPr/>
        </p:nvSpPr>
        <p:spPr>
          <a:xfrm>
            <a:off x="250825" y="188912"/>
            <a:ext cx="8642350" cy="646331"/>
          </a:xfrm>
          <a:prstGeom prst="rect">
            <a:avLst/>
          </a:prstGeom>
          <a:gradFill>
            <a:gsLst>
              <a:gs pos="0">
                <a:schemeClr val="bg1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0"/>
          </a:gradFill>
        </p:spPr>
        <p:txBody>
          <a:bodyPr wrap="square">
            <a:spAutoFit/>
          </a:bodyPr>
          <a:lstStyle/>
          <a:p>
            <a:pPr>
              <a:defRPr/>
            </a:pPr>
            <a:r>
              <a:rPr lang="cs-CZ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B</a:t>
            </a:r>
            <a:r>
              <a:rPr lang="cs-CZ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</a:t>
            </a:r>
            <a:r>
              <a:rPr lang="cs-CZ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je  </a:t>
            </a:r>
            <a:r>
              <a:rPr lang="cs-CZ" sz="3600" b="1" dirty="0" smtClean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správn</a:t>
            </a:r>
            <a:r>
              <a:rPr lang="cs-CZ" sz="3600" b="1" dirty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ě</a:t>
            </a:r>
            <a:r>
              <a:rPr lang="cs-CZ" sz="3600" b="1" dirty="0" smtClean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endParaRPr lang="cs-CZ" sz="3600" dirty="0" smtClean="0">
              <a:solidFill>
                <a:srgbClr val="00B050"/>
              </a:solidFill>
            </a:endParaRPr>
          </a:p>
        </p:txBody>
      </p:sp>
      <p:sp>
        <p:nvSpPr>
          <p:cNvPr id="8" name="Podnadpis 7"/>
          <p:cNvSpPr>
            <a:spLocks noGrp="1"/>
          </p:cNvSpPr>
          <p:nvPr>
            <p:ph type="subTitle" idx="1"/>
          </p:nvPr>
        </p:nvSpPr>
        <p:spPr>
          <a:xfrm>
            <a:off x="685800" y="1124744"/>
            <a:ext cx="7918648" cy="3686567"/>
          </a:xfrm>
        </p:spPr>
        <p:txBody>
          <a:bodyPr>
            <a:normAutofit/>
          </a:bodyPr>
          <a:lstStyle/>
          <a:p>
            <a:pPr algn="l"/>
            <a:r>
              <a:rPr lang="cs-CZ" sz="3200" dirty="0" smtClean="0"/>
              <a:t>Výkon i příkon mají společnou jednotku – watt. </a:t>
            </a:r>
            <a:br>
              <a:rPr lang="cs-CZ" sz="3200" dirty="0" smtClean="0"/>
            </a:br>
            <a:r>
              <a:rPr lang="cs-CZ" sz="3200" dirty="0" smtClean="0"/>
              <a:t>Joule je jednotkou pro práci (energii)</a:t>
            </a:r>
            <a:br>
              <a:rPr lang="cs-CZ" sz="3200" dirty="0" smtClean="0"/>
            </a:br>
            <a:r>
              <a:rPr lang="cs-CZ" sz="3200" dirty="0" smtClean="0"/>
              <a:t>a poslední odpověď je nesmysl.</a:t>
            </a:r>
          </a:p>
        </p:txBody>
      </p:sp>
      <p:sp>
        <p:nvSpPr>
          <p:cNvPr id="11" name="Zaoblený obdélník 10">
            <a:hlinkClick r:id="rId3" action="ppaction://hlinksldjump"/>
          </p:cNvPr>
          <p:cNvSpPr/>
          <p:nvPr/>
        </p:nvSpPr>
        <p:spPr>
          <a:xfrm>
            <a:off x="5868144" y="5949280"/>
            <a:ext cx="2511730" cy="57150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Další otázka</a:t>
            </a:r>
          </a:p>
        </p:txBody>
      </p:sp>
      <p:sp>
        <p:nvSpPr>
          <p:cNvPr id="2" name="Tlačítko akce: Vlastní 1">
            <a:hlinkClick r:id="" action="ppaction://macro?name=další_okno" highlightClick="1"/>
          </p:cNvPr>
          <p:cNvSpPr/>
          <p:nvPr/>
        </p:nvSpPr>
        <p:spPr>
          <a:xfrm>
            <a:off x="5868144" y="5949280"/>
            <a:ext cx="2511730" cy="57150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advClick="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>
            <a:hlinkClick r:id="rId3" action="ppaction://hlinksldjump"/>
          </p:cNvPr>
          <p:cNvSpPr/>
          <p:nvPr/>
        </p:nvSpPr>
        <p:spPr>
          <a:xfrm>
            <a:off x="550382" y="5805264"/>
            <a:ext cx="1071570" cy="57150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rgbClr val="C00000"/>
                </a:solidFill>
                <a:latin typeface="Calibri" pitchFamily="34" charset="0"/>
              </a:rPr>
              <a:t>A</a:t>
            </a:r>
          </a:p>
        </p:txBody>
      </p:sp>
      <p:sp>
        <p:nvSpPr>
          <p:cNvPr id="6" name="Zaoblený obdélník 5">
            <a:hlinkClick r:id="rId3" action="ppaction://hlinksldjump"/>
          </p:cNvPr>
          <p:cNvSpPr/>
          <p:nvPr/>
        </p:nvSpPr>
        <p:spPr>
          <a:xfrm>
            <a:off x="1835696" y="5805264"/>
            <a:ext cx="1071570" cy="57150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rgbClr val="C00000"/>
                </a:solidFill>
                <a:latin typeface="Calibri" pitchFamily="34" charset="0"/>
              </a:rPr>
              <a:t>B</a:t>
            </a:r>
          </a:p>
        </p:txBody>
      </p:sp>
      <p:sp>
        <p:nvSpPr>
          <p:cNvPr id="7" name="Zaoblený obdélník 6">
            <a:hlinkClick r:id="rId3" action="ppaction://hlinksldjump"/>
          </p:cNvPr>
          <p:cNvSpPr/>
          <p:nvPr/>
        </p:nvSpPr>
        <p:spPr>
          <a:xfrm>
            <a:off x="3121580" y="5805264"/>
            <a:ext cx="1071570" cy="57150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rgbClr val="C00000"/>
                </a:solidFill>
                <a:latin typeface="Calibri" pitchFamily="34" charset="0"/>
              </a:rPr>
              <a:t>C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250824" y="188912"/>
            <a:ext cx="8785671" cy="1200329"/>
          </a:xfrm>
          <a:prstGeom prst="rect">
            <a:avLst/>
          </a:prstGeom>
          <a:gradFill>
            <a:gsLst>
              <a:gs pos="0">
                <a:schemeClr val="bg1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0"/>
          </a:gradFill>
        </p:spPr>
        <p:txBody>
          <a:bodyPr wrap="square">
            <a:spAutoFit/>
          </a:bodyPr>
          <a:lstStyle/>
          <a:p>
            <a:r>
              <a:rPr lang="cs-CZ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2. </a:t>
            </a:r>
            <a:r>
              <a:rPr lang="cs-CZ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Bagr vykope základy za 2 hodiny, 8 dělníků za 4 hodiny. Jaký výkon má těchto 8 </a:t>
            </a:r>
            <a:r>
              <a:rPr lang="cs-CZ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dělníků ?</a:t>
            </a:r>
            <a:endParaRPr lang="cs-CZ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0" name="Podnadpis 2"/>
          <p:cNvSpPr>
            <a:spLocks noGrp="1"/>
          </p:cNvSpPr>
          <p:nvPr>
            <p:ph type="subTitle" idx="1"/>
          </p:nvPr>
        </p:nvSpPr>
        <p:spPr>
          <a:xfrm>
            <a:off x="757459" y="1844824"/>
            <a:ext cx="7772400" cy="1817926"/>
          </a:xfrm>
        </p:spPr>
        <p:txBody>
          <a:bodyPr vert="horz" lIns="45720" rIns="45720">
            <a:noAutofit/>
          </a:bodyPr>
          <a:lstStyle/>
          <a:p>
            <a:pPr marL="514350" indent="-514350" algn="l">
              <a:buClr>
                <a:schemeClr val="accent2"/>
              </a:buClr>
              <a:buSzPct val="100000"/>
              <a:buFont typeface="+mj-lt"/>
              <a:buAutoNum type="alphaUcPeriod"/>
            </a:pPr>
            <a:r>
              <a:rPr lang="cs-CZ" sz="3200" dirty="0"/>
              <a:t>dvojnásobný oproti bagru</a:t>
            </a:r>
            <a:endParaRPr lang="cs-CZ" sz="3200" dirty="0" smtClean="0"/>
          </a:p>
          <a:p>
            <a:pPr marL="514350" indent="-514350" algn="l">
              <a:buClr>
                <a:schemeClr val="accent2"/>
              </a:buClr>
              <a:buSzPct val="100000"/>
              <a:buFont typeface="+mj-lt"/>
              <a:buAutoNum type="alphaUcPeriod"/>
            </a:pPr>
            <a:r>
              <a:rPr lang="cs-CZ" sz="3200" dirty="0"/>
              <a:t>poloviční oproti bagru</a:t>
            </a:r>
            <a:endParaRPr lang="cs-CZ" sz="3200" dirty="0" smtClean="0"/>
          </a:p>
          <a:p>
            <a:pPr marL="514350" indent="-514350" algn="l">
              <a:buClr>
                <a:schemeClr val="accent2"/>
              </a:buClr>
              <a:buSzPct val="100000"/>
              <a:buFont typeface="+mj-lt"/>
              <a:buAutoNum type="alphaUcPeriod"/>
            </a:pPr>
            <a:r>
              <a:rPr lang="cs-CZ" sz="3200" dirty="0"/>
              <a:t>stejný jako bagr</a:t>
            </a:r>
          </a:p>
        </p:txBody>
      </p:sp>
      <p:sp>
        <p:nvSpPr>
          <p:cNvPr id="2" name="Tlačítko akce: Vlastní 1">
            <a:hlinkClick r:id="" action="ppaction://macro?name=správně" highlightClick="1"/>
          </p:cNvPr>
          <p:cNvSpPr/>
          <p:nvPr/>
        </p:nvSpPr>
        <p:spPr>
          <a:xfrm>
            <a:off x="1835696" y="5805264"/>
            <a:ext cx="1071570" cy="57150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lačítko akce: Vlastní 2">
            <a:hlinkClick r:id="" action="ppaction://macro?name=špatně" highlightClick="1"/>
          </p:cNvPr>
          <p:cNvSpPr/>
          <p:nvPr/>
        </p:nvSpPr>
        <p:spPr>
          <a:xfrm>
            <a:off x="550382" y="5805264"/>
            <a:ext cx="1071570" cy="57150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lačítko akce: Vlastní 3">
            <a:hlinkClick r:id="" action="ppaction://macro?name=špatně" highlightClick="1"/>
          </p:cNvPr>
          <p:cNvSpPr/>
          <p:nvPr/>
        </p:nvSpPr>
        <p:spPr>
          <a:xfrm>
            <a:off x="3121580" y="5805264"/>
            <a:ext cx="1071570" cy="57150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advClick="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ovéPole 8"/>
          <p:cNvSpPr txBox="1"/>
          <p:nvPr/>
        </p:nvSpPr>
        <p:spPr>
          <a:xfrm>
            <a:off x="250825" y="188912"/>
            <a:ext cx="8642350" cy="646331"/>
          </a:xfrm>
          <a:prstGeom prst="rect">
            <a:avLst/>
          </a:prstGeom>
          <a:gradFill>
            <a:gsLst>
              <a:gs pos="0">
                <a:schemeClr val="bg1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0"/>
          </a:gradFill>
        </p:spPr>
        <p:txBody>
          <a:bodyPr wrap="square">
            <a:spAutoFit/>
          </a:bodyPr>
          <a:lstStyle/>
          <a:p>
            <a:pPr>
              <a:defRPr/>
            </a:pPr>
            <a:r>
              <a:rPr lang="cs-CZ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B</a:t>
            </a:r>
            <a:r>
              <a:rPr lang="cs-CZ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je </a:t>
            </a:r>
            <a:r>
              <a:rPr lang="cs-CZ" sz="3600" b="1" dirty="0" smtClean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správně</a:t>
            </a:r>
            <a:endParaRPr lang="cs-CZ" sz="3600" dirty="0" smtClean="0">
              <a:solidFill>
                <a:srgbClr val="00B050"/>
              </a:solidFill>
            </a:endParaRPr>
          </a:p>
        </p:txBody>
      </p:sp>
      <p:sp>
        <p:nvSpPr>
          <p:cNvPr id="8" name="Podnadpis 7"/>
          <p:cNvSpPr>
            <a:spLocks noGrp="1"/>
          </p:cNvSpPr>
          <p:nvPr>
            <p:ph type="subTitle" idx="1"/>
          </p:nvPr>
        </p:nvSpPr>
        <p:spPr>
          <a:xfrm>
            <a:off x="468312" y="1124744"/>
            <a:ext cx="8207375" cy="3686567"/>
          </a:xfrm>
        </p:spPr>
        <p:txBody>
          <a:bodyPr>
            <a:normAutofit/>
          </a:bodyPr>
          <a:lstStyle/>
          <a:p>
            <a:pPr algn="l"/>
            <a:r>
              <a:rPr lang="cs-CZ" sz="3200" dirty="0" smtClean="0"/>
              <a:t>Dělníci mají poloviční výkon, protože jim stejná práce trvá 2x déle než bagru.</a:t>
            </a:r>
          </a:p>
        </p:txBody>
      </p:sp>
      <p:sp>
        <p:nvSpPr>
          <p:cNvPr id="11" name="Zaoblený obdélník 10">
            <a:hlinkClick r:id="rId3" action="ppaction://hlinksldjump"/>
          </p:cNvPr>
          <p:cNvSpPr/>
          <p:nvPr/>
        </p:nvSpPr>
        <p:spPr>
          <a:xfrm>
            <a:off x="5868144" y="5949280"/>
            <a:ext cx="2511730" cy="57150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Další otázka</a:t>
            </a:r>
          </a:p>
        </p:txBody>
      </p:sp>
      <p:sp>
        <p:nvSpPr>
          <p:cNvPr id="2" name="Tlačítko akce: Vlastní 1">
            <a:hlinkClick r:id="" action="ppaction://macro?name=další_okno" highlightClick="1"/>
          </p:cNvPr>
          <p:cNvSpPr/>
          <p:nvPr/>
        </p:nvSpPr>
        <p:spPr>
          <a:xfrm>
            <a:off x="5868144" y="5949280"/>
            <a:ext cx="2511730" cy="57150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advClick="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>
            <a:hlinkClick r:id="rId3" action="ppaction://hlinksldjump"/>
          </p:cNvPr>
          <p:cNvSpPr/>
          <p:nvPr/>
        </p:nvSpPr>
        <p:spPr>
          <a:xfrm>
            <a:off x="550382" y="5805264"/>
            <a:ext cx="1071570" cy="57150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rgbClr val="C00000"/>
                </a:solidFill>
                <a:latin typeface="Calibri" pitchFamily="34" charset="0"/>
              </a:rPr>
              <a:t>A</a:t>
            </a:r>
          </a:p>
        </p:txBody>
      </p:sp>
      <p:sp>
        <p:nvSpPr>
          <p:cNvPr id="6" name="Zaoblený obdélník 5">
            <a:hlinkClick r:id="rId3" action="ppaction://hlinksldjump"/>
          </p:cNvPr>
          <p:cNvSpPr/>
          <p:nvPr/>
        </p:nvSpPr>
        <p:spPr>
          <a:xfrm>
            <a:off x="1835696" y="5805264"/>
            <a:ext cx="1071570" cy="57150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rgbClr val="C00000"/>
                </a:solidFill>
                <a:latin typeface="Calibri" pitchFamily="34" charset="0"/>
              </a:rPr>
              <a:t>B</a:t>
            </a:r>
          </a:p>
        </p:txBody>
      </p:sp>
      <p:sp>
        <p:nvSpPr>
          <p:cNvPr id="7" name="Zaoblený obdélník 6">
            <a:hlinkClick r:id="rId4" action="ppaction://hlinksldjump"/>
          </p:cNvPr>
          <p:cNvSpPr/>
          <p:nvPr/>
        </p:nvSpPr>
        <p:spPr>
          <a:xfrm>
            <a:off x="3121580" y="5805264"/>
            <a:ext cx="1071570" cy="57150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rgbClr val="C00000"/>
                </a:solidFill>
                <a:latin typeface="Calibri" pitchFamily="34" charset="0"/>
              </a:rPr>
              <a:t>C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250825" y="188912"/>
            <a:ext cx="8642350" cy="1200329"/>
          </a:xfrm>
          <a:prstGeom prst="rect">
            <a:avLst/>
          </a:prstGeom>
          <a:gradFill>
            <a:gsLst>
              <a:gs pos="0">
                <a:schemeClr val="bg1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0"/>
          </a:gradFill>
        </p:spPr>
        <p:txBody>
          <a:bodyPr wrap="square">
            <a:spAutoFit/>
          </a:bodyPr>
          <a:lstStyle/>
          <a:p>
            <a:pPr>
              <a:defRPr/>
            </a:pPr>
            <a:r>
              <a:rPr lang="cs-CZ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3</a:t>
            </a:r>
            <a:r>
              <a:rPr lang="cs-CZ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 </a:t>
            </a:r>
            <a:r>
              <a:rPr lang="cs-CZ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10kg závaží zvedneme do výšky 10m za 10 sekund. Jaký máme </a:t>
            </a:r>
            <a:r>
              <a:rPr lang="cs-CZ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výkon ?</a:t>
            </a:r>
            <a:endParaRPr lang="cs-CZ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0" name="Podnadpis 2"/>
          <p:cNvSpPr>
            <a:spLocks noGrp="1"/>
          </p:cNvSpPr>
          <p:nvPr>
            <p:ph type="subTitle" idx="1"/>
          </p:nvPr>
        </p:nvSpPr>
        <p:spPr>
          <a:xfrm>
            <a:off x="685800" y="2132856"/>
            <a:ext cx="7772400" cy="1800200"/>
          </a:xfrm>
        </p:spPr>
        <p:txBody>
          <a:bodyPr vert="horz" lIns="45720" rIns="45720">
            <a:noAutofit/>
          </a:bodyPr>
          <a:lstStyle/>
          <a:p>
            <a:pPr marL="514350" indent="-514350" algn="l">
              <a:buClr>
                <a:schemeClr val="accent2"/>
              </a:buClr>
              <a:buSzPct val="100000"/>
              <a:buFont typeface="+mj-lt"/>
              <a:buAutoNum type="alphaUcPeriod"/>
            </a:pPr>
            <a:r>
              <a:rPr lang="cs-CZ" sz="3600" dirty="0" smtClean="0"/>
              <a:t>100 W</a:t>
            </a:r>
            <a:r>
              <a:rPr lang="cs-CZ" sz="3600" dirty="0"/>
              <a:t>	</a:t>
            </a:r>
            <a:endParaRPr lang="cs-CZ" sz="3600" baseline="30000" dirty="0" smtClean="0"/>
          </a:p>
          <a:p>
            <a:pPr marL="514350" indent="-514350" algn="l">
              <a:buClr>
                <a:schemeClr val="accent2"/>
              </a:buClr>
              <a:buSzPct val="100000"/>
              <a:buFont typeface="+mj-lt"/>
              <a:buAutoNum type="alphaUcPeriod"/>
            </a:pPr>
            <a:r>
              <a:rPr lang="cs-CZ" sz="3600" dirty="0" smtClean="0"/>
              <a:t>10 W</a:t>
            </a:r>
          </a:p>
          <a:p>
            <a:pPr marL="514350" indent="-514350" algn="l">
              <a:buClr>
                <a:schemeClr val="accent2"/>
              </a:buClr>
              <a:buSzPct val="100000"/>
              <a:buFont typeface="+mj-lt"/>
              <a:buAutoNum type="alphaUcPeriod"/>
            </a:pPr>
            <a:r>
              <a:rPr lang="cs-CZ" sz="3600" dirty="0" smtClean="0"/>
              <a:t>1000 W</a:t>
            </a:r>
            <a:endParaRPr lang="cs-CZ" sz="3600" dirty="0"/>
          </a:p>
        </p:txBody>
      </p:sp>
      <p:sp>
        <p:nvSpPr>
          <p:cNvPr id="2" name="Tlačítko akce: Vlastní 1">
            <a:hlinkClick r:id="" action="ppaction://macro?name=špatně" highlightClick="1"/>
          </p:cNvPr>
          <p:cNvSpPr/>
          <p:nvPr/>
        </p:nvSpPr>
        <p:spPr>
          <a:xfrm>
            <a:off x="3121580" y="5805264"/>
            <a:ext cx="1071570" cy="57150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lačítko akce: Vlastní 2">
            <a:hlinkClick r:id="" action="ppaction://macro?name=správně" highlightClick="1"/>
          </p:cNvPr>
          <p:cNvSpPr/>
          <p:nvPr/>
        </p:nvSpPr>
        <p:spPr>
          <a:xfrm>
            <a:off x="550382" y="5805264"/>
            <a:ext cx="1071570" cy="57150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lačítko akce: Vlastní 3">
            <a:hlinkClick r:id="" action="ppaction://macro?name=špatně" highlightClick="1"/>
          </p:cNvPr>
          <p:cNvSpPr/>
          <p:nvPr/>
        </p:nvSpPr>
        <p:spPr>
          <a:xfrm>
            <a:off x="1835696" y="5805264"/>
            <a:ext cx="1071570" cy="57150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advClick="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ovéPole 8"/>
          <p:cNvSpPr txBox="1"/>
          <p:nvPr/>
        </p:nvSpPr>
        <p:spPr>
          <a:xfrm>
            <a:off x="250825" y="188912"/>
            <a:ext cx="8642350" cy="646331"/>
          </a:xfrm>
          <a:prstGeom prst="rect">
            <a:avLst/>
          </a:prstGeom>
          <a:gradFill>
            <a:gsLst>
              <a:gs pos="0">
                <a:schemeClr val="bg1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0"/>
          </a:gradFill>
        </p:spPr>
        <p:txBody>
          <a:bodyPr wrap="square">
            <a:spAutoFit/>
          </a:bodyPr>
          <a:lstStyle/>
          <a:p>
            <a:pPr>
              <a:defRPr/>
            </a:pPr>
            <a:r>
              <a:rPr lang="cs-CZ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A</a:t>
            </a:r>
            <a:r>
              <a:rPr lang="cs-CZ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je </a:t>
            </a:r>
            <a:r>
              <a:rPr lang="cs-CZ" sz="3600" b="1" dirty="0" smtClean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správně</a:t>
            </a:r>
            <a:endParaRPr lang="cs-CZ" sz="3600" dirty="0" smtClean="0">
              <a:solidFill>
                <a:srgbClr val="00B05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Podnadpis 7"/>
              <p:cNvSpPr>
                <a:spLocks noGrp="1"/>
              </p:cNvSpPr>
              <p:nvPr>
                <p:ph type="subTitle" idx="1"/>
              </p:nvPr>
            </p:nvSpPr>
            <p:spPr>
              <a:xfrm>
                <a:off x="637110" y="1196752"/>
                <a:ext cx="7772400" cy="3456384"/>
              </a:xfrm>
            </p:spPr>
            <p:txBody>
              <a:bodyPr>
                <a:normAutofit/>
              </a:bodyPr>
              <a:lstStyle/>
              <a:p>
                <a:pPr algn="l"/>
                <a:r>
                  <a:rPr lang="cs-CZ" sz="3200" dirty="0" smtClean="0"/>
                  <a:t>Dle vzorce pro výkon vypočítáme správný výsledek:</a:t>
                </a:r>
              </a:p>
              <a:p>
                <a:pPr algn="l"/>
                <a14:m>
                  <m:oMath xmlns:m="http://schemas.openxmlformats.org/officeDocument/2006/math">
                    <m:r>
                      <a:rPr lang="cs-CZ" sz="3200" i="1">
                        <a:latin typeface="Cambria Math"/>
                      </a:rPr>
                      <m:t>𝑃</m:t>
                    </m:r>
                    <m:r>
                      <a:rPr lang="cs-CZ" sz="3200" i="1">
                        <a:latin typeface="Cambria Math"/>
                      </a:rPr>
                      <m:t>= </m:t>
                    </m:r>
                    <m:f>
                      <m:fPr>
                        <m:ctrlPr>
                          <a:rPr lang="cs-CZ" sz="32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3200" i="1">
                            <a:latin typeface="Cambria Math"/>
                          </a:rPr>
                          <m:t>𝑊</m:t>
                        </m:r>
                      </m:num>
                      <m:den>
                        <m:r>
                          <a:rPr lang="cs-CZ" sz="3200" i="1">
                            <a:latin typeface="Cambria Math"/>
                          </a:rPr>
                          <m:t>𝑡</m:t>
                        </m:r>
                      </m:den>
                    </m:f>
                    <m:r>
                      <a:rPr lang="cs-CZ" sz="3200" i="1">
                        <a:latin typeface="Cambria Math"/>
                      </a:rPr>
                      <m:t>= </m:t>
                    </m:r>
                    <m:f>
                      <m:fPr>
                        <m:ctrlPr>
                          <a:rPr lang="cs-CZ" sz="32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3200" i="1">
                            <a:latin typeface="Cambria Math"/>
                          </a:rPr>
                          <m:t>𝐹</m:t>
                        </m:r>
                        <m:r>
                          <a:rPr lang="cs-CZ" sz="3200" i="1">
                            <a:latin typeface="Cambria Math"/>
                          </a:rPr>
                          <m:t> .  </m:t>
                        </m:r>
                        <m:r>
                          <a:rPr lang="cs-CZ" sz="3200" i="1">
                            <a:latin typeface="Cambria Math"/>
                          </a:rPr>
                          <m:t>h</m:t>
                        </m:r>
                      </m:num>
                      <m:den>
                        <m:r>
                          <a:rPr lang="cs-CZ" sz="3200" i="1">
                            <a:latin typeface="Cambria Math"/>
                          </a:rPr>
                          <m:t>𝑡</m:t>
                        </m:r>
                      </m:den>
                    </m:f>
                    <m:r>
                      <a:rPr lang="cs-CZ" sz="3200" i="1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cs-CZ" sz="32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3200" i="1">
                            <a:latin typeface="Cambria Math"/>
                          </a:rPr>
                          <m:t>𝑚</m:t>
                        </m:r>
                        <m:r>
                          <a:rPr lang="cs-CZ" sz="3200" i="1">
                            <a:latin typeface="Cambria Math"/>
                          </a:rPr>
                          <m:t> .  </m:t>
                        </m:r>
                        <m:r>
                          <a:rPr lang="cs-CZ" sz="3200" i="1">
                            <a:latin typeface="Cambria Math"/>
                          </a:rPr>
                          <m:t>𝑔</m:t>
                        </m:r>
                        <m:r>
                          <a:rPr lang="cs-CZ" sz="3200" i="1">
                            <a:latin typeface="Cambria Math"/>
                          </a:rPr>
                          <m:t> .  </m:t>
                        </m:r>
                        <m:r>
                          <a:rPr lang="cs-CZ" sz="3200" i="1">
                            <a:latin typeface="Cambria Math"/>
                          </a:rPr>
                          <m:t>h</m:t>
                        </m:r>
                      </m:num>
                      <m:den>
                        <m:r>
                          <a:rPr lang="cs-CZ" sz="3200" i="1">
                            <a:latin typeface="Cambria Math"/>
                          </a:rPr>
                          <m:t>𝑡</m:t>
                        </m:r>
                      </m:den>
                    </m:f>
                  </m:oMath>
                </a14:m>
                <a:r>
                  <a:rPr lang="cs-CZ" sz="3200" dirty="0"/>
                  <a:t> </a:t>
                </a:r>
                <a:r>
                  <a:rPr lang="cs-CZ" sz="3200" dirty="0" smtClean="0"/>
                  <a:t>= 100 W</a:t>
                </a:r>
                <a:endParaRPr lang="cs-CZ" sz="3200" dirty="0"/>
              </a:p>
              <a:p>
                <a:pPr algn="l"/>
                <a:endParaRPr lang="cs-CZ" sz="3200" b="1" dirty="0" smtClean="0"/>
              </a:p>
              <a:p>
                <a:pPr algn="l"/>
                <a:r>
                  <a:rPr lang="cs-CZ" sz="3200" dirty="0" smtClean="0"/>
                  <a:t>Snad jste nezapomněli jste na g = 10 m/s</a:t>
                </a:r>
                <a:r>
                  <a:rPr lang="cs-CZ" sz="3200" baseline="30000" dirty="0" smtClean="0"/>
                  <a:t>2</a:t>
                </a:r>
                <a:endParaRPr lang="cs-CZ" sz="3200" dirty="0" smtClean="0"/>
              </a:p>
              <a:p>
                <a:pPr algn="l"/>
                <a:endParaRPr lang="cs-CZ" sz="3200" dirty="0" smtClean="0"/>
              </a:p>
              <a:p>
                <a:pPr algn="l"/>
                <a:endParaRPr lang="cs-CZ" sz="3200" dirty="0" smtClean="0"/>
              </a:p>
              <a:p>
                <a:pPr algn="l"/>
                <a:endParaRPr lang="cs-CZ" sz="3200" dirty="0"/>
              </a:p>
            </p:txBody>
          </p:sp>
        </mc:Choice>
        <mc:Fallback xmlns="">
          <p:sp>
            <p:nvSpPr>
              <p:cNvPr id="8" name="Podnadpis 7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subTitle" idx="1"/>
              </p:nvPr>
            </p:nvSpPr>
            <p:spPr>
              <a:xfrm>
                <a:off x="637110" y="1196752"/>
                <a:ext cx="7772400" cy="3456384"/>
              </a:xfrm>
              <a:blipFill rotWithShape="1">
                <a:blip r:embed="rId3"/>
                <a:stretch>
                  <a:fillRect l="-2588" t="-229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Zaoblený obdélník 10">
            <a:hlinkClick r:id="rId4" action="ppaction://hlinksldjump"/>
          </p:cNvPr>
          <p:cNvSpPr/>
          <p:nvPr/>
        </p:nvSpPr>
        <p:spPr>
          <a:xfrm>
            <a:off x="5868144" y="5949280"/>
            <a:ext cx="2511730" cy="57150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Další otázka</a:t>
            </a:r>
          </a:p>
        </p:txBody>
      </p:sp>
      <p:sp>
        <p:nvSpPr>
          <p:cNvPr id="2" name="Tlačítko akce: Vlastní 1">
            <a:hlinkClick r:id="" action="ppaction://macro?name=další_okno" highlightClick="1"/>
          </p:cNvPr>
          <p:cNvSpPr/>
          <p:nvPr/>
        </p:nvSpPr>
        <p:spPr>
          <a:xfrm>
            <a:off x="5868144" y="5949280"/>
            <a:ext cx="2511730" cy="57150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advClick="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>
            <a:hlinkClick r:id="rId3" action="ppaction://hlinksldjump"/>
          </p:cNvPr>
          <p:cNvSpPr/>
          <p:nvPr/>
        </p:nvSpPr>
        <p:spPr>
          <a:xfrm>
            <a:off x="550382" y="5805264"/>
            <a:ext cx="1071570" cy="57150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rgbClr val="C00000"/>
                </a:solidFill>
                <a:latin typeface="Calibri" pitchFamily="34" charset="0"/>
              </a:rPr>
              <a:t>A</a:t>
            </a:r>
          </a:p>
        </p:txBody>
      </p:sp>
      <p:sp>
        <p:nvSpPr>
          <p:cNvPr id="6" name="Zaoblený obdélník 5">
            <a:hlinkClick r:id="rId3" action="ppaction://hlinksldjump"/>
          </p:cNvPr>
          <p:cNvSpPr/>
          <p:nvPr/>
        </p:nvSpPr>
        <p:spPr>
          <a:xfrm>
            <a:off x="1835696" y="5805264"/>
            <a:ext cx="1071570" cy="57150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rgbClr val="C00000"/>
                </a:solidFill>
                <a:latin typeface="Calibri" pitchFamily="34" charset="0"/>
              </a:rPr>
              <a:t>B</a:t>
            </a:r>
          </a:p>
        </p:txBody>
      </p:sp>
      <p:sp>
        <p:nvSpPr>
          <p:cNvPr id="7" name="Zaoblený obdélník 6">
            <a:hlinkClick r:id="rId4" action="ppaction://hlinksldjump"/>
          </p:cNvPr>
          <p:cNvSpPr/>
          <p:nvPr/>
        </p:nvSpPr>
        <p:spPr>
          <a:xfrm>
            <a:off x="3121580" y="5805264"/>
            <a:ext cx="1071570" cy="57150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rgbClr val="C00000"/>
                </a:solidFill>
                <a:latin typeface="Calibri" pitchFamily="34" charset="0"/>
              </a:rPr>
              <a:t>C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250825" y="188912"/>
            <a:ext cx="8642350" cy="646331"/>
          </a:xfrm>
          <a:prstGeom prst="rect">
            <a:avLst/>
          </a:prstGeom>
          <a:gradFill>
            <a:gsLst>
              <a:gs pos="0">
                <a:schemeClr val="bg1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0"/>
          </a:gradFill>
        </p:spPr>
        <p:txBody>
          <a:bodyPr wrap="square">
            <a:spAutoFit/>
          </a:bodyPr>
          <a:lstStyle/>
          <a:p>
            <a:pPr>
              <a:defRPr/>
            </a:pPr>
            <a:r>
              <a:rPr lang="cs-CZ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4</a:t>
            </a:r>
            <a:r>
              <a:rPr lang="cs-CZ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 </a:t>
            </a:r>
            <a:r>
              <a:rPr lang="cs-CZ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Která věta je pravdivá ?</a:t>
            </a:r>
          </a:p>
        </p:txBody>
      </p:sp>
      <p:sp>
        <p:nvSpPr>
          <p:cNvPr id="2" name="Tlačítko akce: Vlastní 1">
            <a:hlinkClick r:id="" action="ppaction://macro?name=správně" highlightClick="1"/>
          </p:cNvPr>
          <p:cNvSpPr/>
          <p:nvPr/>
        </p:nvSpPr>
        <p:spPr>
          <a:xfrm>
            <a:off x="3121580" y="5805264"/>
            <a:ext cx="1071570" cy="57150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lačítko akce: Vlastní 2">
            <a:hlinkClick r:id="" action="ppaction://macro?name=špatně" highlightClick="1"/>
          </p:cNvPr>
          <p:cNvSpPr/>
          <p:nvPr/>
        </p:nvSpPr>
        <p:spPr>
          <a:xfrm>
            <a:off x="550382" y="5805264"/>
            <a:ext cx="1071570" cy="57150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lačítko akce: Vlastní 3">
            <a:hlinkClick r:id="" action="ppaction://macro?name=špatně" highlightClick="1"/>
          </p:cNvPr>
          <p:cNvSpPr/>
          <p:nvPr/>
        </p:nvSpPr>
        <p:spPr>
          <a:xfrm>
            <a:off x="1835696" y="5805264"/>
            <a:ext cx="1071570" cy="57150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Podnadpis 2"/>
          <p:cNvSpPr>
            <a:spLocks noGrp="1"/>
          </p:cNvSpPr>
          <p:nvPr>
            <p:ph type="subTitle" idx="1"/>
          </p:nvPr>
        </p:nvSpPr>
        <p:spPr>
          <a:xfrm>
            <a:off x="608260" y="2132856"/>
            <a:ext cx="7996188" cy="1944216"/>
          </a:xfrm>
        </p:spPr>
        <p:txBody>
          <a:bodyPr>
            <a:noAutofit/>
          </a:bodyPr>
          <a:lstStyle/>
          <a:p>
            <a:pPr marL="514350" indent="-514350" algn="l">
              <a:buClr>
                <a:schemeClr val="accent2"/>
              </a:buClr>
              <a:buSzPct val="100000"/>
              <a:buFont typeface="+mj-lt"/>
              <a:buAutoNum type="alphaUcPeriod"/>
            </a:pPr>
            <a:r>
              <a:rPr lang="cs-CZ" sz="3200" dirty="0"/>
              <a:t>Výkon stroje je vždy větší než jeho příkon.</a:t>
            </a:r>
            <a:endParaRPr lang="cs-CZ" sz="3200" b="1" i="1" dirty="0"/>
          </a:p>
          <a:p>
            <a:pPr marL="514350" indent="-514350" algn="l">
              <a:buClr>
                <a:schemeClr val="accent2"/>
              </a:buClr>
              <a:buSzPct val="100000"/>
              <a:buFont typeface="+mj-lt"/>
              <a:buAutoNum type="alphaUcPeriod"/>
            </a:pPr>
            <a:r>
              <a:rPr lang="cs-CZ" sz="3200" dirty="0"/>
              <a:t>Příkon je stejný jako účinnost stroje.</a:t>
            </a:r>
            <a:endParaRPr lang="cs-CZ" sz="3200" dirty="0" smtClean="0"/>
          </a:p>
          <a:p>
            <a:pPr marL="514350" indent="-514350" algn="l">
              <a:buClr>
                <a:schemeClr val="accent2"/>
              </a:buClr>
              <a:buSzPct val="100000"/>
              <a:buFont typeface="+mj-lt"/>
              <a:buAutoNum type="alphaUcPeriod"/>
            </a:pPr>
            <a:r>
              <a:rPr lang="cs-CZ" sz="3200" dirty="0"/>
              <a:t>Příkon stroje je vždy větší než jeho výkon</a:t>
            </a:r>
            <a:r>
              <a:rPr lang="cs-CZ" sz="3200" dirty="0" smtClean="0"/>
              <a:t>.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360398993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advClick="0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ovéPole 8"/>
          <p:cNvSpPr txBox="1"/>
          <p:nvPr/>
        </p:nvSpPr>
        <p:spPr>
          <a:xfrm>
            <a:off x="250825" y="188912"/>
            <a:ext cx="8642350" cy="646331"/>
          </a:xfrm>
          <a:prstGeom prst="rect">
            <a:avLst/>
          </a:prstGeom>
          <a:gradFill>
            <a:gsLst>
              <a:gs pos="0">
                <a:schemeClr val="bg1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0"/>
          </a:gradFill>
        </p:spPr>
        <p:txBody>
          <a:bodyPr wrap="square">
            <a:spAutoFit/>
          </a:bodyPr>
          <a:lstStyle/>
          <a:p>
            <a:pPr>
              <a:defRPr/>
            </a:pPr>
            <a:r>
              <a:rPr lang="cs-CZ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</a:t>
            </a:r>
            <a:r>
              <a:rPr lang="cs-CZ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je </a:t>
            </a:r>
            <a:r>
              <a:rPr lang="cs-CZ" sz="3600" b="1" dirty="0" smtClean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správně</a:t>
            </a:r>
            <a:endParaRPr lang="cs-CZ" sz="3600" dirty="0" smtClean="0">
              <a:solidFill>
                <a:srgbClr val="00B050"/>
              </a:solidFill>
            </a:endParaRPr>
          </a:p>
        </p:txBody>
      </p:sp>
      <p:sp>
        <p:nvSpPr>
          <p:cNvPr id="8" name="Podnadpis 7"/>
          <p:cNvSpPr>
            <a:spLocks noGrp="1"/>
          </p:cNvSpPr>
          <p:nvPr>
            <p:ph type="subTitle" idx="1"/>
          </p:nvPr>
        </p:nvSpPr>
        <p:spPr>
          <a:xfrm>
            <a:off x="672152" y="1484784"/>
            <a:ext cx="7772400" cy="3960440"/>
          </a:xfrm>
        </p:spPr>
        <p:txBody>
          <a:bodyPr>
            <a:normAutofit/>
          </a:bodyPr>
          <a:lstStyle/>
          <a:p>
            <a:pPr algn="l"/>
            <a:r>
              <a:rPr lang="cs-CZ" sz="3200" dirty="0"/>
              <a:t>Stroji </a:t>
            </a:r>
            <a:r>
              <a:rPr lang="cs-CZ" sz="3200" dirty="0" smtClean="0"/>
              <a:t>dodáme </a:t>
            </a:r>
            <a:r>
              <a:rPr lang="cs-CZ" sz="3200" dirty="0"/>
              <a:t>vždy více </a:t>
            </a:r>
            <a:r>
              <a:rPr lang="cs-CZ" sz="3200" dirty="0" smtClean="0"/>
              <a:t>energie než </a:t>
            </a:r>
            <a:r>
              <a:rPr lang="cs-CZ" sz="3200" dirty="0"/>
              <a:t>vykoná užitečné práce</a:t>
            </a:r>
            <a:r>
              <a:rPr lang="cs-CZ" sz="3200" dirty="0" smtClean="0"/>
              <a:t>. Proto příkon stroje je vždy větší než výkon.</a:t>
            </a:r>
          </a:p>
          <a:p>
            <a:pPr algn="l"/>
            <a:r>
              <a:rPr lang="cs-CZ" sz="3200" dirty="0" smtClean="0"/>
              <a:t>Nedokážeme sestrojit perpetuum mobile.</a:t>
            </a:r>
            <a:br>
              <a:rPr lang="cs-CZ" sz="3200" dirty="0" smtClean="0"/>
            </a:br>
            <a:endParaRPr lang="cs-CZ" sz="3200" dirty="0" smtClean="0"/>
          </a:p>
        </p:txBody>
      </p:sp>
      <p:sp>
        <p:nvSpPr>
          <p:cNvPr id="11" name="Zaoblený obdélník 10">
            <a:hlinkClick r:id="rId3" action="ppaction://hlinksldjump"/>
          </p:cNvPr>
          <p:cNvSpPr/>
          <p:nvPr/>
        </p:nvSpPr>
        <p:spPr>
          <a:xfrm>
            <a:off x="5868144" y="5949280"/>
            <a:ext cx="2511730" cy="57150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Další otázka</a:t>
            </a:r>
          </a:p>
        </p:txBody>
      </p:sp>
      <p:sp>
        <p:nvSpPr>
          <p:cNvPr id="2" name="Tlačítko akce: Vlastní 1">
            <a:hlinkClick r:id="" action="ppaction://macro?name=další_okno" highlightClick="1"/>
          </p:cNvPr>
          <p:cNvSpPr/>
          <p:nvPr/>
        </p:nvSpPr>
        <p:spPr>
          <a:xfrm>
            <a:off x="5868144" y="5949280"/>
            <a:ext cx="2511730" cy="57150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6690026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advClick="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>
            <a:hlinkClick r:id="" action="ppaction://noaction"/>
          </p:cNvPr>
          <p:cNvSpPr/>
          <p:nvPr/>
        </p:nvSpPr>
        <p:spPr>
          <a:xfrm>
            <a:off x="550382" y="5805264"/>
            <a:ext cx="1071570" cy="57150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rgbClr val="C00000"/>
                </a:solidFill>
                <a:latin typeface="Calibri" pitchFamily="34" charset="0"/>
              </a:rPr>
              <a:t>A</a:t>
            </a:r>
          </a:p>
        </p:txBody>
      </p:sp>
      <p:sp>
        <p:nvSpPr>
          <p:cNvPr id="6" name="Zaoblený obdélník 5">
            <a:hlinkClick r:id="rId3" action="ppaction://hlinksldjump"/>
          </p:cNvPr>
          <p:cNvSpPr/>
          <p:nvPr/>
        </p:nvSpPr>
        <p:spPr>
          <a:xfrm>
            <a:off x="1835696" y="5805264"/>
            <a:ext cx="1071570" cy="57150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rgbClr val="C00000"/>
                </a:solidFill>
                <a:latin typeface="Calibri" pitchFamily="34" charset="0"/>
              </a:rPr>
              <a:t>B</a:t>
            </a:r>
          </a:p>
        </p:txBody>
      </p:sp>
      <p:sp>
        <p:nvSpPr>
          <p:cNvPr id="7" name="Zaoblený obdélník 6">
            <a:hlinkClick r:id="" action="ppaction://noaction"/>
          </p:cNvPr>
          <p:cNvSpPr/>
          <p:nvPr/>
        </p:nvSpPr>
        <p:spPr>
          <a:xfrm>
            <a:off x="3121580" y="5805264"/>
            <a:ext cx="1071570" cy="57150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rgbClr val="C00000"/>
                </a:solidFill>
                <a:latin typeface="Calibri" pitchFamily="34" charset="0"/>
              </a:rPr>
              <a:t>C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250825" y="188912"/>
            <a:ext cx="8642350" cy="2308324"/>
          </a:xfrm>
          <a:prstGeom prst="rect">
            <a:avLst/>
          </a:prstGeom>
          <a:gradFill>
            <a:gsLst>
              <a:gs pos="0">
                <a:schemeClr val="bg1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0"/>
          </a:gradFill>
        </p:spPr>
        <p:txBody>
          <a:bodyPr wrap="square">
            <a:spAutoFit/>
          </a:bodyPr>
          <a:lstStyle/>
          <a:p>
            <a:pPr>
              <a:defRPr/>
            </a:pPr>
            <a:r>
              <a:rPr lang="cs-CZ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5</a:t>
            </a:r>
            <a:r>
              <a:rPr lang="cs-CZ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 </a:t>
            </a:r>
            <a:r>
              <a:rPr lang="cs-CZ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Stavební vrátek o užitečném výkonu 750W zvedne náklad ze země do výšky, kde získá polohovou energii 15000 J. Jak dlouhou dobu náklad </a:t>
            </a:r>
            <a:r>
              <a:rPr lang="cs-CZ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zvedal ?</a:t>
            </a:r>
            <a:endParaRPr lang="cs-CZ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" name="Tlačítko akce: Vlastní 1">
            <a:hlinkClick r:id="" action="ppaction://macro?name=špatně" highlightClick="1"/>
          </p:cNvPr>
          <p:cNvSpPr/>
          <p:nvPr/>
        </p:nvSpPr>
        <p:spPr>
          <a:xfrm>
            <a:off x="1835696" y="5805264"/>
            <a:ext cx="1071570" cy="57150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lačítko akce: Vlastní 2">
            <a:hlinkClick r:id="" action="ppaction://macro?name=správně" highlightClick="1"/>
          </p:cNvPr>
          <p:cNvSpPr/>
          <p:nvPr/>
        </p:nvSpPr>
        <p:spPr>
          <a:xfrm>
            <a:off x="550382" y="5805264"/>
            <a:ext cx="1071570" cy="57150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lačítko akce: Vlastní 3">
            <a:hlinkClick r:id="" action="ppaction://macro?name=špatně" highlightClick="1"/>
          </p:cNvPr>
          <p:cNvSpPr/>
          <p:nvPr/>
        </p:nvSpPr>
        <p:spPr>
          <a:xfrm>
            <a:off x="3121580" y="5805264"/>
            <a:ext cx="1071570" cy="57150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Podnadpis 2"/>
          <p:cNvSpPr>
            <a:spLocks noGrp="1"/>
          </p:cNvSpPr>
          <p:nvPr>
            <p:ph type="subTitle" idx="1"/>
          </p:nvPr>
        </p:nvSpPr>
        <p:spPr>
          <a:xfrm>
            <a:off x="1114892" y="2780928"/>
            <a:ext cx="7148598" cy="1944216"/>
          </a:xfrm>
        </p:spPr>
        <p:txBody>
          <a:bodyPr>
            <a:noAutofit/>
          </a:bodyPr>
          <a:lstStyle/>
          <a:p>
            <a:pPr marL="514350" indent="-514350" algn="l">
              <a:buClr>
                <a:schemeClr val="accent2"/>
              </a:buClr>
              <a:buSzPct val="100000"/>
              <a:buFont typeface="+mj-lt"/>
              <a:buAutoNum type="alphaUcPeriod"/>
            </a:pPr>
            <a:r>
              <a:rPr lang="cs-CZ" sz="3200" dirty="0"/>
              <a:t>20 sekund</a:t>
            </a:r>
            <a:endParaRPr lang="cs-CZ" sz="3200" b="1" i="1" dirty="0"/>
          </a:p>
          <a:p>
            <a:pPr marL="514350" indent="-514350" algn="l">
              <a:buClr>
                <a:schemeClr val="accent2"/>
              </a:buClr>
              <a:buSzPct val="100000"/>
              <a:buFont typeface="+mj-lt"/>
              <a:buAutoNum type="alphaUcPeriod"/>
            </a:pPr>
            <a:r>
              <a:rPr lang="cs-CZ" sz="3200" dirty="0"/>
              <a:t>50 sekund </a:t>
            </a:r>
            <a:endParaRPr lang="cs-CZ" sz="3200" dirty="0" smtClean="0"/>
          </a:p>
          <a:p>
            <a:pPr marL="514350" indent="-514350" algn="l">
              <a:buClr>
                <a:schemeClr val="accent2"/>
              </a:buClr>
              <a:buSzPct val="100000"/>
              <a:buFont typeface="+mj-lt"/>
              <a:buAutoNum type="alphaUcPeriod"/>
            </a:pPr>
            <a:r>
              <a:rPr lang="cs-CZ" sz="3200" dirty="0"/>
              <a:t>112,5 sekund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advClick="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ovéPole 8"/>
          <p:cNvSpPr txBox="1"/>
          <p:nvPr/>
        </p:nvSpPr>
        <p:spPr>
          <a:xfrm>
            <a:off x="250825" y="188912"/>
            <a:ext cx="8642350" cy="646331"/>
          </a:xfrm>
          <a:prstGeom prst="rect">
            <a:avLst/>
          </a:prstGeom>
          <a:gradFill>
            <a:gsLst>
              <a:gs pos="0">
                <a:schemeClr val="bg1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0"/>
          </a:gradFill>
        </p:spPr>
        <p:txBody>
          <a:bodyPr wrap="square">
            <a:spAutoFit/>
          </a:bodyPr>
          <a:lstStyle/>
          <a:p>
            <a:pPr>
              <a:defRPr/>
            </a:pPr>
            <a:r>
              <a:rPr lang="cs-CZ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A</a:t>
            </a:r>
            <a:r>
              <a:rPr lang="cs-CZ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je </a:t>
            </a:r>
            <a:r>
              <a:rPr lang="cs-CZ" sz="3600" b="1" dirty="0" smtClean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správně</a:t>
            </a:r>
            <a:endParaRPr lang="cs-CZ" sz="3600" dirty="0" smtClean="0">
              <a:solidFill>
                <a:srgbClr val="00B05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Podnadpis 7"/>
              <p:cNvSpPr>
                <a:spLocks noGrp="1"/>
              </p:cNvSpPr>
              <p:nvPr>
                <p:ph type="subTitle" idx="1"/>
              </p:nvPr>
            </p:nvSpPr>
            <p:spPr>
              <a:xfrm>
                <a:off x="395536" y="1124744"/>
                <a:ext cx="8062664" cy="3686567"/>
              </a:xfrm>
            </p:spPr>
            <p:txBody>
              <a:bodyPr>
                <a:normAutofit/>
              </a:bodyPr>
              <a:lstStyle/>
              <a:p>
                <a:pPr algn="l"/>
                <a:r>
                  <a:rPr lang="cs-CZ" sz="3200" dirty="0" smtClean="0"/>
                  <a:t>Vycházíme ze vzorce pro výkon:</a:t>
                </a:r>
                <a:br>
                  <a:rPr lang="cs-CZ" sz="3200" dirty="0" smtClean="0"/>
                </a:b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3200" i="1">
                          <a:latin typeface="Cambria Math"/>
                        </a:rPr>
                        <m:t>𝑃</m:t>
                      </m:r>
                      <m:r>
                        <a:rPr lang="cs-CZ" sz="3200" i="1">
                          <a:latin typeface="Cambria Math"/>
                        </a:rPr>
                        <m:t>= </m:t>
                      </m:r>
                      <m:f>
                        <m:fPr>
                          <m:ctrlPr>
                            <a:rPr lang="cs-CZ" sz="3200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3200" i="1">
                              <a:latin typeface="Cambria Math"/>
                            </a:rPr>
                            <m:t>𝑊</m:t>
                          </m:r>
                        </m:num>
                        <m:den>
                          <m:r>
                            <a:rPr lang="cs-CZ" sz="3200" i="1">
                              <a:latin typeface="Cambria Math"/>
                            </a:rPr>
                            <m:t>𝑡</m:t>
                          </m:r>
                        </m:den>
                      </m:f>
                    </m:oMath>
                  </m:oMathPara>
                </a14:m>
                <a:endParaRPr lang="cs-CZ" sz="3200" dirty="0" smtClean="0"/>
              </a:p>
              <a:p>
                <a:pPr algn="l"/>
                <a:r>
                  <a:rPr lang="cs-CZ" sz="3200" dirty="0"/>
                  <a:t> </a:t>
                </a:r>
                <a:r>
                  <a:rPr lang="cs-CZ" sz="3200" dirty="0" smtClean="0"/>
                  <a:t>potom </a:t>
                </a:r>
                <a14:m>
                  <m:oMath xmlns:m="http://schemas.openxmlformats.org/officeDocument/2006/math">
                    <m:r>
                      <a:rPr lang="cs-CZ" sz="4000" b="0" i="0" smtClean="0">
                        <a:latin typeface="Cambria Math"/>
                      </a:rPr>
                      <m:t>    </m:t>
                    </m:r>
                    <m:r>
                      <a:rPr lang="cs-CZ" sz="4000" b="0" i="1" smtClean="0">
                        <a:latin typeface="Cambria Math"/>
                      </a:rPr>
                      <m:t>𝑡</m:t>
                    </m:r>
                    <m:r>
                      <a:rPr lang="cs-CZ" sz="4000" i="1">
                        <a:latin typeface="Cambria Math"/>
                      </a:rPr>
                      <m:t>= </m:t>
                    </m:r>
                    <m:f>
                      <m:fPr>
                        <m:ctrlPr>
                          <a:rPr lang="cs-CZ" sz="40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4000" b="0" i="1" smtClean="0">
                            <a:latin typeface="Cambria Math"/>
                          </a:rPr>
                          <m:t>𝑊</m:t>
                        </m:r>
                      </m:num>
                      <m:den>
                        <m:r>
                          <a:rPr lang="cs-CZ" sz="4000" b="0" i="1" smtClean="0">
                            <a:latin typeface="Cambria Math"/>
                          </a:rPr>
                          <m:t>𝑃</m:t>
                        </m:r>
                      </m:den>
                    </m:f>
                  </m:oMath>
                </a14:m>
                <a:r>
                  <a:rPr lang="cs-CZ" sz="4000" dirty="0" smtClean="0"/>
                  <a:t>     </a:t>
                </a:r>
                <a:r>
                  <a:rPr lang="cs-CZ" sz="3200" dirty="0" smtClean="0"/>
                  <a:t>a po dosazení</a:t>
                </a:r>
              </a:p>
              <a:p>
                <a:pPr algn="l"/>
                <a:r>
                  <a:rPr lang="cs-CZ" sz="3200" dirty="0"/>
                  <a:t>v</a:t>
                </a:r>
                <a:r>
                  <a:rPr lang="cs-CZ" sz="3200" dirty="0" smtClean="0"/>
                  <a:t>ypočítáme správný výsledek 20 s.</a:t>
                </a:r>
              </a:p>
            </p:txBody>
          </p:sp>
        </mc:Choice>
        <mc:Fallback xmlns="">
          <p:sp>
            <p:nvSpPr>
              <p:cNvPr id="8" name="Podnadpis 7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subTitle" idx="1"/>
              </p:nvPr>
            </p:nvSpPr>
            <p:spPr>
              <a:xfrm>
                <a:off x="395536" y="1124744"/>
                <a:ext cx="8062664" cy="3686567"/>
              </a:xfrm>
              <a:blipFill rotWithShape="1">
                <a:blip r:embed="rId3"/>
                <a:stretch>
                  <a:fillRect l="-2494" t="-215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Zaoblený obdélník 10"/>
          <p:cNvSpPr/>
          <p:nvPr/>
        </p:nvSpPr>
        <p:spPr>
          <a:xfrm>
            <a:off x="3932594" y="5949280"/>
            <a:ext cx="4815986" cy="57150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Konec testu - vyhodnocení</a:t>
            </a:r>
          </a:p>
        </p:txBody>
      </p:sp>
      <p:sp>
        <p:nvSpPr>
          <p:cNvPr id="2" name="Tlačítko akce: Vlastní 1">
            <a:hlinkClick r:id="" action="ppaction://macro?name=výsledek" highlightClick="1"/>
          </p:cNvPr>
          <p:cNvSpPr/>
          <p:nvPr/>
        </p:nvSpPr>
        <p:spPr>
          <a:xfrm>
            <a:off x="3923854" y="5949280"/>
            <a:ext cx="4815986" cy="57150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Zaoblený obdélník 6">
            <a:hlinkClick r:id="rId4" action="ppaction://hlinksldjump"/>
          </p:cNvPr>
          <p:cNvSpPr/>
          <p:nvPr/>
        </p:nvSpPr>
        <p:spPr>
          <a:xfrm>
            <a:off x="435814" y="5949280"/>
            <a:ext cx="2840041" cy="57150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Opakovat test</a:t>
            </a:r>
          </a:p>
        </p:txBody>
      </p:sp>
      <p:sp>
        <p:nvSpPr>
          <p:cNvPr id="10" name="Tlačítko akce: Vlastní 9">
            <a:hlinkClick r:id="" action="ppaction://hlinkshowjump?jump=firstslide" highlightClick="1"/>
          </p:cNvPr>
          <p:cNvSpPr/>
          <p:nvPr/>
        </p:nvSpPr>
        <p:spPr>
          <a:xfrm>
            <a:off x="435813" y="5949280"/>
            <a:ext cx="2840041" cy="57150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6012160" y="6559189"/>
            <a:ext cx="304152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1200" i="1" dirty="0" smtClean="0"/>
              <a:t>Ilustrace: Kliparty Office a archiv autora</a:t>
            </a:r>
            <a:endParaRPr lang="cs-CZ" sz="1200" i="1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advClick="0">
    <p:dissolv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1798</TotalTime>
  <Words>285</Words>
  <Application>Microsoft Office PowerPoint</Application>
  <PresentationFormat>Předvádění na obrazovce (4:3)</PresentationFormat>
  <Paragraphs>61</Paragraphs>
  <Slides>12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4" baseType="lpstr">
      <vt:lpstr>Shluk</vt:lpstr>
      <vt:lpstr>Microsoft Word Document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Prima_music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Prima_music</dc:creator>
  <cp:lastModifiedBy>Petr Hájek</cp:lastModifiedBy>
  <cp:revision>150</cp:revision>
  <dcterms:created xsi:type="dcterms:W3CDTF">2012-06-10T11:46:28Z</dcterms:created>
  <dcterms:modified xsi:type="dcterms:W3CDTF">2013-06-28T10:33:24Z</dcterms:modified>
</cp:coreProperties>
</file>