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3" r:id="rId2"/>
    <p:sldId id="256" r:id="rId3"/>
    <p:sldId id="258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12:33:28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11.jpeg"/><Relationship Id="rId7" Type="http://schemas.openxmlformats.org/officeDocument/2006/relationships/image" Target="../media/image13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hyperlink" Target="http://www.phys.hawaii.edu/~teb/java/ntnujava/Kepler/Kepler.html" TargetMode="External"/><Relationship Id="rId4" Type="http://schemas.openxmlformats.org/officeDocument/2006/relationships/image" Target="../media/image5.wmf"/><Relationship Id="rId9" Type="http://schemas.openxmlformats.org/officeDocument/2006/relationships/hyperlink" Target="http://astro.unl.edu/classaction/animations/renaissance/kepl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9835317"/>
              </p:ext>
            </p:extLst>
          </p:nvPr>
        </p:nvGraphicFramePr>
        <p:xfrm>
          <a:off x="2387761" y="188640"/>
          <a:ext cx="4344479" cy="64474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87761" y="188640"/>
                        <a:ext cx="4344479" cy="64474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5474396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Newtonův gravitační zákon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 rot="297959">
            <a:off x="3706356" y="996662"/>
            <a:ext cx="5055721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Každá dvě tělesa </a:t>
            </a:r>
            <a:r>
              <a:rPr lang="cs-CZ" sz="3200" dirty="0" smtClean="0"/>
              <a:t>se</a:t>
            </a:r>
          </a:p>
          <a:p>
            <a:r>
              <a:rPr lang="cs-CZ" sz="3200" dirty="0" smtClean="0"/>
              <a:t>vzájemně </a:t>
            </a:r>
            <a:r>
              <a:rPr lang="cs-CZ" sz="3200" dirty="0"/>
              <a:t>přitahují stejně velkými gravitačními </a:t>
            </a:r>
            <a:r>
              <a:rPr lang="cs-CZ" sz="3200" dirty="0" smtClean="0"/>
              <a:t>silami</a:t>
            </a:r>
          </a:p>
          <a:p>
            <a:r>
              <a:rPr lang="cs-CZ" sz="3200" dirty="0" smtClean="0"/>
              <a:t>opačného </a:t>
            </a:r>
            <a:r>
              <a:rPr lang="cs-CZ" sz="3200" dirty="0"/>
              <a:t>směru.</a:t>
            </a:r>
          </a:p>
        </p:txBody>
      </p:sp>
      <p:sp>
        <p:nvSpPr>
          <p:cNvPr id="7" name="Ovál 6"/>
          <p:cNvSpPr/>
          <p:nvPr/>
        </p:nvSpPr>
        <p:spPr>
          <a:xfrm>
            <a:off x="368481" y="1045332"/>
            <a:ext cx="2128019" cy="2128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72551" y="2109341"/>
            <a:ext cx="493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63963" y="1715619"/>
            <a:ext cx="491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36446" y="1612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696" y="1784138"/>
            <a:ext cx="881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pic>
        <p:nvPicPr>
          <p:cNvPr id="1044" name="Picture 20" descr="C:\Users\hajekp\AppData\Local\Microsoft\Windows\Temporary Internet Files\Content.IE5\P2M6F0EC\MP9002891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945" y="3859487"/>
            <a:ext cx="3657600" cy="301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hajekp\AppData\Local\Microsoft\Windows\Temporary Internet Files\Content.IE5\NLANYKOO\MP9004222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35825"/>
            <a:ext cx="1290828" cy="93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276816" y="1922933"/>
            <a:ext cx="2320762" cy="396044"/>
            <a:chOff x="276816" y="1922933"/>
            <a:chExt cx="2320762" cy="396044"/>
          </a:xfrm>
        </p:grpSpPr>
        <p:sp>
          <p:nvSpPr>
            <p:cNvPr id="2076" name="Rovnoramenný trojúhelník 2075"/>
            <p:cNvSpPr/>
            <p:nvPr/>
          </p:nvSpPr>
          <p:spPr>
            <a:xfrm>
              <a:off x="276816" y="2014780"/>
              <a:ext cx="91665" cy="13014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2395423" y="2019877"/>
              <a:ext cx="202155" cy="202155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vál 2"/>
            <p:cNvSpPr/>
            <p:nvPr/>
          </p:nvSpPr>
          <p:spPr>
            <a:xfrm>
              <a:off x="1234468" y="1922933"/>
              <a:ext cx="396044" cy="396044"/>
            </a:xfrm>
            <a:prstGeom prst="ellips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se šipkou 21"/>
            <p:cNvCxnSpPr/>
            <p:nvPr/>
          </p:nvCxnSpPr>
          <p:spPr>
            <a:xfrm>
              <a:off x="1432490" y="2120955"/>
              <a:ext cx="390756" cy="17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 flipH="1">
              <a:off x="2123869" y="2120954"/>
              <a:ext cx="372631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822568" y="3407504"/>
                <a:ext cx="3347864" cy="1066189"/>
              </a:xfrm>
              <a:prstGeom prst="rect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r>
                  <a:rPr lang="cs-CZ" sz="4800" dirty="0" err="1"/>
                  <a:t>F</a:t>
                </a:r>
                <a:r>
                  <a:rPr lang="cs-CZ" sz="4800" baseline="-25000" dirty="0" err="1"/>
                  <a:t>g</a:t>
                </a:r>
                <a:r>
                  <a:rPr lang="cs-CZ" sz="4800" dirty="0"/>
                  <a:t> = κ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800" i="1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sz="4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cs-CZ" sz="4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800" i="1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sz="4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cs-CZ" sz="4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800" i="1"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sz="4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sz="4800" dirty="0"/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568" y="3407504"/>
                <a:ext cx="3347864" cy="10661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250825" y="4797152"/>
            <a:ext cx="4935197" cy="181588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… gravitační síla</a:t>
            </a:r>
          </a:p>
          <a:p>
            <a:r>
              <a:rPr lang="cs-CZ" sz="2800" dirty="0" smtClean="0"/>
              <a:t>κ  </a:t>
            </a:r>
            <a:r>
              <a:rPr lang="cs-CZ" sz="2800" dirty="0"/>
              <a:t>(kappa) … gravitační </a:t>
            </a:r>
            <a:r>
              <a:rPr lang="cs-CZ" sz="2800" dirty="0" smtClean="0"/>
              <a:t>konstanta</a:t>
            </a:r>
          </a:p>
          <a:p>
            <a:r>
              <a:rPr lang="cs-CZ" sz="2800" dirty="0"/>
              <a:t>m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, m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… hmotnosti těles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 … vzdálenost mezi těžišti těles</a:t>
            </a:r>
            <a:endParaRPr lang="cs-CZ" sz="2800" dirty="0"/>
          </a:p>
        </p:txBody>
      </p:sp>
      <p:pic>
        <p:nvPicPr>
          <p:cNvPr id="1047" name="Picture 23" descr="C:\Users\hajekp\AppData\Local\Microsoft\Windows\Temporary Internet Files\Content.IE5\ZVUMY88Q\MC9004133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500" y="2528729"/>
            <a:ext cx="2269045" cy="1489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98931" y="4710235"/>
            <a:ext cx="2687627" cy="1989713"/>
          </a:xfrm>
          <a:prstGeom prst="flowChartPunchedTap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 jak se projevuje gravitační působení Měsíce na Zemi 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Gravitační a tíhová síla</a:t>
            </a:r>
            <a:endParaRPr lang="cs-CZ" sz="3600" dirty="0"/>
          </a:p>
        </p:txBody>
      </p:sp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působí na tělesa na povrchu Země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1021310"/>
            <a:ext cx="5185271" cy="39703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/>
              <a:t>F</a:t>
            </a:r>
            <a:r>
              <a:rPr lang="cs-CZ" sz="2800" baseline="-25000" dirty="0" err="1"/>
              <a:t>g</a:t>
            </a:r>
            <a:r>
              <a:rPr lang="cs-CZ" sz="2800" dirty="0"/>
              <a:t> … gravitační </a:t>
            </a:r>
            <a:r>
              <a:rPr lang="cs-CZ" sz="2800" dirty="0" smtClean="0"/>
              <a:t>síla</a:t>
            </a:r>
          </a:p>
          <a:p>
            <a:r>
              <a:rPr lang="cs-CZ" sz="2800" dirty="0" smtClean="0"/>
              <a:t>Směřuje do </a:t>
            </a:r>
            <a:r>
              <a:rPr lang="cs-CZ" sz="2800" dirty="0"/>
              <a:t>těžiště Země</a:t>
            </a:r>
          </a:p>
          <a:p>
            <a:r>
              <a:rPr lang="cs-CZ" sz="2800" dirty="0" err="1"/>
              <a:t>F</a:t>
            </a:r>
            <a:r>
              <a:rPr lang="cs-CZ" sz="2800" baseline="-25000" dirty="0" err="1"/>
              <a:t>o</a:t>
            </a:r>
            <a:r>
              <a:rPr lang="cs-CZ" sz="2800" dirty="0"/>
              <a:t> … odstředivá </a:t>
            </a:r>
            <a:r>
              <a:rPr lang="cs-CZ" sz="2800" dirty="0" smtClean="0"/>
              <a:t>síla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důsledkem </a:t>
            </a:r>
            <a:r>
              <a:rPr lang="cs-CZ" sz="2800" dirty="0"/>
              <a:t>rotace planety</a:t>
            </a:r>
          </a:p>
          <a:p>
            <a:r>
              <a:rPr lang="cs-CZ" sz="2800" dirty="0"/>
              <a:t>F</a:t>
            </a:r>
            <a:r>
              <a:rPr lang="cs-CZ" sz="2800" baseline="-25000" dirty="0"/>
              <a:t>G</a:t>
            </a:r>
            <a:r>
              <a:rPr lang="cs-CZ" sz="2800" dirty="0"/>
              <a:t> … tíhová </a:t>
            </a:r>
            <a:r>
              <a:rPr lang="cs-CZ" sz="2800" dirty="0" smtClean="0"/>
              <a:t>síla</a:t>
            </a:r>
          </a:p>
          <a:p>
            <a:r>
              <a:rPr lang="cs-CZ" sz="2800" dirty="0" smtClean="0"/>
              <a:t>je výslednice </a:t>
            </a:r>
            <a:r>
              <a:rPr lang="cs-CZ" sz="2800" dirty="0"/>
              <a:t>obou </a:t>
            </a:r>
            <a:r>
              <a:rPr lang="cs-CZ" sz="2800" dirty="0" smtClean="0"/>
              <a:t>sil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měr </a:t>
            </a:r>
            <a:r>
              <a:rPr lang="cs-CZ" sz="2800" dirty="0"/>
              <a:t>tíhové síly (tíhového zrychlení) ukazuje </a:t>
            </a:r>
            <a:r>
              <a:rPr lang="cs-CZ" sz="2800" dirty="0" smtClean="0"/>
              <a:t>olovnice,</a:t>
            </a:r>
          </a:p>
          <a:p>
            <a:r>
              <a:rPr lang="cs-CZ" sz="2800" dirty="0" smtClean="0"/>
              <a:t>tento </a:t>
            </a:r>
            <a:r>
              <a:rPr lang="cs-CZ" sz="2800" dirty="0"/>
              <a:t>směr označujeme jako svislý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17" y="848833"/>
            <a:ext cx="3240360" cy="422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7722" y="5182147"/>
            <a:ext cx="8608158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V důsledku toho je na rovníku menší tíhová síla i tíhové zrychlení (příčinou je větší odstředivá síla na </a:t>
            </a:r>
            <a:r>
              <a:rPr lang="cs-CZ" sz="2800" dirty="0" smtClean="0"/>
              <a:t>rovníku)</a:t>
            </a:r>
          </a:p>
          <a:p>
            <a:r>
              <a:rPr lang="cs-CZ" sz="2800" dirty="0" smtClean="0"/>
              <a:t>než </a:t>
            </a:r>
            <a:r>
              <a:rPr lang="cs-CZ" sz="2800" dirty="0"/>
              <a:t>na pólech planety.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Keplerovy zákony pohybu planet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0825" y="4365104"/>
            <a:ext cx="8642350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/>
              <a:t>Planety se pohybují kolem </a:t>
            </a:r>
            <a:r>
              <a:rPr lang="cs-CZ" sz="4000" dirty="0" smtClean="0"/>
              <a:t>Slunce</a:t>
            </a:r>
          </a:p>
          <a:p>
            <a:r>
              <a:rPr lang="cs-CZ" sz="4000" dirty="0" smtClean="0"/>
              <a:t>po </a:t>
            </a:r>
            <a:r>
              <a:rPr lang="cs-CZ" sz="4000" dirty="0"/>
              <a:t>elipsách málo odlišných od kružnic, v jejichž společném ohnisku je Slunce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92" y="1320554"/>
            <a:ext cx="4786381" cy="2470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443961" y="1586542"/>
            <a:ext cx="3172663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P – přísluní (perihélium</a:t>
            </a:r>
            <a:r>
              <a:rPr lang="cs-CZ" sz="2400" dirty="0" smtClean="0"/>
              <a:t>)</a:t>
            </a:r>
          </a:p>
          <a:p>
            <a:r>
              <a:rPr lang="cs-CZ" sz="2400" dirty="0"/>
              <a:t>A – odsluní (afélium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U dvojice Země-Měsíc</a:t>
            </a:r>
          </a:p>
          <a:p>
            <a:r>
              <a:rPr lang="cs-CZ" sz="2400" dirty="0" smtClean="0"/>
              <a:t>perigeum a apogeum</a:t>
            </a:r>
            <a:endParaRPr lang="cs-CZ" sz="24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7168568" y="404813"/>
            <a:ext cx="17246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1. zákon</a:t>
            </a:r>
            <a:endParaRPr lang="cs-CZ" dirty="0"/>
          </a:p>
        </p:txBody>
      </p:sp>
      <p:pic>
        <p:nvPicPr>
          <p:cNvPr id="15" name="Picture 10" descr="C:\Users\hajekp\AppData\Local\Microsoft\Windows\Temporary Internet Files\Content.IE5\P2M6F0EC\MM90021907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21310"/>
            <a:ext cx="6762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01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hajekp\AppData\Local\Microsoft\Windows\Temporary Internet Files\Content.IE5\P2M6F0EC\MP9002892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035" y="4149080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hajekp\AppData\Local\Microsoft\Windows\Temporary Internet Files\Content.IE5\XGJU07E6\MP900401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984" y="4258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Keplerovy zákony pohybu planet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>
            <a:hlinkClick r:id="rId5"/>
          </p:cNvPr>
          <p:cNvSpPr txBox="1"/>
          <p:nvPr/>
        </p:nvSpPr>
        <p:spPr>
          <a:xfrm rot="444809">
            <a:off x="353681" y="3768030"/>
            <a:ext cx="6457014" cy="132343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/>
              <a:t>V přísluní se planeta </a:t>
            </a:r>
            <a:r>
              <a:rPr lang="cs-CZ" sz="4000" dirty="0" smtClean="0"/>
              <a:t>pohybuje</a:t>
            </a:r>
          </a:p>
          <a:p>
            <a:r>
              <a:rPr lang="cs-CZ" sz="4000" dirty="0" smtClean="0"/>
              <a:t>vždy </a:t>
            </a:r>
            <a:r>
              <a:rPr lang="cs-CZ" sz="4000" dirty="0"/>
              <a:t>rychleji než v odsluní.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08618" y="1596747"/>
            <a:ext cx="3834231" cy="20621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Obsahy ploch opsaných </a:t>
            </a:r>
            <a:r>
              <a:rPr lang="cs-CZ" sz="3200" dirty="0" err="1"/>
              <a:t>průvodičem</a:t>
            </a:r>
            <a:r>
              <a:rPr lang="cs-CZ" sz="3200" dirty="0"/>
              <a:t> planety za jednotku času jsou konstantní.</a:t>
            </a:r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7168568" y="404813"/>
            <a:ext cx="17246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2. zákon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54" y="1101475"/>
            <a:ext cx="4533698" cy="2255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 descr="C:\Users\hajekp\AppData\Local\Microsoft\Windows\Temporary Internet Files\Content.IE5\NLANYKOO\MC9000831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54" y="4773920"/>
            <a:ext cx="1818742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hajekp\AppData\Local\Microsoft\Windows\Temporary Internet Files\Content.IE5\NLANYKOO\MM90021907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697" y="722066"/>
            <a:ext cx="6762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7248444" y="5496823"/>
            <a:ext cx="1802687" cy="1072779"/>
            <a:chOff x="7248444" y="5496823"/>
            <a:chExt cx="1802687" cy="1072779"/>
          </a:xfrm>
        </p:grpSpPr>
        <p:sp>
          <p:nvSpPr>
            <p:cNvPr id="2" name="Obláček 1">
              <a:hlinkClick r:id="rId9"/>
            </p:cNvPr>
            <p:cNvSpPr/>
            <p:nvPr/>
          </p:nvSpPr>
          <p:spPr>
            <a:xfrm>
              <a:off x="7248444" y="5496823"/>
              <a:ext cx="1802687" cy="1072779"/>
            </a:xfrm>
            <a:prstGeom prst="cloudCallou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647218" y="5673584"/>
              <a:ext cx="92893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hlinkClick r:id="rId9"/>
                </a:rPr>
                <a:t>Kepler Applet</a:t>
              </a:r>
              <a:endParaRPr lang="cs-CZ" sz="2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1060790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1765</TotalTime>
  <Words>182</Words>
  <Application>Microsoft Office PowerPoint</Application>
  <PresentationFormat>Předvádění na obrazovce (4:3)</PresentationFormat>
  <Paragraphs>43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192</cp:revision>
  <dcterms:created xsi:type="dcterms:W3CDTF">2012-05-07T15:15:55Z</dcterms:created>
  <dcterms:modified xsi:type="dcterms:W3CDTF">2013-06-28T10:34:11Z</dcterms:modified>
</cp:coreProperties>
</file>