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3588813"/>
              </p:ext>
            </p:extLst>
          </p:nvPr>
        </p:nvGraphicFramePr>
        <p:xfrm>
          <a:off x="2411760" y="167535"/>
          <a:ext cx="4320480" cy="652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5"/>
                        <a:ext cx="4320480" cy="6525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88669727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Gravitační zákon a pohyby planet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372" y="199859"/>
            <a:ext cx="8740115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Země přitahuje Měsíc gravitační silou. Jak velkou silou přitahuje Měsíc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Zemi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3568" y="1988840"/>
            <a:ext cx="8062664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 </a:t>
            </a:r>
            <a:r>
              <a:rPr lang="cs-CZ" sz="3600" dirty="0"/>
              <a:t>stejně velkou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 </a:t>
            </a:r>
            <a:r>
              <a:rPr lang="cs-CZ" sz="3600" dirty="0"/>
              <a:t>menší silou</a:t>
            </a:r>
            <a:endParaRPr lang="cs-CZ" sz="36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 </a:t>
            </a:r>
            <a:r>
              <a:rPr lang="cs-CZ" sz="3600" dirty="0"/>
              <a:t>větší silou</a:t>
            </a:r>
            <a:endParaRPr lang="cs-CZ" sz="3600" b="1" i="1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918648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Obě gravitační síly </a:t>
            </a:r>
            <a:r>
              <a:rPr lang="cs-CZ" sz="3200" dirty="0" err="1" smtClean="0"/>
              <a:t>F</a:t>
            </a:r>
            <a:r>
              <a:rPr lang="cs-CZ" sz="3200" baseline="-25000" dirty="0" err="1" smtClean="0"/>
              <a:t>g</a:t>
            </a:r>
            <a:r>
              <a:rPr lang="cs-CZ" sz="3200" dirty="0" smtClean="0"/>
              <a:t> jsou stejné, jen opačně orientované.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323671" y="2636912"/>
            <a:ext cx="2128019" cy="2128019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427741" y="3700921"/>
            <a:ext cx="493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r>
              <a:rPr lang="cs-CZ" dirty="0" err="1" smtClean="0"/>
              <a:t>F</a:t>
            </a:r>
            <a:r>
              <a:rPr lang="cs-CZ" baseline="-25000" dirty="0" err="1" smtClean="0"/>
              <a:t>g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19153" y="3307199"/>
            <a:ext cx="4917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</a:t>
            </a:r>
            <a:r>
              <a:rPr lang="cs-CZ" baseline="-25000" dirty="0" err="1" smtClean="0"/>
              <a:t>g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91636" y="32037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10886" y="3375718"/>
            <a:ext cx="881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Měsíc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7350613" y="3611457"/>
            <a:ext cx="202155" cy="202155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189658" y="3514513"/>
            <a:ext cx="396044" cy="39604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6387680" y="3712535"/>
            <a:ext cx="390756" cy="17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7079059" y="3712534"/>
            <a:ext cx="372631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Každá 2 tělesa se vzájemně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přitahují</a:t>
            </a:r>
            <a:b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stejně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velkými gravitačními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silami,</a:t>
            </a:r>
            <a:b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jejichž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velikost nezávisí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2492896"/>
            <a:ext cx="7772400" cy="1817926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na vzdálenosti obou </a:t>
            </a:r>
            <a:r>
              <a:rPr lang="cs-CZ" sz="3200" dirty="0" smtClean="0"/>
              <a:t>těles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na tepelném výkonu obou těles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na hmotnosti obou těles</a:t>
            </a:r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207375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Newtonův gravitační zákon zní:</a:t>
            </a:r>
          </a:p>
          <a:p>
            <a:pPr algn="l"/>
            <a:endParaRPr lang="cs-CZ" sz="3200" dirty="0" smtClean="0"/>
          </a:p>
          <a:p>
            <a:pPr algn="l"/>
            <a:endParaRPr lang="cs-CZ" sz="3200" dirty="0"/>
          </a:p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Kappa je gravitační konstanta, m jsou hmotnosti a r je vzdálenost. Nikde žádný tepelný výkon !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2123728" y="1916832"/>
                <a:ext cx="3347864" cy="1066189"/>
              </a:xfrm>
              <a:prstGeom prst="rect">
                <a:avLst/>
              </a:prstGeom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wrap="square">
                <a:spAutoFit/>
              </a:bodyPr>
              <a:lstStyle/>
              <a:p>
                <a:r>
                  <a:rPr lang="cs-CZ" sz="4800" dirty="0" err="1"/>
                  <a:t>F</a:t>
                </a:r>
                <a:r>
                  <a:rPr lang="cs-CZ" sz="4800" baseline="-25000" dirty="0" err="1"/>
                  <a:t>g</a:t>
                </a:r>
                <a:r>
                  <a:rPr lang="cs-CZ" sz="4800" dirty="0"/>
                  <a:t> = κ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48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800" i="1"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sz="48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cs-CZ" sz="48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800" i="1"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sz="48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cs-CZ" sz="4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800" i="1">
                                <a:latin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cs-CZ" sz="4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cs-CZ" sz="4800" dirty="0"/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1916832"/>
                <a:ext cx="3347864" cy="106618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Provázek olovnice na stavbě ukazuje stejným směrem jakým působí na těleso síla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132856"/>
            <a:ext cx="7772400" cy="1800200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gravitační	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hmotnostní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tíhová</a:t>
            </a:r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79624"/>
            <a:ext cx="2485555" cy="3243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Olovnicí měříme na Zemi, která se otáčí kolem své osy, takže na olovnici působí i síla odstředivá. Výslednicí dvou sil - této odstředivé síly a gravitační síly je právě</a:t>
            </a:r>
            <a:br>
              <a:rPr lang="cs-CZ" sz="3200" dirty="0" smtClean="0"/>
            </a:br>
            <a:r>
              <a:rPr lang="cs-CZ" sz="3200" dirty="0" smtClean="0"/>
              <a:t>tíhová síla F</a:t>
            </a:r>
            <a:r>
              <a:rPr lang="cs-CZ" sz="3200" baseline="-25000" dirty="0" smtClean="0"/>
              <a:t>G</a:t>
            </a:r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Proč je tíhové zrychlení na rovníku menší než na pólech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Země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odnadpis 2"/>
          <p:cNvSpPr>
            <a:spLocks noGrp="1"/>
          </p:cNvSpPr>
          <p:nvPr>
            <p:ph type="subTitle" idx="1"/>
          </p:nvPr>
        </p:nvSpPr>
        <p:spPr>
          <a:xfrm>
            <a:off x="608260" y="2132856"/>
            <a:ext cx="7996188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Není menší, je </a:t>
            </a:r>
            <a:r>
              <a:rPr lang="cs-CZ" sz="3200" dirty="0" smtClean="0"/>
              <a:t>stejné.</a:t>
            </a:r>
            <a:endParaRPr lang="cs-CZ" sz="32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Kvůli rotaci Země a odstředivé síle</a:t>
            </a:r>
            <a:r>
              <a:rPr lang="cs-CZ" sz="3200" dirty="0" smtClean="0"/>
              <a:t>.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Kvůli rotaci Země, ale na rovníku je tíhové zrychlení větší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72152" y="1484784"/>
            <a:ext cx="7772400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Rovník je více vzdálen</a:t>
            </a:r>
            <a:r>
              <a:rPr lang="cs-CZ" sz="3200" dirty="0"/>
              <a:t> </a:t>
            </a:r>
            <a:r>
              <a:rPr lang="cs-CZ" sz="3200" dirty="0" smtClean="0"/>
              <a:t>od osy rotace Země a tudíž na tělesa při rovníku působí větší odstředivá síla než například nulová přesně</a:t>
            </a:r>
            <a:br>
              <a:rPr lang="cs-CZ" sz="3200" dirty="0" smtClean="0"/>
            </a:br>
            <a:r>
              <a:rPr lang="cs-CZ" sz="3200" dirty="0" smtClean="0"/>
              <a:t>na pólech. Proto tíhová síla je na rovníku menší a zároveň i tíhové zrychlení, které je tělesům při volném pádu udělováno.</a:t>
            </a:r>
            <a:br>
              <a:rPr lang="cs-CZ" sz="3200" dirty="0" smtClean="0"/>
            </a:br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Která věta z Keplerových zákonů je popletená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– nepravdivá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621914" y="1484784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Planety sluneční soustavy se </a:t>
            </a:r>
            <a:r>
              <a:rPr lang="cs-CZ" sz="3200" dirty="0" smtClean="0"/>
              <a:t>pohybují</a:t>
            </a:r>
            <a:br>
              <a:rPr lang="cs-CZ" sz="3200" dirty="0" smtClean="0"/>
            </a:br>
            <a:r>
              <a:rPr lang="cs-CZ" sz="3200" dirty="0" smtClean="0"/>
              <a:t>po </a:t>
            </a:r>
            <a:r>
              <a:rPr lang="cs-CZ" sz="3200" dirty="0"/>
              <a:t>elipsách v jejichž ohnisku je </a:t>
            </a:r>
            <a:r>
              <a:rPr lang="cs-CZ" sz="3200" dirty="0" smtClean="0"/>
              <a:t>Země.</a:t>
            </a:r>
            <a:endParaRPr lang="cs-CZ" sz="32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V odsluní (aféliu) se planety pohybují pomaleji.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Planety sluneční soustavy se pohybují po elipsách podobných kružnicím, v jejichž ohnisku je </a:t>
            </a:r>
            <a:r>
              <a:rPr lang="cs-CZ" sz="3200" dirty="0" smtClean="0"/>
              <a:t>Slunce.</a:t>
            </a:r>
            <a:endParaRPr lang="cs-CZ" sz="3200" dirty="0"/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217" y="4602485"/>
            <a:ext cx="4533698" cy="2255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Je nesmysl, aby se planety Sluneční soustavy pohybovaly kolem ohniska v němž je naše Země. To bychom mohli být upáleni jako </a:t>
            </a:r>
            <a:r>
              <a:rPr lang="cs-CZ" sz="3200" dirty="0" err="1" smtClean="0"/>
              <a:t>Giordano</a:t>
            </a:r>
            <a:r>
              <a:rPr lang="cs-CZ" sz="3200" dirty="0" smtClean="0"/>
              <a:t> Bruno </a:t>
            </a:r>
            <a:r>
              <a:rPr lang="cs-CZ" sz="3200" dirty="0" smtClean="0">
                <a:sym typeface="Wingdings" pitchFamily="2" charset="2"/>
              </a:rPr>
              <a:t></a:t>
            </a:r>
            <a:r>
              <a:rPr lang="cs-CZ" sz="3200" dirty="0" smtClean="0"/>
              <a:t> </a:t>
            </a:r>
          </a:p>
          <a:p>
            <a:pPr algn="l"/>
            <a:r>
              <a:rPr lang="cs-CZ" sz="3200" dirty="0" smtClean="0"/>
              <a:t>Ostatní věty jsou v pořádku:</a:t>
            </a:r>
          </a:p>
          <a:p>
            <a:pPr algn="l"/>
            <a:r>
              <a:rPr lang="cs-CZ" sz="3200" dirty="0" smtClean="0"/>
              <a:t>V odsluní se planety pohybují pomaleji a v ohnisku je samozřejmě naše Slunce.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1840</TotalTime>
  <Words>330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157</cp:revision>
  <dcterms:created xsi:type="dcterms:W3CDTF">2012-06-10T11:46:28Z</dcterms:created>
  <dcterms:modified xsi:type="dcterms:W3CDTF">2013-06-28T10:34:59Z</dcterms:modified>
</cp:coreProperties>
</file>