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1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62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12255C-D226-4A95-963E-EF42D77C4F9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09EEF-5616-4410-AB85-F5CEE56AAB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9101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A2461-057D-4201-94D8-67112BEA53E8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567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A2461-057D-4201-94D8-67112BEA53E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567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A2461-057D-4201-94D8-67112BEA53E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567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360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614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690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416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3673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9650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458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029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995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477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017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DDD51-CD1F-45C4-8004-A52C5471ADEE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B6765-D8E7-47BB-8A67-9359249659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76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927208"/>
              </p:ext>
            </p:extLst>
          </p:nvPr>
        </p:nvGraphicFramePr>
        <p:xfrm>
          <a:off x="2267744" y="445812"/>
          <a:ext cx="4608512" cy="658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423861" progId="Word.Document.12">
                  <p:embed/>
                </p:oleObj>
              </mc:Choice>
              <mc:Fallback>
                <p:oleObj name="Dokument" r:id="rId3" imgW="5895909" imgH="842386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67744" y="445812"/>
                        <a:ext cx="4608512" cy="6583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4812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449552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Aritmetická posloupnost-</a:t>
            </a:r>
            <a:br>
              <a:rPr lang="cs-CZ" sz="3200" b="1" dirty="0" smtClean="0"/>
            </a:br>
            <a:r>
              <a:rPr lang="cs-CZ" sz="3200" b="1" dirty="0" smtClean="0"/>
              <a:t> </a:t>
            </a:r>
            <a:r>
              <a:rPr lang="cs-CZ" sz="3200" i="1" dirty="0" smtClean="0">
                <a:solidFill>
                  <a:srgbClr val="0000FF"/>
                </a:solidFill>
              </a:rPr>
              <a:t>součet prvních </a:t>
            </a:r>
            <a:r>
              <a:rPr lang="cs-CZ" sz="3200" i="1" u="sng" dirty="0" smtClean="0">
                <a:solidFill>
                  <a:srgbClr val="0000FF"/>
                </a:solidFill>
              </a:rPr>
              <a:t>n</a:t>
            </a:r>
            <a:r>
              <a:rPr lang="cs-CZ" sz="3200" i="1" dirty="0" smtClean="0">
                <a:solidFill>
                  <a:srgbClr val="0000FF"/>
                </a:solidFill>
              </a:rPr>
              <a:t> členů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" y="2722259"/>
            <a:ext cx="514350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953766" y="2748532"/>
                <a:ext cx="2877756" cy="872162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</a:rPr>
                        <m:t>𝑛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8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8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sz="28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8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3766" y="2748532"/>
                <a:ext cx="2877756" cy="87216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6012160" y="4653136"/>
                <a:ext cx="2819362" cy="827471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</a:rPr>
                            <m:t>𝑛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(</m:t>
                      </m:r>
                      <m:sSub>
                        <m:sSubPr>
                          <m:ctrlPr>
                            <a:rPr lang="cs-CZ" sz="2800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800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4653136"/>
                <a:ext cx="2819362" cy="82747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67541" y="2204864"/>
                <a:ext cx="438485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+ …+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𝒏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1" y="2204864"/>
                <a:ext cx="4384855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252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44955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Aritmetická posloupnost-</a:t>
            </a:r>
            <a:br>
              <a:rPr lang="cs-CZ" sz="3200" b="1" dirty="0" smtClean="0"/>
            </a:br>
            <a:r>
              <a:rPr lang="cs-CZ" sz="3200" b="1" dirty="0" smtClean="0"/>
              <a:t> </a:t>
            </a:r>
            <a:r>
              <a:rPr lang="cs-CZ" sz="3200" i="1" dirty="0" smtClean="0">
                <a:solidFill>
                  <a:srgbClr val="0000FF"/>
                </a:solidFill>
              </a:rPr>
              <a:t>součet prvních </a:t>
            </a:r>
            <a:r>
              <a:rPr lang="cs-CZ" sz="3200" i="1" u="sng" dirty="0" smtClean="0">
                <a:solidFill>
                  <a:srgbClr val="0000FF"/>
                </a:solidFill>
              </a:rPr>
              <a:t>n</a:t>
            </a:r>
            <a:r>
              <a:rPr lang="cs-CZ" sz="3200" i="1" dirty="0" smtClean="0">
                <a:solidFill>
                  <a:srgbClr val="0000FF"/>
                </a:solidFill>
              </a:rPr>
              <a:t> členů</a:t>
            </a:r>
            <a:br>
              <a:rPr lang="cs-CZ" sz="3200" i="1" dirty="0" smtClean="0">
                <a:solidFill>
                  <a:srgbClr val="0000FF"/>
                </a:solidFill>
              </a:rPr>
            </a:b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47528" y="2957756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47527" y="2712695"/>
                <a:ext cx="3691523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 …+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+…+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527" y="2712695"/>
                <a:ext cx="3691523" cy="70788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447527" y="2712695"/>
                <a:ext cx="369152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 …+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527" y="2712695"/>
                <a:ext cx="3691523" cy="40011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632259" y="3543692"/>
            <a:ext cx="413575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47527" y="3545382"/>
                <a:ext cx="7881004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 i="1" smtClean="0">
                          <a:latin typeface="Cambria Math"/>
                        </a:rPr>
                        <m:t>𝟐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+…+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  <m:oMath xmlns:m="http://schemas.openxmlformats.org/officeDocument/2006/math">
                      <m:r>
                        <a:rPr lang="cs-CZ" sz="2000" b="1" i="1" smtClean="0">
                          <a:latin typeface="Cambria Math"/>
                        </a:rPr>
                        <m:t>𝟐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r>
                        <a:rPr lang="cs-CZ" sz="2000" b="1" i="1" smtClean="0">
                          <a:latin typeface="Cambria Math"/>
                        </a:rPr>
                        <m:t>𝒅</m:t>
                      </m:r>
                      <m:r>
                        <a:rPr lang="cs-CZ" sz="2000" b="1" i="1" smtClean="0">
                          <a:latin typeface="Cambria Math"/>
                        </a:rPr>
                        <m:t>+ 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−</m:t>
                      </m:r>
                      <m:r>
                        <a:rPr lang="cs-CZ" sz="2000" b="1" i="1" smtClean="0">
                          <a:latin typeface="Cambria Math"/>
                        </a:rPr>
                        <m:t>𝒅</m:t>
                      </m:r>
                      <m:r>
                        <a:rPr lang="cs-CZ" sz="2000" b="1" i="1" smtClean="0">
                          <a:latin typeface="Cambria Math"/>
                        </a:rPr>
                        <m:t>+…+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−</m:t>
                      </m:r>
                      <m:r>
                        <a:rPr lang="cs-CZ" sz="2000" b="1" i="1" smtClean="0">
                          <a:latin typeface="Cambria Math"/>
                        </a:rPr>
                        <m:t>𝒅</m:t>
                      </m:r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r>
                        <a:rPr lang="cs-CZ" sz="2000" b="1" i="1" smtClean="0">
                          <a:latin typeface="Cambria Math"/>
                        </a:rPr>
                        <m:t>𝒅</m:t>
                      </m:r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  <m:oMath xmlns:m="http://schemas.openxmlformats.org/officeDocument/2006/math">
                      <m:r>
                        <a:rPr lang="cs-CZ" sz="2000" b="1" i="1" smtClean="0">
                          <a:latin typeface="Cambria Math"/>
                        </a:rPr>
                        <m:t>𝟐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r>
                        <a:rPr lang="cs-CZ" sz="2000" b="1" i="1" smtClean="0">
                          <a:latin typeface="Cambria Math"/>
                        </a:rPr>
                        <m:t>𝒏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r>
                        <a:rPr lang="cs-CZ" sz="2000" b="1" i="1" smtClean="0">
                          <a:latin typeface="Cambria Math"/>
                        </a:rPr>
                        <m:t>𝒏</m:t>
                      </m:r>
                      <m:sSub>
                        <m:sSub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527" y="3545382"/>
                <a:ext cx="7881004" cy="101566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612495" y="4797152"/>
                <a:ext cx="3309880" cy="939553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32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num>
                        <m:den>
                          <m: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  <m:r>
                        <a:rPr lang="cs-CZ" sz="32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(</m:t>
                      </m:r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32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32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cs-CZ" sz="32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495" y="4797152"/>
                <a:ext cx="3309880" cy="93955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388029" y="4828510"/>
                <a:ext cx="3061351" cy="923330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dirty="0" smtClean="0"/>
                  <a:t>V konstantní posloupnosti (pro</a:t>
                </a:r>
                <a:br>
                  <a:rPr lang="cs-CZ" dirty="0" smtClean="0"/>
                </a:br>
                <a:r>
                  <a:rPr lang="cs-CZ" dirty="0" smtClean="0"/>
                  <a:t>každé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𝑁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) </m:t>
                    </m:r>
                    <m:r>
                      <a:rPr lang="cs-CZ" b="0" i="1" smtClean="0">
                        <a:latin typeface="Cambria Math"/>
                      </a:rPr>
                      <m:t>𝑝𝑙𝑎𝑡</m:t>
                    </m:r>
                    <m:r>
                      <a:rPr lang="cs-CZ" b="0" i="1" smtClean="0">
                        <a:latin typeface="Cambria Math"/>
                      </a:rPr>
                      <m:t>í:</m:t>
                    </m:r>
                  </m:oMath>
                </a14:m>
                <a:r>
                  <a:rPr lang="cs-CZ" b="0" dirty="0" smtClean="0"/>
                  <a:t/>
                </a:r>
                <a:br>
                  <a:rPr lang="cs-CZ" b="0" dirty="0" smtClean="0"/>
                </a:b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𝒔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𝒏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8029" y="4828510"/>
                <a:ext cx="3061351" cy="923330"/>
              </a:xfrm>
              <a:prstGeom prst="rect">
                <a:avLst/>
              </a:prstGeom>
              <a:blipFill rotWithShape="1">
                <a:blip r:embed="rId8"/>
                <a:stretch>
                  <a:fillRect l="-1587" t="-2597" r="-59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089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44955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Aritmetická posloupnost-</a:t>
            </a:r>
            <a:br>
              <a:rPr lang="cs-CZ" sz="3200" b="1" dirty="0" smtClean="0"/>
            </a:br>
            <a:r>
              <a:rPr lang="cs-CZ" sz="3200" b="1" dirty="0" smtClean="0"/>
              <a:t> </a:t>
            </a:r>
            <a:r>
              <a:rPr lang="cs-CZ" sz="3200" i="1" dirty="0" smtClean="0">
                <a:solidFill>
                  <a:srgbClr val="0000FF"/>
                </a:solidFill>
              </a:rPr>
              <a:t>součet prvních </a:t>
            </a:r>
            <a:r>
              <a:rPr lang="cs-CZ" sz="3200" i="1" u="sng" dirty="0" smtClean="0">
                <a:solidFill>
                  <a:srgbClr val="0000FF"/>
                </a:solidFill>
              </a:rPr>
              <a:t>n</a:t>
            </a:r>
            <a:r>
              <a:rPr lang="cs-CZ" sz="3200" i="1" dirty="0" smtClean="0">
                <a:solidFill>
                  <a:srgbClr val="0000FF"/>
                </a:solidFill>
              </a:rPr>
              <a:t> členů</a:t>
            </a:r>
            <a:br>
              <a:rPr lang="cs-CZ" sz="3200" i="1" dirty="0" smtClean="0">
                <a:solidFill>
                  <a:srgbClr val="0000FF"/>
                </a:solidFill>
              </a:rPr>
            </a:b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59" y="2446225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2"/>
          <p:cNvSpPr txBox="1"/>
          <p:nvPr/>
        </p:nvSpPr>
        <p:spPr>
          <a:xfrm>
            <a:off x="1383281" y="2449925"/>
            <a:ext cx="59234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smtClean="0"/>
              <a:t>Příklad  </a:t>
            </a:r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b="1" dirty="0" smtClean="0"/>
              <a:t>Vypočti součet všech sudých dvouciferných přirozených čísel</a:t>
            </a:r>
            <a:r>
              <a:rPr lang="cs-CZ" b="1" dirty="0" smtClean="0">
                <a:latin typeface="Calibri" pitchFamily="34" charset="0"/>
              </a:rPr>
              <a:t>.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11560" y="3645024"/>
                <a:ext cx="635481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dirty="0" smtClean="0"/>
                  <a:t>Sudá přirozená dvouciferná čísla tvoří aritmetickou posloupnost:</a:t>
                </a:r>
                <a:br>
                  <a:rPr lang="cs-CZ" dirty="0" smtClean="0"/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=2,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=10,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=98, 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=?,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645024"/>
                <a:ext cx="6354817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767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756722" y="4431785"/>
                <a:ext cx="3887411" cy="8897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𝑑</m:t>
                      </m:r>
                    </m:oMath>
                    <m:oMath xmlns:m="http://schemas.openxmlformats.org/officeDocument/2006/math"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𝑑</m:t>
                          </m:r>
                        </m:den>
                      </m:f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+1=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98−10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+1=45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722" y="4431785"/>
                <a:ext cx="3887411" cy="88973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4716016" y="4431785"/>
                <a:ext cx="2969338" cy="10890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45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10+98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𝟐𝟒𝟑𝟎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4431785"/>
                <a:ext cx="2969338" cy="1089081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611560" y="6021288"/>
            <a:ext cx="4681794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Součet všech sudých dvojciferných čísel je 2430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1131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230</Words>
  <Application>Microsoft Office PowerPoint</Application>
  <PresentationFormat>Předvádění na obrazovce (4:3)</PresentationFormat>
  <Paragraphs>22</Paragraphs>
  <Slides>4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16</cp:revision>
  <dcterms:created xsi:type="dcterms:W3CDTF">2013-06-20T08:57:08Z</dcterms:created>
  <dcterms:modified xsi:type="dcterms:W3CDTF">2013-06-30T17:08:40Z</dcterms:modified>
</cp:coreProperties>
</file>