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494101"/>
              </p:ext>
            </p:extLst>
          </p:nvPr>
        </p:nvGraphicFramePr>
        <p:xfrm>
          <a:off x="2411760" y="167535"/>
          <a:ext cx="4320480" cy="652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5"/>
                        <a:ext cx="4320480" cy="652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2507394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Tuhé těleso a moment síly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4372" y="199859"/>
            <a:ext cx="8740115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Tuhé těleso je: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563097" y="1340768"/>
            <a:ext cx="8062664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smtClean="0"/>
              <a:t>Ideální </a:t>
            </a:r>
            <a:r>
              <a:rPr lang="cs-CZ" sz="3200" dirty="0"/>
              <a:t>těleso z tuhy v ideálním tuhém stavu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I</a:t>
            </a:r>
            <a:r>
              <a:rPr lang="cs-CZ" sz="3200" dirty="0" smtClean="0"/>
              <a:t>deální </a:t>
            </a:r>
            <a:r>
              <a:rPr lang="cs-CZ" sz="3200" dirty="0"/>
              <a:t>těleso, které pod bodem tuhnutí se stane pevným ve všech směrech</a:t>
            </a:r>
            <a:endParaRPr lang="cs-CZ" sz="32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I</a:t>
            </a:r>
            <a:r>
              <a:rPr lang="cs-CZ" sz="3200" dirty="0" smtClean="0"/>
              <a:t>deální </a:t>
            </a:r>
            <a:r>
              <a:rPr lang="cs-CZ" sz="3200" dirty="0"/>
              <a:t>těleso, jehož tvar ani objem se působením sil </a:t>
            </a:r>
            <a:r>
              <a:rPr lang="cs-CZ" sz="3200" dirty="0" smtClean="0"/>
              <a:t>nemění</a:t>
            </a:r>
            <a:endParaRPr lang="cs-CZ" sz="3200" b="1" i="1" dirty="0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918648" cy="3686567"/>
          </a:xfrm>
        </p:spPr>
        <p:txBody>
          <a:bodyPr>
            <a:normAutofit/>
          </a:bodyPr>
          <a:lstStyle/>
          <a:p>
            <a:pPr algn="l">
              <a:buClr>
                <a:schemeClr val="accent2"/>
              </a:buClr>
              <a:buSzPct val="100000"/>
            </a:pPr>
            <a:r>
              <a:rPr lang="cs-CZ" sz="3200" dirty="0"/>
              <a:t>Ideální </a:t>
            </a:r>
            <a:r>
              <a:rPr lang="cs-CZ" sz="3200" dirty="0" smtClean="0"/>
              <a:t>tuhé těleso </a:t>
            </a:r>
            <a:r>
              <a:rPr lang="cs-CZ" sz="3200" dirty="0"/>
              <a:t>tvar ani objem </a:t>
            </a:r>
            <a:r>
              <a:rPr lang="cs-CZ" sz="3200" dirty="0" smtClean="0"/>
              <a:t>působením </a:t>
            </a:r>
            <a:r>
              <a:rPr lang="cs-CZ" sz="3200" dirty="0"/>
              <a:t>sil </a:t>
            </a:r>
            <a:r>
              <a:rPr lang="cs-CZ" sz="3200" dirty="0" smtClean="0"/>
              <a:t>nemění.</a:t>
            </a:r>
            <a:endParaRPr lang="cs-CZ" sz="3200" b="1" i="1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Posuvný pohyb tuhého tělesa nazýváme cizím slovem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2132856"/>
            <a:ext cx="7772400" cy="1817926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translace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rotace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katarze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424863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Posuvný pohyb se nazývá cizím slovem translace.</a:t>
            </a:r>
          </a:p>
          <a:p>
            <a:pPr algn="l"/>
            <a:r>
              <a:rPr lang="cs-CZ" sz="3200" dirty="0" smtClean="0"/>
              <a:t>Otáčivý pohyb je nazýván jako rotace. Ale to určitě znáte.</a:t>
            </a:r>
          </a:p>
          <a:p>
            <a:pPr algn="l"/>
            <a:endParaRPr lang="cs-CZ" sz="3200" dirty="0"/>
          </a:p>
          <a:p>
            <a:pPr algn="l"/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Moment síly vypočítáme v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1800200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err="1"/>
              <a:t>kilogrammetrsekundách</a:t>
            </a:r>
            <a:r>
              <a:rPr lang="cs-CZ" sz="3600" dirty="0"/>
              <a:t>	</a:t>
            </a:r>
            <a:endParaRPr lang="cs-CZ" sz="3600" baseline="300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err="1"/>
              <a:t>joulenewtonech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err="1"/>
              <a:t>newtonmetrech</a:t>
            </a:r>
            <a:endParaRPr lang="cs-CZ" sz="36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37110" y="1196752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Moment síly vypočítáme dle vzorce</a:t>
            </a:r>
          </a:p>
          <a:p>
            <a:pPr algn="l"/>
            <a:endParaRPr lang="cs-CZ" sz="3200" dirty="0" smtClean="0"/>
          </a:p>
          <a:p>
            <a:pPr algn="l"/>
            <a:r>
              <a:rPr lang="cs-CZ" sz="3200" dirty="0"/>
              <a:t>M = F . d   </a:t>
            </a:r>
            <a:r>
              <a:rPr lang="cs-CZ" sz="3200" dirty="0" smtClean="0"/>
              <a:t>a jednotkou je </a:t>
            </a:r>
            <a:r>
              <a:rPr lang="cs-CZ" sz="3200" dirty="0"/>
              <a:t>	</a:t>
            </a:r>
            <a:r>
              <a:rPr lang="cs-CZ" sz="3200" dirty="0" smtClean="0"/>
              <a:t>	</a:t>
            </a:r>
          </a:p>
          <a:p>
            <a:pPr algn="l"/>
            <a:r>
              <a:rPr lang="cs-CZ" sz="3200" dirty="0"/>
              <a:t>	</a:t>
            </a:r>
            <a:r>
              <a:rPr lang="cs-CZ" sz="3200" dirty="0" smtClean="0"/>
              <a:t>		  </a:t>
            </a:r>
            <a:r>
              <a:rPr lang="cs-CZ" sz="3200" b="1" dirty="0"/>
              <a:t>[ N . m  =  </a:t>
            </a:r>
            <a:r>
              <a:rPr lang="cs-CZ" sz="3200" b="1" dirty="0" err="1"/>
              <a:t>newtonmetr</a:t>
            </a:r>
            <a:r>
              <a:rPr lang="cs-CZ" sz="3200" b="1" dirty="0"/>
              <a:t> ]</a:t>
            </a:r>
            <a:endParaRPr lang="cs-CZ" sz="3200" b="1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 nazýváme vzdálenost mezi působící sílou a osou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otáčení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odnadpis 2"/>
          <p:cNvSpPr>
            <a:spLocks noGrp="1"/>
          </p:cNvSpPr>
          <p:nvPr>
            <p:ph type="subTitle" idx="1"/>
          </p:nvPr>
        </p:nvSpPr>
        <p:spPr>
          <a:xfrm>
            <a:off x="608260" y="2132856"/>
            <a:ext cx="7996188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L</a:t>
            </a:r>
            <a:r>
              <a:rPr lang="cs-CZ" sz="3200" dirty="0" smtClean="0"/>
              <a:t>oket </a:t>
            </a:r>
            <a:r>
              <a:rPr lang="cs-CZ" sz="3200" dirty="0"/>
              <a:t>síly</a:t>
            </a:r>
            <a:r>
              <a:rPr lang="cs-CZ" sz="3200" dirty="0" smtClean="0"/>
              <a:t>.</a:t>
            </a:r>
            <a:endParaRPr lang="cs-CZ" sz="32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R</a:t>
            </a:r>
            <a:r>
              <a:rPr lang="cs-CZ" sz="3200" dirty="0" smtClean="0"/>
              <a:t>ameno </a:t>
            </a:r>
            <a:r>
              <a:rPr lang="cs-CZ" sz="3200" dirty="0"/>
              <a:t>síly</a:t>
            </a:r>
            <a:r>
              <a:rPr lang="cs-CZ" sz="3200" dirty="0" smtClean="0"/>
              <a:t>.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err="1"/>
              <a:t>P</a:t>
            </a:r>
            <a:r>
              <a:rPr lang="cs-CZ" sz="3200" dirty="0" err="1" smtClean="0"/>
              <a:t>odélnice</a:t>
            </a:r>
            <a:r>
              <a:rPr lang="cs-CZ" sz="3200" dirty="0" smtClean="0"/>
              <a:t> </a:t>
            </a:r>
            <a:r>
              <a:rPr lang="cs-CZ" sz="3200" dirty="0"/>
              <a:t>síly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72152" y="1484784"/>
            <a:ext cx="7772400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Rovník je více vzdálen</a:t>
            </a:r>
            <a:r>
              <a:rPr lang="cs-CZ" sz="3200" dirty="0"/>
              <a:t> </a:t>
            </a:r>
            <a:r>
              <a:rPr lang="cs-CZ" sz="3200" dirty="0" smtClean="0"/>
              <a:t>od osy rotace Země a tudíž na tělesa při rovníku působí větší odstředivá síla než například nulová přesně</a:t>
            </a:r>
            <a:br>
              <a:rPr lang="cs-CZ" sz="3200" dirty="0" smtClean="0"/>
            </a:br>
            <a:r>
              <a:rPr lang="cs-CZ" sz="3200" dirty="0" smtClean="0"/>
              <a:t>na pólech. Proto tíhová síla je na rovníku menší a zároveň i tíhové zrychlení, které je tělesům při volném pádu udělováno.</a:t>
            </a:r>
            <a:br>
              <a:rPr lang="cs-CZ" sz="3200" dirty="0" smtClean="0"/>
            </a:br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754326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Kolik kg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 levém sedátku uvede asymetrickou houpačku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obrázku</a:t>
            </a:r>
            <a:b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 rovnováhy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623618" y="2369433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4400" dirty="0" smtClean="0"/>
              <a:t>90</a:t>
            </a:r>
            <a:endParaRPr lang="cs-CZ" sz="44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4400" dirty="0" smtClean="0"/>
              <a:t>40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4400" dirty="0" smtClean="0"/>
              <a:t>36</a:t>
            </a:r>
            <a:endParaRPr lang="cs-CZ" sz="4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299" y="1881305"/>
            <a:ext cx="5032391" cy="336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435205" y="3886061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60 kg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78821" y="1881305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? kg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 rot="1768051">
            <a:off x="3433264" y="3947614"/>
            <a:ext cx="4763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|        </a:t>
            </a:r>
            <a:r>
              <a:rPr lang="cs-CZ" sz="2400" dirty="0" smtClean="0"/>
              <a:t>3 m</a:t>
            </a:r>
            <a:r>
              <a:rPr lang="cs-CZ" sz="2800" dirty="0" smtClean="0"/>
              <a:t>             |         </a:t>
            </a:r>
            <a:r>
              <a:rPr lang="cs-CZ" sz="2400" dirty="0" smtClean="0"/>
              <a:t>2 m </a:t>
            </a:r>
            <a:r>
              <a:rPr lang="cs-CZ" sz="2800" dirty="0" smtClean="0"/>
              <a:t>       |</a:t>
            </a:r>
            <a:endParaRPr lang="cs-CZ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062664" cy="3686567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3200" dirty="0" smtClean="0"/>
              <a:t>Momentová věta říká:</a:t>
            </a:r>
          </a:p>
          <a:p>
            <a:pPr algn="l"/>
            <a:r>
              <a:rPr lang="cs-CZ" sz="3200" dirty="0" smtClean="0"/>
              <a:t>Těleso </a:t>
            </a:r>
            <a:r>
              <a:rPr lang="cs-CZ" sz="3200" dirty="0"/>
              <a:t>se neotáčí (je v rovnováze),</a:t>
            </a:r>
          </a:p>
          <a:p>
            <a:pPr algn="l"/>
            <a:r>
              <a:rPr lang="cs-CZ" sz="3200" dirty="0"/>
              <a:t>pokud všechny momenty sil jsou vyrovnány</a:t>
            </a:r>
          </a:p>
          <a:p>
            <a:pPr algn="l"/>
            <a:r>
              <a:rPr lang="cs-CZ" sz="3200" dirty="0"/>
              <a:t>(levotočivé se rovnají pravotočivým</a:t>
            </a:r>
            <a:r>
              <a:rPr lang="cs-CZ" sz="3200" dirty="0" smtClean="0"/>
              <a:t>).</a:t>
            </a:r>
          </a:p>
          <a:p>
            <a:pPr algn="l"/>
            <a:r>
              <a:rPr lang="cs-CZ" sz="3200" dirty="0" smtClean="0"/>
              <a:t>Po vykrácení rovnice tíhovým zrychlením g</a:t>
            </a:r>
          </a:p>
          <a:p>
            <a:pPr algn="l"/>
            <a:r>
              <a:rPr lang="cs-CZ" sz="3200" dirty="0"/>
              <a:t>o</a:t>
            </a:r>
            <a:r>
              <a:rPr lang="cs-CZ" sz="3200" dirty="0" smtClean="0"/>
              <a:t>bdržíme rovnici obdobnou</a:t>
            </a:r>
          </a:p>
          <a:p>
            <a:pPr algn="l"/>
            <a:r>
              <a:rPr lang="cs-CZ" sz="3200" dirty="0" smtClean="0"/>
              <a:t>m</a:t>
            </a:r>
            <a:r>
              <a:rPr lang="cs-CZ" sz="3200" baseline="-25000" dirty="0" smtClean="0"/>
              <a:t>1</a:t>
            </a:r>
            <a:r>
              <a:rPr lang="cs-CZ" sz="3200" dirty="0" smtClean="0"/>
              <a:t>.a = m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.b   =&gt;  m</a:t>
            </a:r>
            <a:r>
              <a:rPr lang="cs-CZ" sz="3200" baseline="-25000" dirty="0" smtClean="0"/>
              <a:t>1</a:t>
            </a:r>
            <a:r>
              <a:rPr lang="cs-CZ" sz="3200" dirty="0" smtClean="0"/>
              <a:t> = 60.2/3 = </a:t>
            </a:r>
            <a:r>
              <a:rPr lang="cs-CZ" sz="3200" b="1" dirty="0" smtClean="0"/>
              <a:t>40 kg</a:t>
            </a:r>
            <a:endParaRPr lang="cs-CZ" sz="32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sp>
        <p:nvSpPr>
          <p:cNvPr id="13" name="Obdélník 12"/>
          <p:cNvSpPr/>
          <p:nvPr/>
        </p:nvSpPr>
        <p:spPr>
          <a:xfrm>
            <a:off x="6488805" y="1124744"/>
            <a:ext cx="2088231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3600" dirty="0" smtClean="0"/>
              <a:t>F</a:t>
            </a:r>
            <a:r>
              <a:rPr lang="cs-CZ" sz="3600" baseline="-25000" dirty="0" smtClean="0"/>
              <a:t>1</a:t>
            </a:r>
            <a:r>
              <a:rPr lang="cs-CZ" sz="3600" dirty="0" smtClean="0"/>
              <a:t>.a </a:t>
            </a:r>
            <a:r>
              <a:rPr lang="cs-CZ" sz="3600" dirty="0"/>
              <a:t>= </a:t>
            </a:r>
            <a:r>
              <a:rPr lang="cs-CZ" sz="3600" dirty="0" smtClean="0"/>
              <a:t>F</a:t>
            </a:r>
            <a:r>
              <a:rPr lang="cs-CZ" sz="3600" baseline="-25000" dirty="0" smtClean="0"/>
              <a:t>2</a:t>
            </a:r>
            <a:r>
              <a:rPr lang="cs-CZ" sz="3600" dirty="0" smtClean="0"/>
              <a:t>.b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1914</TotalTime>
  <Words>274</Words>
  <Application>Microsoft Office PowerPoint</Application>
  <PresentationFormat>Předvádění na obrazovce (4:3)</PresentationFormat>
  <Paragraphs>69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165</cp:revision>
  <dcterms:created xsi:type="dcterms:W3CDTF">2012-06-10T11:46:28Z</dcterms:created>
  <dcterms:modified xsi:type="dcterms:W3CDTF">2013-06-28T10:36:22Z</dcterms:modified>
</cp:coreProperties>
</file>