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70" r:id="rId2"/>
    <p:sldId id="256" r:id="rId3"/>
    <p:sldId id="258" r:id="rId4"/>
    <p:sldId id="265" r:id="rId5"/>
    <p:sldId id="266" r:id="rId6"/>
    <p:sldId id="267" r:id="rId7"/>
    <p:sldId id="268" r:id="rId8"/>
    <p:sldId id="26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BFEE70-4446-40DC-938E-00645CF9F2E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EDE189-EEB9-461E-A0E7-FC107EB4A3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574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1EA08-39E4-4584-BBD2-964FBB4335A8}" type="datetime9">
              <a:rPr lang="cs-CZ" smtClean="0"/>
              <a:t>28.6.2013 12:36:26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9DC5C-EF76-4DE7-866C-183F426FFEEB}" type="datetime9">
              <a:rPr lang="cs-CZ" smtClean="0"/>
              <a:t>28.6.2013 12:36:26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86857-67C3-4ABB-8BAD-5A8853769E05}" type="datetime9">
              <a:rPr lang="cs-CZ" smtClean="0"/>
              <a:t>28.6.2013 12:36:26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A9D29-1503-4993-A995-45E0968D8FBE}" type="datetime9">
              <a:rPr lang="cs-CZ" smtClean="0"/>
              <a:t>28.6.2013 12:36:26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B6794-BBA7-46DE-8B1F-E6EB34C18151}" type="datetime9">
              <a:rPr lang="cs-CZ" smtClean="0"/>
              <a:t>28.6.2013 12:36:26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1CC55-E945-48E4-8747-D4FFCA2A643D}" type="datetime9">
              <a:rPr lang="cs-CZ" smtClean="0"/>
              <a:t>28.6.2013 12:36:26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D00AB-637E-48AB-8CBB-CB82334DA8A8}" type="datetime9">
              <a:rPr lang="cs-CZ" smtClean="0"/>
              <a:t>28.6.2013 12:36:26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16203-79E4-4047-A2CB-F1552593E24C}" type="datetime9">
              <a:rPr lang="cs-CZ" smtClean="0"/>
              <a:t>28.6.2013 12:36:26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F87CA-DD40-4B5B-8ABF-0EF9E73BB93C}" type="datetime9">
              <a:rPr lang="cs-CZ" smtClean="0"/>
              <a:t>28.6.2013 12:36:26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B8221-4691-49D3-AC5D-D3A7EBCE2DA3}" type="datetime9">
              <a:rPr lang="cs-CZ" smtClean="0"/>
              <a:t>28.6.2013 12:36:26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D49F4-625E-4978-AE38-914ACD9816A0}" type="datetime9">
              <a:rPr lang="cs-CZ" smtClean="0"/>
              <a:t>28.6.2013 12:36:26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C707EA-D372-482E-8153-562EA3E9670A}" type="datetime9">
              <a:rPr lang="cs-CZ" smtClean="0"/>
              <a:t>28.6.2013 12:36:26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gif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wmf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walter-fendt.de/ph14cz/forceresol_cz.htm" TargetMode="External"/><Relationship Id="rId5" Type="http://schemas.openxmlformats.org/officeDocument/2006/relationships/hyperlink" Target="http://www.walter-fendt.de/ph14cz/resultant_cz.htm" TargetMode="External"/><Relationship Id="rId4" Type="http://schemas.openxmlformats.org/officeDocument/2006/relationships/image" Target="../media/image14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57724195"/>
              </p:ext>
            </p:extLst>
          </p:nvPr>
        </p:nvGraphicFramePr>
        <p:xfrm>
          <a:off x="2411760" y="167535"/>
          <a:ext cx="4320480" cy="6525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167535"/>
                        <a:ext cx="4320480" cy="65253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07509198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hajekp\AppData\Local\Microsoft\Windows\Temporary Internet Files\Content.IE5\XGJU07E6\MP90042767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26255">
            <a:off x="3150465" y="2193379"/>
            <a:ext cx="5397317" cy="3993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Skládání a rozklad sil</a:t>
            </a:r>
            <a:endParaRPr lang="cs-CZ" sz="3600" dirty="0"/>
          </a:p>
        </p:txBody>
      </p:sp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 descr="C:\Users\hajekp\AppData\Local\Microsoft\Windows\Temporary Internet Files\Content.IE5\NLANYKOO\MP90039926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91829">
            <a:off x="970347" y="1411065"/>
            <a:ext cx="3193337" cy="4801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jekp\AppData\Local\Microsoft\Windows\Temporary Internet Files\Content.IE5\XGJU07E6\MM900046510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40833"/>
            <a:ext cx="14859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64583" y="1299369"/>
            <a:ext cx="5328592" cy="255454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/>
              <a:t>Skládání sil znamená nahrazení více </a:t>
            </a:r>
            <a:r>
              <a:rPr lang="cs-CZ" sz="4000" dirty="0" smtClean="0"/>
              <a:t>sil</a:t>
            </a:r>
          </a:p>
          <a:p>
            <a:r>
              <a:rPr lang="cs-CZ" sz="4000" dirty="0" smtClean="0"/>
              <a:t>silou jednou se </a:t>
            </a:r>
            <a:r>
              <a:rPr lang="cs-CZ" sz="4000" dirty="0"/>
              <a:t>stejným účinkem na těleso.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11726" y="4005064"/>
            <a:ext cx="6181449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Tato síla se nazývá výslednice sil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236" y="2044677"/>
            <a:ext cx="5715000" cy="191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Skládání sil stejného směru</a:t>
            </a:r>
            <a:endParaRPr lang="cs-CZ" sz="36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756" y="72206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 rot="1218566">
            <a:off x="4627579" y="1731466"/>
            <a:ext cx="4280683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dirty="0" smtClean="0"/>
              <a:t>Síly F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a F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graficky sečteme.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348623" y="1728728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</a:t>
            </a:r>
            <a:r>
              <a:rPr lang="cs-CZ" sz="3200" baseline="-25000" dirty="0" smtClean="0"/>
              <a:t>2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01214" y="2251145"/>
            <a:ext cx="6968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</a:t>
            </a:r>
            <a:r>
              <a:rPr lang="cs-CZ" sz="3200" baseline="-25000" dirty="0" smtClean="0"/>
              <a:t>1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16432" y="3666814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F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36117" y="2251145"/>
            <a:ext cx="10578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(F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55207" y="4581128"/>
            <a:ext cx="3916442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7200" dirty="0" smtClean="0"/>
              <a:t>F = F</a:t>
            </a:r>
            <a:r>
              <a:rPr lang="cs-CZ" sz="7200" baseline="-25000" dirty="0" smtClean="0"/>
              <a:t>1</a:t>
            </a:r>
            <a:r>
              <a:rPr lang="cs-CZ" sz="7200" dirty="0" smtClean="0"/>
              <a:t> + F</a:t>
            </a:r>
            <a:r>
              <a:rPr lang="cs-CZ" sz="7200" baseline="-25000" dirty="0" smtClean="0"/>
              <a:t>2</a:t>
            </a:r>
            <a:endParaRPr lang="cs-CZ" sz="72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2481" y="2251145"/>
            <a:ext cx="55245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Skládání sil opačného směru</a:t>
            </a:r>
            <a:endParaRPr lang="cs-CZ" sz="36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756" y="72206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 rot="1218566">
            <a:off x="4448814" y="1487899"/>
            <a:ext cx="4501135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dirty="0" smtClean="0"/>
              <a:t>Síly F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a F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graficky odečteme.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123728" y="1989282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</a:t>
            </a:r>
            <a:r>
              <a:rPr lang="cs-CZ" sz="3200" baseline="-25000" dirty="0" smtClean="0"/>
              <a:t>2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65585" y="1976145"/>
            <a:ext cx="6968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</a:t>
            </a:r>
            <a:r>
              <a:rPr lang="cs-CZ" sz="3200" baseline="-25000" dirty="0" smtClean="0"/>
              <a:t>1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549" y="3933056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F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36637" y="2964231"/>
            <a:ext cx="10578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(F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42727" y="5108645"/>
            <a:ext cx="3658546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7200" dirty="0" smtClean="0"/>
              <a:t>F = F</a:t>
            </a:r>
            <a:r>
              <a:rPr lang="cs-CZ" sz="7200" baseline="-25000" dirty="0" smtClean="0"/>
              <a:t>1</a:t>
            </a:r>
            <a:r>
              <a:rPr lang="cs-CZ" sz="7200" dirty="0" smtClean="0"/>
              <a:t> - F</a:t>
            </a:r>
            <a:r>
              <a:rPr lang="cs-CZ" sz="7200" baseline="-25000" dirty="0" smtClean="0"/>
              <a:t>2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2240558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8725" y="3100136"/>
            <a:ext cx="668655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Skládání sil obecného směru</a:t>
            </a:r>
            <a:endParaRPr lang="cs-CZ" sz="36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756" y="72206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 rot="855721">
            <a:off x="3991649" y="1334672"/>
            <a:ext cx="4858878" cy="95410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dirty="0" smtClean="0"/>
              <a:t>Zde pro grafické řešení využijeme tzv. rovnoběžník sil.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339752" y="3356992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</a:t>
            </a:r>
            <a:r>
              <a:rPr lang="cs-CZ" sz="3200" baseline="-25000" dirty="0" smtClean="0"/>
              <a:t>2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92080" y="5665248"/>
            <a:ext cx="6968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</a:t>
            </a:r>
            <a:r>
              <a:rPr lang="cs-CZ" sz="3200" baseline="-25000" dirty="0" smtClean="0"/>
              <a:t>1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15659" y="3644725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F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88807" y="3649379"/>
            <a:ext cx="10578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(F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39379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1159" y="1668313"/>
            <a:ext cx="55245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Skládání sil na sebe kolmých</a:t>
            </a:r>
            <a:endParaRPr lang="cs-CZ" sz="36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756" y="72206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 rot="855721">
            <a:off x="4023662" y="1312510"/>
            <a:ext cx="4858878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dirty="0" smtClean="0"/>
              <a:t>Opět využijeme rovnoběžník sil.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811507" y="2171827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</a:t>
            </a:r>
            <a:r>
              <a:rPr lang="cs-CZ" sz="3200" baseline="-25000" dirty="0" smtClean="0"/>
              <a:t>2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11703" y="3520587"/>
            <a:ext cx="6968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</a:t>
            </a:r>
            <a:r>
              <a:rPr lang="cs-CZ" sz="3200" baseline="-25000" dirty="0" smtClean="0"/>
              <a:t>1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97124" y="2223753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F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75307" y="2223753"/>
            <a:ext cx="10578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(F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)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809749" y="4525813"/>
                <a:ext cx="5524501" cy="1783309"/>
              </a:xfrm>
              <a:prstGeom prst="rect">
                <a:avLst/>
              </a:prstGeom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5400" b="0" i="1" smtClean="0">
                          <a:latin typeface="Cambria Math"/>
                        </a:rPr>
                        <m:t>𝐹</m:t>
                      </m:r>
                      <m:r>
                        <a:rPr lang="cs-CZ" sz="54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54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54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sz="5400" b="0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5400" b="0" i="1" smtClean="0">
                                      <a:latin typeface="Cambria Math"/>
                                    </a:rPr>
                                    <m:t>𝐹</m:t>
                                  </m:r>
                                </m:e>
                                <m:sub>
                                  <m:r>
                                    <a:rPr lang="cs-CZ" sz="5400" b="0" i="1" smtClean="0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cs-CZ" sz="54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5400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54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sz="5400" b="0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5400" b="0" i="1" smtClean="0">
                                      <a:latin typeface="Cambria Math"/>
                                    </a:rPr>
                                    <m:t>𝐹</m:t>
                                  </m:r>
                                </m:e>
                                <m:sub>
                                  <m:r>
                                    <a:rPr lang="cs-CZ" sz="5400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cs-CZ" sz="54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sz="54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9749" y="4525813"/>
                <a:ext cx="5524501" cy="178330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97524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000125"/>
            <a:ext cx="6143549" cy="3436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Rozklad sil</a:t>
            </a:r>
            <a:endParaRPr lang="cs-CZ" sz="3600" dirty="0"/>
          </a:p>
        </p:txBody>
      </p:sp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8" name="Picture 8" descr="C:\Users\hajekp\AppData\Local\Microsoft\Windows\Temporary Internet Files\Content.IE5\XGJU07E6\MC9003521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24744"/>
            <a:ext cx="1416867" cy="1798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860032" y="2114122"/>
            <a:ext cx="6006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G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47029" y="1895310"/>
            <a:ext cx="6006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</a:t>
            </a:r>
            <a:r>
              <a:rPr lang="cs-CZ" sz="3200" baseline="-25000" dirty="0" smtClean="0"/>
              <a:t>1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228184" y="2480085"/>
            <a:ext cx="6006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</a:t>
            </a:r>
            <a:r>
              <a:rPr lang="cs-CZ" sz="3200" baseline="-25000" dirty="0" smtClean="0"/>
              <a:t>2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364088" y="591483"/>
            <a:ext cx="1872208" cy="707886"/>
          </a:xfrm>
          <a:prstGeom prst="borderCallout2">
            <a:avLst>
              <a:gd name="adj1" fmla="val 53454"/>
              <a:gd name="adj2" fmla="val -1772"/>
              <a:gd name="adj3" fmla="val 53454"/>
              <a:gd name="adj4" fmla="val -17396"/>
              <a:gd name="adj5" fmla="val 170339"/>
              <a:gd name="adj6" fmla="val -25683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/>
              <a:t>Lanovka</a:t>
            </a:r>
            <a:endParaRPr lang="cs-CZ" sz="4000" dirty="0"/>
          </a:p>
        </p:txBody>
      </p:sp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710" y="3573016"/>
            <a:ext cx="5312638" cy="2929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36017" y="5301208"/>
            <a:ext cx="4436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/>
              <a:t>α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36017" y="3852337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F</a:t>
            </a:r>
            <a:r>
              <a:rPr lang="cs-CZ" sz="3200" baseline="-25000" dirty="0" err="1" smtClean="0"/>
              <a:t>pohybová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002306" y="5740274"/>
            <a:ext cx="13617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F</a:t>
            </a:r>
            <a:r>
              <a:rPr lang="cs-CZ" sz="3200" baseline="-25000" dirty="0" err="1" smtClean="0"/>
              <a:t>tlaková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83318" y="5918005"/>
            <a:ext cx="6808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</a:t>
            </a:r>
            <a:r>
              <a:rPr lang="cs-CZ" sz="3200" baseline="-25000" dirty="0"/>
              <a:t>G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70072" y="4824154"/>
            <a:ext cx="3823103" cy="707886"/>
          </a:xfrm>
          <a:prstGeom prst="borderCallout2">
            <a:avLst>
              <a:gd name="adj1" fmla="val 53454"/>
              <a:gd name="adj2" fmla="val -1772"/>
              <a:gd name="adj3" fmla="val 53454"/>
              <a:gd name="adj4" fmla="val -9225"/>
              <a:gd name="adj5" fmla="val -43665"/>
              <a:gd name="adj6" fmla="val -19644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/>
              <a:t>Nakloněná rovina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146060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22" grpId="0"/>
      <p:bldP spid="23" grpId="0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4715" y="1124744"/>
            <a:ext cx="8648459" cy="193899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/>
              <a:t>T</a:t>
            </a:r>
            <a:r>
              <a:rPr lang="cs-CZ" sz="4000" dirty="0" smtClean="0"/>
              <a:t>voří ji 2 </a:t>
            </a:r>
            <a:r>
              <a:rPr lang="cs-CZ" sz="4000" dirty="0"/>
              <a:t>stejně velké rovnoběžné síly opačného směru s otáčivým </a:t>
            </a:r>
            <a:r>
              <a:rPr lang="cs-CZ" sz="4000" dirty="0" smtClean="0"/>
              <a:t>účinkem</a:t>
            </a:r>
          </a:p>
          <a:p>
            <a:r>
              <a:rPr lang="cs-CZ" sz="4000" dirty="0" smtClean="0"/>
              <a:t>na </a:t>
            </a:r>
            <a:r>
              <a:rPr lang="cs-CZ" sz="4000" dirty="0"/>
              <a:t>těleso </a:t>
            </a:r>
            <a:r>
              <a:rPr lang="cs-CZ" sz="4000" dirty="0" smtClean="0"/>
              <a:t>(např</a:t>
            </a:r>
            <a:r>
              <a:rPr lang="cs-CZ" sz="4000" dirty="0"/>
              <a:t>. ruce na volantu)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Dvojice sil</a:t>
            </a:r>
            <a:endParaRPr lang="cs-CZ" sz="3600" dirty="0"/>
          </a:p>
        </p:txBody>
      </p:sp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 descr="C:\Users\hajekp\AppData\Local\Microsoft\Windows\Temporary Internet Files\Content.IE5\NLANYKOO\MC9000201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715" y="2924944"/>
            <a:ext cx="3293952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160284" y="3429000"/>
            <a:ext cx="3745110" cy="70788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Užitečné applety</a:t>
            </a:r>
            <a:endParaRPr lang="cs-CZ" sz="4000" dirty="0"/>
          </a:p>
        </p:txBody>
      </p:sp>
      <p:sp>
        <p:nvSpPr>
          <p:cNvPr id="12" name="TextovéPole 11">
            <a:hlinkClick r:id="rId5"/>
          </p:cNvPr>
          <p:cNvSpPr txBox="1"/>
          <p:nvPr/>
        </p:nvSpPr>
        <p:spPr>
          <a:xfrm>
            <a:off x="5520324" y="4437112"/>
            <a:ext cx="3385070" cy="830997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Skládání sil</a:t>
            </a:r>
            <a:endParaRPr lang="cs-CZ" sz="4800" dirty="0"/>
          </a:p>
        </p:txBody>
      </p:sp>
      <p:sp>
        <p:nvSpPr>
          <p:cNvPr id="13" name="TextovéPole 12">
            <a:hlinkClick r:id="rId6"/>
          </p:cNvPr>
          <p:cNvSpPr txBox="1"/>
          <p:nvPr/>
        </p:nvSpPr>
        <p:spPr>
          <a:xfrm>
            <a:off x="5508106" y="5445224"/>
            <a:ext cx="3397288" cy="830997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Rozklad sil</a:t>
            </a:r>
            <a:endParaRPr lang="cs-CZ" sz="4800" dirty="0"/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960179">
            <a:off x="2601250" y="3904370"/>
            <a:ext cx="3325738" cy="1781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38667" y="3782943"/>
            <a:ext cx="5292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499992" y="5337502"/>
            <a:ext cx="5292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-F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  <p:extLst>
      <p:ext uri="{BB962C8B-B14F-4D97-AF65-F5344CB8AC3E}">
        <p14:creationId xmlns:p14="http://schemas.microsoft.com/office/powerpoint/2010/main" val="3501165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5" grpId="0"/>
      <p:bldP spid="17" grpId="0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2213</TotalTime>
  <Words>161</Words>
  <Application>Microsoft Office PowerPoint</Application>
  <PresentationFormat>Předvádění na obrazovce (4:3)</PresentationFormat>
  <Paragraphs>53</Paragraphs>
  <Slides>8</Slides>
  <Notes>3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243</cp:revision>
  <dcterms:created xsi:type="dcterms:W3CDTF">2012-05-07T15:15:55Z</dcterms:created>
  <dcterms:modified xsi:type="dcterms:W3CDTF">2013-06-28T10:37:12Z</dcterms:modified>
</cp:coreProperties>
</file>