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9" r:id="rId2"/>
    <p:sldId id="256" r:id="rId3"/>
    <p:sldId id="258" r:id="rId4"/>
    <p:sldId id="265" r:id="rId5"/>
    <p:sldId id="266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12:37:57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3037787"/>
              </p:ext>
            </p:extLst>
          </p:nvPr>
        </p:nvGraphicFramePr>
        <p:xfrm>
          <a:off x="2425732" y="188640"/>
          <a:ext cx="4234499" cy="63954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2" y="188640"/>
                        <a:ext cx="4234499" cy="63954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20164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Těžiště tělesa</a:t>
            </a:r>
            <a:endParaRPr lang="cs-CZ" sz="3600" dirty="0"/>
          </a:p>
        </p:txBody>
      </p:sp>
      <p:pic>
        <p:nvPicPr>
          <p:cNvPr id="6" name="Picture 3" descr="C:\Users\hajekp\AppData\Local\Microsoft\Windows\Temporary Internet Files\Content.IE5\ZVUMY88Q\MP9004387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3"/>
            <a:ext cx="3385071" cy="329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2780928"/>
            <a:ext cx="8642350" cy="37856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Těžiště tělesa je působiště výslednice všech tíhových sil </a:t>
            </a:r>
            <a:r>
              <a:rPr lang="cs-CZ" sz="4000" dirty="0" smtClean="0"/>
              <a:t>působících</a:t>
            </a:r>
            <a:br>
              <a:rPr lang="cs-CZ" sz="4000" dirty="0" smtClean="0"/>
            </a:br>
            <a:r>
              <a:rPr lang="cs-CZ" sz="4000" dirty="0" smtClean="0"/>
              <a:t>na </a:t>
            </a:r>
            <a:r>
              <a:rPr lang="cs-CZ" sz="4000" dirty="0"/>
              <a:t>jednotlivé hmotné body tělesa</a:t>
            </a:r>
            <a:r>
              <a:rPr lang="cs-CZ" sz="4000" dirty="0" smtClean="0"/>
              <a:t>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Je dáno rozložením látky v tělese</a:t>
            </a:r>
            <a:r>
              <a:rPr lang="cs-CZ" sz="4000" dirty="0" smtClean="0"/>
              <a:t>.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/>
              <a:t>Může tedy ležet i mimo těleso (prsten, podkova, …)</a:t>
            </a:r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:\Users\hajekp\AppData\Local\Microsoft\Windows\Temporary Internet Files\Content.IE5\XGJU07E6\MC9002875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584" y="200774"/>
            <a:ext cx="2000816" cy="279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jekp\AppData\Local\Microsoft\Windows\Temporary Internet Files\Content.IE5\P2M6F0EC\MC9003315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92883"/>
            <a:ext cx="986828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jekp\AppData\Local\Microsoft\Windows\Temporary Internet Files\Content.IE5\NLANYKOO\MC9002507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91988"/>
            <a:ext cx="1297904" cy="181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Hledání těžiště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C:\Users\hajekp\AppData\Local\Microsoft\Windows\Temporary Internet Files\Content.IE5\XGJU07E6\MP9004011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514" y="3429000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jekp\AppData\Local\Microsoft\Windows\Temporary Internet Files\Content.IE5\P2M6F0EC\MP9003876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50" y="3717032"/>
            <a:ext cx="3986298" cy="284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jekp\AppData\Local\Microsoft\Windows\Temporary Internet Files\Content.IE5\XGJU07E6\MP90038769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568" y="2252663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ajekp\AppData\Local\Microsoft\Windows\Temporary Internet Files\Content.IE5\P2M6F0EC\MP9003873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80111">
            <a:off x="4302006" y="4236487"/>
            <a:ext cx="1656184" cy="232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ajekp\AppData\Local\Microsoft\Windows\Temporary Internet Files\Content.IE5\P2M6F0EC\MP9004222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145" y="1457890"/>
            <a:ext cx="2309495" cy="153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9550" y="1156703"/>
            <a:ext cx="6531326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200" b="1" dirty="0"/>
              <a:t>U stejnorodých pravidelných </a:t>
            </a:r>
            <a:r>
              <a:rPr lang="cs-CZ" sz="3200" b="1" dirty="0" smtClean="0"/>
              <a:t>těles</a:t>
            </a:r>
            <a:r>
              <a:rPr lang="cs-CZ" sz="3200" u="sng" dirty="0" smtClean="0"/>
              <a:t/>
            </a:r>
            <a:br>
              <a:rPr lang="cs-CZ" sz="3200" u="sng" dirty="0" smtClean="0"/>
            </a:br>
            <a:r>
              <a:rPr lang="cs-CZ" sz="3200" dirty="0" smtClean="0"/>
              <a:t>lze </a:t>
            </a:r>
            <a:r>
              <a:rPr lang="cs-CZ" sz="3200" dirty="0"/>
              <a:t>zjistit </a:t>
            </a:r>
            <a:r>
              <a:rPr lang="cs-CZ" sz="3200" dirty="0" smtClean="0"/>
              <a:t>teoreticky, leží </a:t>
            </a:r>
            <a:r>
              <a:rPr lang="cs-CZ" sz="3200" dirty="0"/>
              <a:t>v </a:t>
            </a:r>
            <a:r>
              <a:rPr lang="cs-CZ" sz="3200" dirty="0" smtClean="0"/>
              <a:t>průsečíku</a:t>
            </a:r>
            <a:br>
              <a:rPr lang="cs-CZ" sz="3200" dirty="0" smtClean="0"/>
            </a:br>
            <a:r>
              <a:rPr lang="cs-CZ" sz="3200" dirty="0" smtClean="0"/>
              <a:t>os </a:t>
            </a:r>
            <a:r>
              <a:rPr lang="cs-CZ" sz="3200" dirty="0"/>
              <a:t>souměrnosti, </a:t>
            </a:r>
            <a:r>
              <a:rPr lang="cs-CZ" sz="3200" dirty="0" smtClean="0"/>
              <a:t>úhlopříček, těžnic.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Hledání těžiště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3286" y="1165205"/>
            <a:ext cx="8642350" cy="25545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/>
              <a:t>U nestejnorodých </a:t>
            </a:r>
            <a:r>
              <a:rPr lang="cs-CZ" sz="3200" b="1" dirty="0" smtClean="0"/>
              <a:t>těles </a:t>
            </a:r>
            <a:r>
              <a:rPr lang="cs-CZ" sz="3200" dirty="0" smtClean="0"/>
              <a:t>zjistíme těžiště</a:t>
            </a:r>
            <a:br>
              <a:rPr lang="cs-CZ" sz="3200" dirty="0" smtClean="0"/>
            </a:br>
            <a:r>
              <a:rPr lang="cs-CZ" sz="3200" dirty="0" smtClean="0"/>
              <a:t>experimentálně </a:t>
            </a:r>
            <a:r>
              <a:rPr lang="cs-CZ" sz="3200" dirty="0"/>
              <a:t>zavěšováním</a:t>
            </a:r>
          </a:p>
          <a:p>
            <a:r>
              <a:rPr lang="cs-CZ" sz="3200" dirty="0"/>
              <a:t>a zakreslováním </a:t>
            </a:r>
            <a:r>
              <a:rPr lang="cs-CZ" sz="3200" dirty="0" smtClean="0"/>
              <a:t>těžnic.</a:t>
            </a:r>
            <a:br>
              <a:rPr lang="cs-CZ" sz="3200" dirty="0" smtClean="0"/>
            </a:br>
            <a:r>
              <a:rPr lang="cs-CZ" sz="3200" dirty="0" smtClean="0"/>
              <a:t>V jejich průsečíku leží</a:t>
            </a:r>
            <a:br>
              <a:rPr lang="cs-CZ" sz="3200" dirty="0" smtClean="0"/>
            </a:br>
            <a:r>
              <a:rPr lang="cs-CZ" sz="3200" dirty="0" smtClean="0"/>
              <a:t>hledané těžiště.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Users\hajekp\AppData\Local\Microsoft\Windows\Temporary Internet Files\Content.IE5\Y9HBNUS6\MP90031570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39590"/>
            <a:ext cx="3657600" cy="25603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75" y="4455664"/>
            <a:ext cx="158115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420" y="4488597"/>
            <a:ext cx="125730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720" y="4479869"/>
            <a:ext cx="2266950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467544" y="4221088"/>
            <a:ext cx="43924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129263" y="4203509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560570" y="4209337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186217" y="4222699"/>
            <a:ext cx="3500" cy="3951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885262" y="4637329"/>
            <a:ext cx="47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055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Rovnovážná poloha stálá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70353" y="1124744"/>
            <a:ext cx="862282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Těleso se po vychýlení vrátí zpět do své stálé polohy.</a:t>
            </a:r>
            <a:endParaRPr lang="cs-CZ" sz="28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ětiva 7"/>
          <p:cNvSpPr/>
          <p:nvPr/>
        </p:nvSpPr>
        <p:spPr>
          <a:xfrm rot="17572491">
            <a:off x="806224" y="2816561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06525" y="5301208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68144" y="2060848"/>
            <a:ext cx="648072" cy="45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084168" y="2420888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680012" y="2420888"/>
            <a:ext cx="1512168" cy="4680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516216" y="1957209"/>
            <a:ext cx="115395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 rot="1100542">
            <a:off x="6512894" y="2991991"/>
            <a:ext cx="2276415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Závěs je umístěn nad těžištěm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937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Rovnovážná poloha vratká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70353" y="1124744"/>
            <a:ext cx="862282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Těleso se po vychýlení nevrátí zpět do vratké polohy.</a:t>
            </a:r>
            <a:endParaRPr lang="cs-CZ" sz="28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ětiva 7"/>
          <p:cNvSpPr/>
          <p:nvPr/>
        </p:nvSpPr>
        <p:spPr>
          <a:xfrm rot="6764514">
            <a:off x="806224" y="4078097"/>
            <a:ext cx="3176666" cy="3022286"/>
          </a:xfrm>
          <a:prstGeom prst="chor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06525" y="3429000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68144" y="2060848"/>
            <a:ext cx="648072" cy="45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082539" y="6021288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678383" y="6046520"/>
            <a:ext cx="1512168" cy="4680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514587" y="5582841"/>
            <a:ext cx="115395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 rot="1100542">
            <a:off x="6497085" y="4319168"/>
            <a:ext cx="2276415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Závěs je umístěn pod těžištěm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963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Rovnovážná poloha volná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98284" y="1196752"/>
            <a:ext cx="8622822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 smtClean="0"/>
              <a:t>Posuneme-li těleso do nové polohy, zůstane v té nové stát a nebude se vracet do původní.</a:t>
            </a:r>
            <a:endParaRPr lang="cs-CZ" sz="28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2137251" y="4134230"/>
            <a:ext cx="576064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68144" y="2060848"/>
            <a:ext cx="648072" cy="45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84168" y="421969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678383" y="4329100"/>
            <a:ext cx="1512168" cy="4680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514587" y="3865421"/>
            <a:ext cx="115395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683568" y="4723748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 rot="1100542">
            <a:off x="6512895" y="5082565"/>
            <a:ext cx="2276415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/>
              <a:t>Závěs je umístěn v těžišti tělesa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100830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2327</TotalTime>
  <Words>97</Words>
  <Application>Microsoft Office PowerPoint</Application>
  <PresentationFormat>Předvádění na obrazovce (4:3)</PresentationFormat>
  <Paragraphs>21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262</cp:revision>
  <dcterms:created xsi:type="dcterms:W3CDTF">2012-05-07T15:15:55Z</dcterms:created>
  <dcterms:modified xsi:type="dcterms:W3CDTF">2013-06-28T10:39:04Z</dcterms:modified>
</cp:coreProperties>
</file>