
<file path=[Content_Types].xml><?xml version="1.0" encoding="utf-8"?>
<Types xmlns="http://schemas.openxmlformats.org/package/2006/content-types">
  <Default Extension="png" ContentType="image/png"/>
  <Default Extension="bin" ContentType="application/vnd.ms-office.vbaPro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6" r:id="rId2"/>
    <p:sldId id="273" r:id="rId3"/>
    <p:sldId id="257" r:id="rId4"/>
    <p:sldId id="261" r:id="rId5"/>
    <p:sldId id="258" r:id="rId6"/>
    <p:sldId id="266" r:id="rId7"/>
    <p:sldId id="267" r:id="rId8"/>
    <p:sldId id="269" r:id="rId9"/>
    <p:sldId id="274" r:id="rId10"/>
    <p:sldId id="275" r:id="rId11"/>
    <p:sldId id="270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06/relationships/vbaProject" Target="vbaProject.bin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advClick="0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97812805"/>
              </p:ext>
            </p:extLst>
          </p:nvPr>
        </p:nvGraphicFramePr>
        <p:xfrm>
          <a:off x="2411760" y="167536"/>
          <a:ext cx="4304920" cy="65018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167536"/>
                        <a:ext cx="4304920" cy="65018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89745586"/>
      </p:ext>
    </p:extLst>
  </p:cSld>
  <p:clrMapOvr>
    <a:masterClrMapping/>
  </p:clrMapOvr>
  <p:transition advClick="0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Těžiště tělesa a rovnovážné polohy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62955" y="2967335"/>
            <a:ext cx="4018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SPUSTIT TEST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lačítko akce: Vlastní 7">
            <a:hlinkClick r:id="" action="ppaction://macro?name=začátek" highlightClick="1"/>
          </p:cNvPr>
          <p:cNvSpPr/>
          <p:nvPr/>
        </p:nvSpPr>
        <p:spPr>
          <a:xfrm>
            <a:off x="2411760" y="2780928"/>
            <a:ext cx="4320480" cy="122413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845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4372" y="199859"/>
            <a:ext cx="8740115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Umístění těžiště v tělese je dáno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550382" y="1988840"/>
            <a:ext cx="8062664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t</a:t>
            </a:r>
            <a:r>
              <a:rPr lang="cs-CZ" sz="3200" dirty="0" smtClean="0"/>
              <a:t>epelným stavem tělesa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rozložením látky v tělese</a:t>
            </a:r>
            <a:endParaRPr lang="cs-CZ" sz="3200" b="1" i="1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výškou tělesa nad zemským </a:t>
            </a:r>
            <a:r>
              <a:rPr lang="cs-CZ" sz="3200" dirty="0" smtClean="0"/>
              <a:t>povrchem</a:t>
            </a:r>
            <a:br>
              <a:rPr lang="cs-CZ" sz="3200" dirty="0" smtClean="0"/>
            </a:br>
            <a:r>
              <a:rPr lang="cs-CZ" sz="3200" dirty="0" smtClean="0"/>
              <a:t>s </a:t>
            </a:r>
            <a:r>
              <a:rPr lang="cs-CZ" sz="3200" dirty="0"/>
              <a:t>gravitačním polem</a:t>
            </a:r>
            <a:endParaRPr lang="cs-CZ" sz="3200" b="1" i="1" dirty="0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</a:t>
            </a: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918648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Těžiště tělesa je </a:t>
            </a:r>
            <a:r>
              <a:rPr lang="cs-CZ" sz="3200" dirty="0"/>
              <a:t>dáno rozložením látky v tělese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4" y="188912"/>
            <a:ext cx="8785671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Může těžiště ležet i mimo těleso ?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757459" y="2132856"/>
            <a:ext cx="7772400" cy="1817926"/>
          </a:xfrm>
        </p:spPr>
        <p:txBody>
          <a:bodyPr vert="horz" lIns="45720" rIns="45720"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N</a:t>
            </a:r>
            <a:r>
              <a:rPr lang="cs-CZ" sz="3200" dirty="0" smtClean="0"/>
              <a:t>e</a:t>
            </a:r>
            <a:r>
              <a:rPr lang="cs-CZ" sz="3200" dirty="0"/>
              <a:t>, </a:t>
            </a:r>
            <a:r>
              <a:rPr lang="cs-CZ" sz="3200" dirty="0" smtClean="0"/>
              <a:t>nemůže.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A</a:t>
            </a:r>
            <a:r>
              <a:rPr lang="cs-CZ" sz="3200" dirty="0" smtClean="0"/>
              <a:t>no</a:t>
            </a:r>
            <a:r>
              <a:rPr lang="cs-CZ" sz="3200" dirty="0"/>
              <a:t>, může, například u kostky </a:t>
            </a:r>
            <a:r>
              <a:rPr lang="cs-CZ" sz="3200" dirty="0" smtClean="0"/>
              <a:t>cukru.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 smtClean="0"/>
              <a:t>Ano</a:t>
            </a:r>
            <a:r>
              <a:rPr lang="cs-CZ" sz="3200" dirty="0"/>
              <a:t>, může, například u </a:t>
            </a:r>
            <a:r>
              <a:rPr lang="cs-CZ" sz="3200" dirty="0" smtClean="0"/>
              <a:t>podkovy.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3200" dirty="0"/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68312" y="1124744"/>
            <a:ext cx="8424863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Ano</a:t>
            </a:r>
            <a:r>
              <a:rPr lang="cs-CZ" sz="3200" dirty="0"/>
              <a:t>, těžiště </a:t>
            </a:r>
            <a:r>
              <a:rPr lang="cs-CZ" sz="3200" dirty="0" smtClean="0"/>
              <a:t>může ležet </a:t>
            </a:r>
            <a:r>
              <a:rPr lang="cs-CZ" sz="3200" dirty="0"/>
              <a:t>i mimo těleso (prsten, podkova, </a:t>
            </a:r>
            <a:r>
              <a:rPr lang="cs-CZ" sz="3200" dirty="0" smtClean="0"/>
              <a:t>…)</a:t>
            </a:r>
          </a:p>
          <a:p>
            <a:pPr algn="l"/>
            <a:endParaRPr lang="cs-CZ" sz="3200" dirty="0"/>
          </a:p>
          <a:p>
            <a:pPr algn="l"/>
            <a:endParaRPr lang="cs-CZ" sz="3200" dirty="0" smtClean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8" name="Picture 2" descr="C:\Users\hajekp\AppData\Local\Microsoft\Windows\Temporary Internet Files\Content.IE5\Y9HBNUS6\MP90031570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2274" y="2276872"/>
            <a:ext cx="3657600" cy="256032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754326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 zjišťování těžiště nestejnorodého tělesa jej zavěšujeme a zakreslujeme svislé přímky zvané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2132856"/>
            <a:ext cx="7772400" cy="1800200"/>
          </a:xfrm>
        </p:spPr>
        <p:txBody>
          <a:bodyPr vert="horz" lIns="45720" rIns="45720"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osy těžiště	</a:t>
            </a:r>
            <a:endParaRPr lang="cs-CZ" sz="3600" baseline="300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smtClean="0"/>
              <a:t>výšky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smtClean="0"/>
              <a:t>těžnice</a:t>
            </a:r>
            <a:endParaRPr lang="cs-CZ" sz="3600" dirty="0"/>
          </a:p>
        </p:txBody>
      </p:sp>
      <p:sp>
        <p:nvSpPr>
          <p:cNvPr id="2" name="Tlačítko akce: Vlastní 1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37110" y="1196752"/>
            <a:ext cx="7772400" cy="3456384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U nestejnorodých </a:t>
            </a:r>
            <a:r>
              <a:rPr lang="cs-CZ" sz="3200" b="1" dirty="0" smtClean="0"/>
              <a:t>těles </a:t>
            </a:r>
            <a:r>
              <a:rPr lang="cs-CZ" sz="3200" dirty="0" smtClean="0"/>
              <a:t>zjistíme těžiště experimentálně zavěšováním</a:t>
            </a:r>
            <a:br>
              <a:rPr lang="cs-CZ" sz="3200" dirty="0" smtClean="0"/>
            </a:br>
            <a:r>
              <a:rPr lang="cs-CZ" sz="3200" dirty="0" smtClean="0"/>
              <a:t>a </a:t>
            </a:r>
            <a:r>
              <a:rPr lang="cs-CZ" sz="3200" dirty="0"/>
              <a:t>zakreslováním těžnic.</a:t>
            </a:r>
            <a:br>
              <a:rPr lang="cs-CZ" sz="3200" dirty="0"/>
            </a:br>
            <a:r>
              <a:rPr lang="cs-CZ" sz="3200" dirty="0"/>
              <a:t>V jejich průsečíku </a:t>
            </a:r>
            <a:r>
              <a:rPr lang="cs-CZ" sz="3200" dirty="0" smtClean="0"/>
              <a:t>leží hledané </a:t>
            </a:r>
            <a:r>
              <a:rPr lang="cs-CZ" sz="3200" dirty="0"/>
              <a:t>těžiště.</a:t>
            </a:r>
          </a:p>
          <a:p>
            <a:pPr algn="l"/>
            <a:endParaRPr lang="cs-CZ" sz="3200" dirty="0" smtClean="0"/>
          </a:p>
          <a:p>
            <a:pPr algn="l"/>
            <a:endParaRPr lang="cs-CZ" sz="3200" dirty="0" smtClean="0"/>
          </a:p>
          <a:p>
            <a:pPr algn="l"/>
            <a:endParaRPr lang="cs-CZ" sz="3200" dirty="0" smtClean="0"/>
          </a:p>
          <a:p>
            <a:pPr algn="l"/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5642" y="3684792"/>
            <a:ext cx="1581150" cy="219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4787" y="3717725"/>
            <a:ext cx="1257300" cy="220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6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2087" y="3708997"/>
            <a:ext cx="2266950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1263911" y="3450216"/>
            <a:ext cx="439248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1925630" y="3432637"/>
            <a:ext cx="3500" cy="39512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3356937" y="3438465"/>
            <a:ext cx="3500" cy="39512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4982584" y="3451827"/>
            <a:ext cx="3500" cy="39512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681629" y="3866457"/>
            <a:ext cx="4783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</a:t>
            </a:r>
            <a:endParaRPr lang="cs-CZ" sz="24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Těžiště tělesa je</a:t>
            </a: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odnadpis 2"/>
          <p:cNvSpPr>
            <a:spLocks noGrp="1"/>
          </p:cNvSpPr>
          <p:nvPr>
            <p:ph type="subTitle" idx="1"/>
          </p:nvPr>
        </p:nvSpPr>
        <p:spPr>
          <a:xfrm>
            <a:off x="621914" y="1412776"/>
            <a:ext cx="7900171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bod, ve kterém působí tíhová síla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bod, ve kterém je soustředěna veškerá energie tělesa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bod, který leží vždy uprostřed každého tělesa</a:t>
            </a:r>
          </a:p>
        </p:txBody>
      </p:sp>
    </p:spTree>
    <p:extLst>
      <p:ext uri="{BB962C8B-B14F-4D97-AF65-F5344CB8AC3E}">
        <p14:creationId xmlns:p14="http://schemas.microsoft.com/office/powerpoint/2010/main" val="36039899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67544" y="1196752"/>
            <a:ext cx="8136904" cy="396044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Tíhová síla, kterou přitahuje k sobě Země všechna tělesa při jejím povrchu,</a:t>
            </a:r>
            <a:br>
              <a:rPr lang="cs-CZ" sz="3200" dirty="0" smtClean="0"/>
            </a:br>
            <a:r>
              <a:rPr lang="cs-CZ" sz="3200" dirty="0" smtClean="0"/>
              <a:t>má působiště v bodě zvaném těžiště tělesa.</a:t>
            </a: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9002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" action="ppaction://noaction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" action="ppaction://noaction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 se správně nazývají vyobrazené rovnovážné polohy tělesa (odleva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) ?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odnadpis 2"/>
          <p:cNvSpPr>
            <a:spLocks noGrp="1"/>
          </p:cNvSpPr>
          <p:nvPr>
            <p:ph type="subTitle" idx="1"/>
          </p:nvPr>
        </p:nvSpPr>
        <p:spPr>
          <a:xfrm>
            <a:off x="261874" y="1384079"/>
            <a:ext cx="7900171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vratká - stálá - volná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stálá - volná - vratká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volná - stálá - vratká</a:t>
            </a:r>
          </a:p>
        </p:txBody>
      </p:sp>
      <p:sp>
        <p:nvSpPr>
          <p:cNvPr id="16" name="Ovál 15"/>
          <p:cNvSpPr/>
          <p:nvPr/>
        </p:nvSpPr>
        <p:spPr>
          <a:xfrm>
            <a:off x="1624168" y="4134230"/>
            <a:ext cx="576064" cy="57606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16"/>
          <p:cNvCxnSpPr/>
          <p:nvPr/>
        </p:nvCxnSpPr>
        <p:spPr>
          <a:xfrm>
            <a:off x="170485" y="4723748"/>
            <a:ext cx="352839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8" name="Tětiva 17"/>
          <p:cNvSpPr/>
          <p:nvPr/>
        </p:nvSpPr>
        <p:spPr>
          <a:xfrm rot="17572491">
            <a:off x="3121176" y="1590242"/>
            <a:ext cx="3176666" cy="3022286"/>
          </a:xfrm>
          <a:prstGeom prst="chor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4421477" y="4074889"/>
            <a:ext cx="576064" cy="57606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ětiva 21"/>
          <p:cNvSpPr/>
          <p:nvPr/>
        </p:nvSpPr>
        <p:spPr>
          <a:xfrm rot="6764514">
            <a:off x="5783434" y="2556600"/>
            <a:ext cx="3176666" cy="3022286"/>
          </a:xfrm>
          <a:prstGeom prst="chor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7083735" y="1907503"/>
            <a:ext cx="576064" cy="57606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395536" y="1124744"/>
            <a:ext cx="8062664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          volná		-	stálá	</a:t>
            </a:r>
            <a:r>
              <a:rPr lang="cs-CZ" sz="3200" dirty="0"/>
              <a:t>	</a:t>
            </a:r>
            <a:r>
              <a:rPr lang="cs-CZ" sz="3200" dirty="0" smtClean="0"/>
              <a:t>-	vratká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932594" y="5949280"/>
            <a:ext cx="4815986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Konec testu - vyhodnocení</a:t>
            </a:r>
          </a:p>
        </p:txBody>
      </p:sp>
      <p:sp>
        <p:nvSpPr>
          <p:cNvPr id="2" name="Tlačítko akce: Vlastní 1">
            <a:hlinkClick r:id="" action="ppaction://macro?name=výsledek" highlightClick="1"/>
          </p:cNvPr>
          <p:cNvSpPr/>
          <p:nvPr/>
        </p:nvSpPr>
        <p:spPr>
          <a:xfrm>
            <a:off x="3923854" y="5949280"/>
            <a:ext cx="4815986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35814" y="5949280"/>
            <a:ext cx="2840041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Opakovat test</a:t>
            </a:r>
          </a:p>
        </p:txBody>
      </p:sp>
      <p:sp>
        <p:nvSpPr>
          <p:cNvPr id="10" name="Tlačítko akce: Vlastní 9">
            <a:hlinkClick r:id="" action="ppaction://hlinkshowjump?jump=firstslide" highlightClick="1"/>
          </p:cNvPr>
          <p:cNvSpPr/>
          <p:nvPr/>
        </p:nvSpPr>
        <p:spPr>
          <a:xfrm>
            <a:off x="435813" y="5949280"/>
            <a:ext cx="2840041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sp>
        <p:nvSpPr>
          <p:cNvPr id="15" name="Ovál 14"/>
          <p:cNvSpPr/>
          <p:nvPr/>
        </p:nvSpPr>
        <p:spPr>
          <a:xfrm>
            <a:off x="1624168" y="4134230"/>
            <a:ext cx="576064" cy="57606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>
            <a:off x="170485" y="4723748"/>
            <a:ext cx="352839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7" name="Tětiva 16"/>
          <p:cNvSpPr/>
          <p:nvPr/>
        </p:nvSpPr>
        <p:spPr>
          <a:xfrm rot="17572491">
            <a:off x="3121176" y="1590242"/>
            <a:ext cx="3176666" cy="3022286"/>
          </a:xfrm>
          <a:prstGeom prst="chor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421477" y="4074889"/>
            <a:ext cx="576064" cy="57606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ětiva 18"/>
          <p:cNvSpPr/>
          <p:nvPr/>
        </p:nvSpPr>
        <p:spPr>
          <a:xfrm rot="6764514">
            <a:off x="5783434" y="2556600"/>
            <a:ext cx="3176666" cy="3022286"/>
          </a:xfrm>
          <a:prstGeom prst="chor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7083735" y="1907503"/>
            <a:ext cx="576064" cy="57606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1968</TotalTime>
  <Words>227</Words>
  <Application>Microsoft Office PowerPoint</Application>
  <PresentationFormat>Předvádění na obrazovce (4:3)</PresentationFormat>
  <Paragraphs>57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Shluk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174</cp:revision>
  <dcterms:created xsi:type="dcterms:W3CDTF">2012-06-10T11:46:28Z</dcterms:created>
  <dcterms:modified xsi:type="dcterms:W3CDTF">2013-06-28T10:39:48Z</dcterms:modified>
</cp:coreProperties>
</file>