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62" r:id="rId2"/>
    <p:sldId id="256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BFEE70-4446-40DC-938E-00645CF9F2E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EDE189-EEB9-461E-A0E7-FC107EB4A3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574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1EA08-39E4-4584-BBD2-964FBB4335A8}" type="datetime9">
              <a:rPr lang="cs-CZ" smtClean="0"/>
              <a:t>28.6.2013 12:39:55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9DC5C-EF76-4DE7-866C-183F426FFEEB}" type="datetime9">
              <a:rPr lang="cs-CZ" smtClean="0"/>
              <a:t>28.6.2013 12:39:55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86857-67C3-4ABB-8BAD-5A8853769E05}" type="datetime9">
              <a:rPr lang="cs-CZ" smtClean="0"/>
              <a:t>28.6.2013 12:39:55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A9D29-1503-4993-A995-45E0968D8FBE}" type="datetime9">
              <a:rPr lang="cs-CZ" smtClean="0"/>
              <a:t>28.6.2013 12:39:55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B6794-BBA7-46DE-8B1F-E6EB34C18151}" type="datetime9">
              <a:rPr lang="cs-CZ" smtClean="0"/>
              <a:t>28.6.2013 12:39:55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1CC55-E945-48E4-8747-D4FFCA2A643D}" type="datetime9">
              <a:rPr lang="cs-CZ" smtClean="0"/>
              <a:t>28.6.2013 12:39:55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D00AB-637E-48AB-8CBB-CB82334DA8A8}" type="datetime9">
              <a:rPr lang="cs-CZ" smtClean="0"/>
              <a:t>28.6.2013 12:39:55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16203-79E4-4047-A2CB-F1552593E24C}" type="datetime9">
              <a:rPr lang="cs-CZ" smtClean="0"/>
              <a:t>28.6.2013 12:39:55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F87CA-DD40-4B5B-8ABF-0EF9E73BB93C}" type="datetime9">
              <a:rPr lang="cs-CZ" smtClean="0"/>
              <a:t>28.6.2013 12:39:55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B8221-4691-49D3-AC5D-D3A7EBCE2DA3}" type="datetime9">
              <a:rPr lang="cs-CZ" smtClean="0"/>
              <a:t>28.6.2013 12:39:55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D49F4-625E-4978-AE38-914ACD9816A0}" type="datetime9">
              <a:rPr lang="cs-CZ" smtClean="0"/>
              <a:t>28.6.2013 12:39:55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C707EA-D372-482E-8153-562EA3E9670A}" type="datetime9">
              <a:rPr lang="cs-CZ" smtClean="0"/>
              <a:t>28.6.2013 12:39:55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kabinet.fyzika.net/aplety/ph14cz/hydrostpr_cz.htm" TargetMode="Externa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41907825"/>
              </p:ext>
            </p:extLst>
          </p:nvPr>
        </p:nvGraphicFramePr>
        <p:xfrm>
          <a:off x="2411760" y="167536"/>
          <a:ext cx="4257242" cy="64298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167536"/>
                        <a:ext cx="4257242" cy="642981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15646739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hajekp\AppData\Local\Microsoft\Windows\Temporary Internet Files\Content.IE5\JWYK5NAV\MP90044867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337" y="1758811"/>
            <a:ext cx="4296484" cy="2859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hajekp\AppData\Local\Microsoft\Windows\Temporary Internet Files\Content.IE5\Y9HBNUS6\MP90040954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9203" y="1126638"/>
            <a:ext cx="3838227" cy="5754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Mechanika tekutin</a:t>
            </a:r>
            <a:endParaRPr lang="cs-CZ" sz="3600" dirty="0"/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0825" y="1126638"/>
            <a:ext cx="86066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Tekutost – společná vlastnost kapalin a plynů.</a:t>
            </a:r>
          </a:p>
        </p:txBody>
      </p:sp>
      <p:sp>
        <p:nvSpPr>
          <p:cNvPr id="21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úvod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0824" y="4835115"/>
            <a:ext cx="82096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Různá tekutost je dána vni</a:t>
            </a:r>
            <a:r>
              <a:rPr lang="cs-CZ" sz="2800" dirty="0" smtClean="0">
                <a:solidFill>
                  <a:srgbClr val="FFFF00"/>
                </a:solidFill>
              </a:rPr>
              <a:t>třním třením molekul</a:t>
            </a:r>
            <a:r>
              <a:rPr lang="cs-CZ" sz="2800" dirty="0" smtClean="0"/>
              <a:t> a jejich přitažlivými silami.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Měřítkem tekutosti je</a:t>
            </a:r>
            <a:br>
              <a:rPr lang="cs-CZ" sz="2800" dirty="0" smtClean="0"/>
            </a:br>
            <a:r>
              <a:rPr lang="cs-CZ" sz="2800" b="1" dirty="0" smtClean="0"/>
              <a:t>viskozita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hajekp\AppData\Local\Microsoft\Windows\Temporary Internet Files\Content.IE5\Y9HBNUS6\MP90044871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5910"/>
            <a:ext cx="9144000" cy="6334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Vlastnosti kapalin a plynů:</a:t>
            </a:r>
            <a:endParaRPr lang="cs-CZ" sz="36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5357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2385" y="1124744"/>
            <a:ext cx="8574013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</a:rPr>
              <a:t>Kapaliny</a:t>
            </a:r>
            <a:r>
              <a:rPr lang="cs-CZ" sz="2800" dirty="0">
                <a:solidFill>
                  <a:schemeClr val="bg1"/>
                </a:solidFill>
              </a:rPr>
              <a:t> mají i při proměnném </a:t>
            </a:r>
            <a:r>
              <a:rPr lang="cs-CZ" sz="2800" dirty="0" smtClean="0">
                <a:solidFill>
                  <a:schemeClr val="bg1"/>
                </a:solidFill>
              </a:rPr>
              <a:t>tvaru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- stálý objem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- vytváří </a:t>
            </a:r>
            <a:r>
              <a:rPr lang="cs-CZ" sz="2800" dirty="0">
                <a:solidFill>
                  <a:schemeClr val="bg1"/>
                </a:solidFill>
              </a:rPr>
              <a:t>v tíhovém poli Země volnou </a:t>
            </a:r>
            <a:r>
              <a:rPr lang="cs-CZ" sz="2800" dirty="0" smtClean="0">
                <a:solidFill>
                  <a:schemeClr val="bg1"/>
                </a:solidFill>
              </a:rPr>
              <a:t>vodorovnou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  hladinu</a:t>
            </a:r>
            <a:br>
              <a:rPr lang="cs-CZ" sz="2800" dirty="0" smtClean="0">
                <a:solidFill>
                  <a:schemeClr val="bg1"/>
                </a:solidFill>
              </a:rPr>
            </a:b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>Ideální kapalina je dokonale tekutá a nestlačitelná</a:t>
            </a:r>
          </a:p>
          <a:p>
            <a:endParaRPr lang="cs-CZ" sz="2400" i="1" dirty="0" smtClean="0"/>
          </a:p>
          <a:p>
            <a:endParaRPr lang="cs-CZ" sz="2400" i="1" dirty="0" smtClean="0"/>
          </a:p>
          <a:p>
            <a:r>
              <a:rPr lang="cs-CZ" sz="2800" b="1" dirty="0">
                <a:solidFill>
                  <a:schemeClr val="bg1"/>
                </a:solidFill>
              </a:rPr>
              <a:t>Plyny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nemají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- stálý </a:t>
            </a:r>
            <a:r>
              <a:rPr lang="cs-CZ" sz="2800" dirty="0">
                <a:solidFill>
                  <a:schemeClr val="bg1"/>
                </a:solidFill>
              </a:rPr>
              <a:t>tvar ani </a:t>
            </a:r>
            <a:r>
              <a:rPr lang="cs-CZ" sz="2800" dirty="0" smtClean="0">
                <a:solidFill>
                  <a:schemeClr val="bg1"/>
                </a:solidFill>
              </a:rPr>
              <a:t>objem</a:t>
            </a:r>
            <a:br>
              <a:rPr lang="cs-CZ" sz="2800" dirty="0" smtClean="0">
                <a:solidFill>
                  <a:schemeClr val="bg1"/>
                </a:solidFill>
              </a:rPr>
            </a:b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>Ideální plyn je dokonale tekutý a </a:t>
            </a:r>
            <a:r>
              <a:rPr lang="cs-CZ" sz="2800" dirty="0" smtClean="0">
                <a:solidFill>
                  <a:schemeClr val="bg1"/>
                </a:solidFill>
              </a:rPr>
              <a:t>stlačitelný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3338" y="700881"/>
            <a:ext cx="2768719" cy="3880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8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24157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Tlak charakterizuje stav tekutiny v klidu</a:t>
            </a:r>
            <a:endParaRPr lang="cs-CZ" sz="3600" dirty="0"/>
          </a:p>
        </p:txBody>
      </p:sp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668" y="72137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250825" y="1299369"/>
                <a:ext cx="8642350" cy="54410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/>
                  <a:t>Tlak</a:t>
                </a:r>
                <a:r>
                  <a:rPr lang="cs-CZ" sz="2400" dirty="0"/>
                  <a:t>    </a:t>
                </a:r>
                <a14:m>
                  <m:oMath xmlns:m="http://schemas.openxmlformats.org/officeDocument/2006/math">
                    <m:r>
                      <a:rPr lang="cs-CZ" sz="4000" i="1">
                        <a:latin typeface="Cambria Math"/>
                      </a:rPr>
                      <m:t>𝑝</m:t>
                    </m:r>
                    <m:r>
                      <a:rPr lang="cs-CZ" sz="40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4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i="1">
                            <a:latin typeface="Cambria Math"/>
                          </a:rPr>
                          <m:t>𝐹</m:t>
                        </m:r>
                      </m:num>
                      <m:den>
                        <m:r>
                          <a:rPr lang="cs-CZ" sz="4000" i="1">
                            <a:latin typeface="Cambria Math"/>
                          </a:rPr>
                          <m:t>𝑆</m:t>
                        </m:r>
                      </m:den>
                    </m:f>
                    <m:r>
                      <a:rPr lang="cs-CZ" sz="4000" i="1">
                        <a:latin typeface="Cambria Math"/>
                      </a:rPr>
                      <m:t>  </m:t>
                    </m:r>
                    <m:d>
                      <m:dPr>
                        <m:begChr m:val="["/>
                        <m:endChr m:val="]"/>
                        <m:ctrlPr>
                          <a:rPr lang="cs-CZ" sz="4000" i="1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40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4000" i="1">
                                <a:latin typeface="Cambria Math"/>
                              </a:rPr>
                              <m:t>𝑁</m:t>
                            </m:r>
                          </m:num>
                          <m:den>
                            <m:sSup>
                              <m:sSupPr>
                                <m:ctrlPr>
                                  <a:rPr lang="cs-CZ" sz="4000" i="1"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4000" i="1">
                                    <a:latin typeface="Cambria Math"/>
                                  </a:rPr>
                                  <m:t>𝑚</m:t>
                                </m:r>
                              </m:e>
                              <m:sup>
                                <m:r>
                                  <a:rPr lang="cs-CZ" sz="4000" i="1">
                                    <a:latin typeface="Cambria Math"/>
                                  </a:rPr>
                                  <m:t>2</m:t>
                                </m:r>
                              </m:sup>
                            </m:sSup>
                          </m:den>
                        </m:f>
                        <m:r>
                          <a:rPr lang="cs-CZ" sz="4000" i="1">
                            <a:latin typeface="Cambria Math"/>
                          </a:rPr>
                          <m:t>=</m:t>
                        </m:r>
                        <m:r>
                          <a:rPr lang="cs-CZ" sz="4000" i="1">
                            <a:latin typeface="Cambria Math"/>
                          </a:rPr>
                          <m:t>𝑃𝑎</m:t>
                        </m:r>
                      </m:e>
                    </m:d>
                  </m:oMath>
                </a14:m>
                <a:r>
                  <a:rPr lang="cs-CZ" sz="2400" dirty="0"/>
                  <a:t>   </a:t>
                </a:r>
                <a:r>
                  <a:rPr lang="cs-CZ" sz="2400" dirty="0" smtClean="0"/>
                  <a:t/>
                </a:r>
                <a:br>
                  <a:rPr lang="cs-CZ" sz="2400" dirty="0" smtClean="0"/>
                </a:br>
                <a:r>
                  <a:rPr lang="cs-CZ" sz="2400" dirty="0" smtClean="0"/>
                  <a:t/>
                </a:r>
                <a:br>
                  <a:rPr lang="cs-CZ" sz="2400" dirty="0" smtClean="0"/>
                </a:br>
                <a:r>
                  <a:rPr lang="cs-CZ" sz="2400" dirty="0" smtClean="0"/>
                  <a:t>je </a:t>
                </a:r>
                <a:r>
                  <a:rPr lang="cs-CZ" sz="2400" dirty="0"/>
                  <a:t>dán podílem tlakové síly </a:t>
                </a:r>
                <a:r>
                  <a:rPr lang="cs-CZ" sz="2400" dirty="0" smtClean="0"/>
                  <a:t>F</a:t>
                </a:r>
                <a:br>
                  <a:rPr lang="cs-CZ" sz="2400" dirty="0" smtClean="0"/>
                </a:br>
                <a:r>
                  <a:rPr lang="cs-CZ" sz="2400" dirty="0" smtClean="0"/>
                  <a:t>působící kolmo </a:t>
                </a:r>
                <a:r>
                  <a:rPr lang="cs-CZ" sz="2400" dirty="0"/>
                  <a:t>na plochu </a:t>
                </a:r>
                <a:r>
                  <a:rPr lang="cs-CZ" sz="2400" dirty="0" smtClean="0"/>
                  <a:t>S.</a:t>
                </a:r>
                <a:br>
                  <a:rPr lang="cs-CZ" sz="2400" dirty="0" smtClean="0"/>
                </a:br>
                <a:r>
                  <a:rPr lang="cs-CZ" sz="2400" dirty="0" smtClean="0"/>
                  <a:t>Jednotkou </a:t>
                </a:r>
                <a:r>
                  <a:rPr lang="cs-CZ" sz="2400" dirty="0"/>
                  <a:t>tlaku je 1 pascal.</a:t>
                </a:r>
              </a:p>
              <a:p>
                <a:r>
                  <a:rPr lang="cs-CZ" sz="2400" dirty="0" smtClean="0"/>
                  <a:t/>
                </a:r>
                <a:br>
                  <a:rPr lang="cs-CZ" sz="2400" dirty="0" smtClean="0"/>
                </a:br>
                <a:r>
                  <a:rPr lang="cs-CZ" sz="2400" dirty="0" smtClean="0"/>
                  <a:t/>
                </a:r>
                <a:br>
                  <a:rPr lang="cs-CZ" sz="2400" dirty="0" smtClean="0"/>
                </a:br>
                <a:endParaRPr lang="cs-CZ" sz="2400" dirty="0"/>
              </a:p>
              <a:p>
                <a:pPr algn="ctr"/>
                <a:r>
                  <a:rPr lang="cs-CZ" sz="2400" dirty="0"/>
                  <a:t>V praxi používáme násobky</a:t>
                </a:r>
                <a:r>
                  <a:rPr lang="cs-CZ" sz="2400" dirty="0" smtClean="0"/>
                  <a:t>:</a:t>
                </a:r>
                <a:br>
                  <a:rPr lang="cs-CZ" sz="2400" dirty="0" smtClean="0"/>
                </a:br>
                <a:r>
                  <a:rPr lang="cs-CZ" sz="2400" dirty="0" err="1" smtClean="0"/>
                  <a:t>kPa</a:t>
                </a:r>
                <a:r>
                  <a:rPr lang="cs-CZ" sz="2400" dirty="0" smtClean="0"/>
                  <a:t> </a:t>
                </a:r>
                <a:r>
                  <a:rPr lang="cs-CZ" sz="2400" dirty="0"/>
                  <a:t>(1 000 </a:t>
                </a:r>
                <a:r>
                  <a:rPr lang="cs-CZ" sz="2400" dirty="0" smtClean="0"/>
                  <a:t>Pa)</a:t>
                </a:r>
                <a:br>
                  <a:rPr lang="cs-CZ" sz="2400" dirty="0" smtClean="0"/>
                </a:br>
                <a:r>
                  <a:rPr lang="cs-CZ" sz="2400" dirty="0" err="1" smtClean="0"/>
                  <a:t>MPa</a:t>
                </a:r>
                <a:r>
                  <a:rPr lang="cs-CZ" sz="2400" dirty="0" smtClean="0"/>
                  <a:t> </a:t>
                </a:r>
                <a:r>
                  <a:rPr lang="cs-CZ" sz="2400" dirty="0"/>
                  <a:t>(1 000 000 Pa)</a:t>
                </a:r>
              </a:p>
              <a:p>
                <a:pPr algn="ctr"/>
                <a:r>
                  <a:rPr lang="cs-CZ" sz="2400" dirty="0" smtClean="0"/>
                  <a:t>Staré jednotky</a:t>
                </a:r>
                <a:br>
                  <a:rPr lang="cs-CZ" sz="2400" dirty="0" smtClean="0"/>
                </a:br>
                <a:r>
                  <a:rPr lang="cs-CZ" sz="2400" dirty="0" smtClean="0"/>
                  <a:t>1 </a:t>
                </a:r>
                <a:r>
                  <a:rPr lang="cs-CZ" sz="2400" dirty="0"/>
                  <a:t>bar = 100 000 Pa</a:t>
                </a:r>
                <a:endParaRPr lang="cs-CZ" sz="2400" dirty="0" smtClean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825" y="1299369"/>
                <a:ext cx="8642350" cy="5441041"/>
              </a:xfrm>
              <a:prstGeom prst="rect">
                <a:avLst/>
              </a:prstGeom>
              <a:blipFill rotWithShape="1">
                <a:blip r:embed="rId4"/>
                <a:stretch>
                  <a:fillRect l="-1763" b="-16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3" descr="C:\Users\hajekp\AppData\Local\Microsoft\Windows\Temporary Internet Files\Content.IE5\4NROZU45\MP90039044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259" y="4010251"/>
            <a:ext cx="1930477" cy="270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hajekp\AppData\Local\Microsoft\Windows\Temporary Internet Files\Content.IE5\Y9HBNUS6\MP9003156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296814"/>
            <a:ext cx="1990250" cy="1419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AFBF5"/>
              </a:clrFrom>
              <a:clrTo>
                <a:srgbClr val="FAFBF5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9686" y="4274013"/>
            <a:ext cx="1945889" cy="242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24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Měření tlaku</a:t>
            </a:r>
            <a:endParaRPr lang="cs-CZ" sz="3600" dirty="0"/>
          </a:p>
        </p:txBody>
      </p:sp>
      <p:pic>
        <p:nvPicPr>
          <p:cNvPr id="5131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22893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835025"/>
            <a:ext cx="8424936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Tlak měříme manometry (tlakoměry)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dirty="0" smtClean="0"/>
              <a:t>Otevřený manometr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400" b="1" dirty="0"/>
          </a:p>
          <a:p>
            <a:pPr marL="457200" indent="-457200">
              <a:buFont typeface="Arial" pitchFamily="34" charset="0"/>
              <a:buChar char="•"/>
            </a:pPr>
            <a:endParaRPr lang="cs-CZ" sz="2400" b="1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2400" b="1" dirty="0"/>
          </a:p>
          <a:p>
            <a:pPr marL="457200" indent="-457200">
              <a:buFont typeface="Arial" pitchFamily="34" charset="0"/>
              <a:buChar char="•"/>
            </a:pPr>
            <a:endParaRPr lang="cs-CZ" sz="2400" b="1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2400" b="1" dirty="0"/>
          </a:p>
          <a:p>
            <a:pPr marL="457200" indent="-457200">
              <a:buFont typeface="Arial" pitchFamily="34" charset="0"/>
              <a:buChar char="•"/>
            </a:pPr>
            <a:endParaRPr lang="cs-CZ" sz="2400" b="1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dirty="0" smtClean="0"/>
              <a:t>Deformační manometr</a:t>
            </a:r>
          </a:p>
          <a:p>
            <a:endParaRPr lang="cs-CZ" sz="2800" b="1" dirty="0" smtClean="0"/>
          </a:p>
        </p:txBody>
      </p:sp>
      <p:pic>
        <p:nvPicPr>
          <p:cNvPr id="3" name="Picture 2" descr="C:\Users\hajekp\AppData\Local\Microsoft\Windows\Temporary Internet Files\Content.IE5\FEH5A0K1\MP90042303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8420" y="1988839"/>
            <a:ext cx="4570349" cy="4570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AFBF6"/>
              </a:clrFrom>
              <a:clrTo>
                <a:srgbClr val="FAFB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577" y="1628800"/>
            <a:ext cx="3625843" cy="22292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>
            <a:hlinkClick r:id="rId6"/>
          </p:cNvPr>
          <p:cNvSpPr/>
          <p:nvPr/>
        </p:nvSpPr>
        <p:spPr>
          <a:xfrm rot="1110574">
            <a:off x="3419216" y="1642437"/>
            <a:ext cx="23775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Applet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467544" y="1000125"/>
            <a:ext cx="8208912" cy="181588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u="sng" dirty="0" smtClean="0"/>
              <a:t>Příklad:</a:t>
            </a:r>
          </a:p>
          <a:p>
            <a:r>
              <a:rPr lang="cs-CZ" sz="2800" dirty="0"/>
              <a:t>Na čepičku ventilku nahuštěné pneumatiky tlačí vzduch silou 10N. Průřez ventilku má plochu 0,5cm</a:t>
            </a:r>
            <a:r>
              <a:rPr lang="cs-CZ" sz="2800" baseline="30000" dirty="0"/>
              <a:t>2</a:t>
            </a:r>
            <a:r>
              <a:rPr lang="cs-CZ" sz="2800" dirty="0"/>
              <a:t>. Jaký tlak je v pneumatice 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492892" y="2881344"/>
                <a:ext cx="8255571" cy="313759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600" i="1" dirty="0" smtClean="0"/>
                  <a:t>F = 10 N</a:t>
                </a:r>
                <a:endParaRPr lang="cs-CZ" sz="3600" dirty="0"/>
              </a:p>
              <a:p>
                <a:r>
                  <a:rPr lang="cs-CZ" sz="3600" i="1" u="sng" dirty="0"/>
                  <a:t>S</a:t>
                </a:r>
                <a:r>
                  <a:rPr lang="cs-CZ" sz="3600" i="1" u="sng" dirty="0" smtClean="0"/>
                  <a:t> </a:t>
                </a:r>
                <a:r>
                  <a:rPr lang="cs-CZ" sz="3600" i="1" u="sng" dirty="0"/>
                  <a:t>= </a:t>
                </a:r>
                <a:r>
                  <a:rPr lang="cs-CZ" sz="3600" i="1" u="sng" dirty="0" smtClean="0"/>
                  <a:t>0,5 cm</a:t>
                </a:r>
                <a:r>
                  <a:rPr lang="cs-CZ" sz="3600" i="1" u="sng" baseline="30000" dirty="0" smtClean="0"/>
                  <a:t>2 </a:t>
                </a:r>
                <a:r>
                  <a:rPr lang="cs-CZ" sz="3600" i="1" dirty="0" smtClean="0"/>
                  <a:t>= </a:t>
                </a:r>
                <a:r>
                  <a:rPr lang="cs-CZ" sz="3600" i="1" dirty="0"/>
                  <a:t>0,00005 m</a:t>
                </a:r>
                <a:r>
                  <a:rPr lang="cs-CZ" sz="3600" i="1" baseline="30000" dirty="0"/>
                  <a:t>2</a:t>
                </a:r>
                <a:endParaRPr lang="cs-CZ" sz="3600" dirty="0"/>
              </a:p>
              <a:p>
                <a:r>
                  <a:rPr lang="cs-CZ" sz="3600" i="1" dirty="0" smtClean="0"/>
                  <a:t>p = ?</a:t>
                </a:r>
                <a:r>
                  <a:rPr lang="cs-CZ" sz="3600" i="1" u="sng" dirty="0" smtClean="0"/>
                  <a:t>  </a:t>
                </a:r>
              </a:p>
              <a:p>
                <a:r>
                  <a:rPr lang="cs-CZ" sz="3600" i="1" u="sng" dirty="0" smtClean="0"/>
                  <a:t>           </a:t>
                </a:r>
                <a:endParaRPr lang="cs-CZ" sz="3600" dirty="0"/>
              </a:p>
              <a:p>
                <a14:m>
                  <m:oMath xmlns:m="http://schemas.openxmlformats.org/officeDocument/2006/math">
                    <m:r>
                      <a:rPr lang="cs-CZ" sz="3600" b="0" i="1" smtClean="0">
                        <a:latin typeface="Cambria Math"/>
                      </a:rPr>
                      <m:t>𝑝</m:t>
                    </m:r>
                    <m:r>
                      <a:rPr lang="cs-CZ" sz="36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36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𝐹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𝑆</m:t>
                        </m:r>
                      </m:den>
                    </m:f>
                    <m:r>
                      <a:rPr lang="cs-CZ" sz="36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36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0,00005</m:t>
                        </m:r>
                      </m:den>
                    </m:f>
                    <m:r>
                      <a:rPr lang="cs-CZ" sz="3600" i="1">
                        <a:latin typeface="Cambria Math"/>
                      </a:rPr>
                      <m:t>=</m:t>
                    </m:r>
                    <m:r>
                      <a:rPr lang="cs-CZ" sz="3600" b="0" i="1" smtClean="0">
                        <a:latin typeface="Cambria Math"/>
                      </a:rPr>
                      <m:t>200000 </m:t>
                    </m:r>
                    <m:r>
                      <a:rPr lang="cs-CZ" sz="3600" b="0" i="1" smtClean="0">
                        <a:latin typeface="Cambria Math"/>
                      </a:rPr>
                      <m:t>𝑃𝑎</m:t>
                    </m:r>
                    <m:r>
                      <a:rPr lang="cs-CZ" sz="3600" b="0" i="1" smtClean="0">
                        <a:latin typeface="Cambria Math"/>
                      </a:rPr>
                      <m:t>=0,2</m:t>
                    </m:r>
                    <m:r>
                      <a:rPr lang="cs-CZ" sz="3600" b="0" i="1" smtClean="0">
                        <a:latin typeface="Cambria Math"/>
                      </a:rPr>
                      <m:t>𝑀𝑃𝑎</m:t>
                    </m:r>
                  </m:oMath>
                </a14:m>
                <a:r>
                  <a:rPr lang="cs-CZ" sz="3600" dirty="0" smtClean="0"/>
                  <a:t> </a:t>
                </a:r>
                <a:endParaRPr lang="cs-CZ" sz="3600" dirty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892" y="2881344"/>
                <a:ext cx="8255571" cy="3137590"/>
              </a:xfrm>
              <a:prstGeom prst="rect">
                <a:avLst/>
              </a:prstGeom>
              <a:blipFill rotWithShape="1">
                <a:blip r:embed="rId2"/>
                <a:stretch>
                  <a:fillRect l="-2290" t="-2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124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Výpočet tlaku</a:t>
            </a:r>
            <a:endParaRPr lang="cs-CZ" sz="3600" dirty="0"/>
          </a:p>
        </p:txBody>
      </p:sp>
      <p:pic>
        <p:nvPicPr>
          <p:cNvPr id="5131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22893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pic>
        <p:nvPicPr>
          <p:cNvPr id="5122" name="Picture 2" descr="C:\Users\hajekp\AppData\Local\Microsoft\Windows\Temporary Internet Files\Content.IE5\FEH5A0K1\MC9002505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9458" y="2996952"/>
            <a:ext cx="2240733" cy="2129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8237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1537</TotalTime>
  <Words>136</Words>
  <Application>Microsoft Office PowerPoint</Application>
  <PresentationFormat>Předvádění na obrazovce (4:3)</PresentationFormat>
  <Paragraphs>38</Paragraphs>
  <Slides>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167</cp:revision>
  <dcterms:created xsi:type="dcterms:W3CDTF">2012-05-07T15:15:55Z</dcterms:created>
  <dcterms:modified xsi:type="dcterms:W3CDTF">2013-06-28T10:40:31Z</dcterms:modified>
</cp:coreProperties>
</file>