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handoutMasterIdLst>
    <p:handoutMasterId r:id="rId8"/>
  </p:handoutMasterIdLst>
  <p:sldIdLst>
    <p:sldId id="262" r:id="rId2"/>
    <p:sldId id="256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12:41:20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12:41:20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12:41:20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12:41:20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12:41:20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12:41:20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12:41:20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12:41:20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12:41:20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12:41:20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12:41:20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12:41:20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kabinet.fyzika.net/aplety/hydraul/jerab.htm" TargetMode="External"/><Relationship Id="rId3" Type="http://schemas.openxmlformats.org/officeDocument/2006/relationships/image" Target="../media/image7.wmf"/><Relationship Id="rId7" Type="http://schemas.openxmlformats.org/officeDocument/2006/relationships/image" Target="../media/image10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ptel.coptkm.cz/reposit.php?id=30324&amp;action=2&amp;revision=-1&amp;instance=2" TargetMode="External"/><Relationship Id="rId5" Type="http://schemas.openxmlformats.org/officeDocument/2006/relationships/image" Target="../media/image12.png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89865679"/>
              </p:ext>
            </p:extLst>
          </p:nvPr>
        </p:nvGraphicFramePr>
        <p:xfrm>
          <a:off x="2411760" y="167535"/>
          <a:ext cx="4320480" cy="6525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909067" progId="Word.Document.12">
                  <p:embed/>
                </p:oleObj>
              </mc:Choice>
              <mc:Fallback>
                <p:oleObj name="Dokument" r:id="rId3" imgW="5889940" imgH="890906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167535"/>
                        <a:ext cx="4320480" cy="6525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28834116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Pascalův zákon</a:t>
            </a:r>
            <a:endParaRPr lang="cs-CZ" sz="3600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173" y="980351"/>
            <a:ext cx="5185270" cy="39703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/>
              <a:t>Tlak vyvolaný vnější silou, která </a:t>
            </a:r>
            <a:r>
              <a:rPr lang="cs-CZ" sz="3600" dirty="0" smtClean="0"/>
              <a:t>působí na </a:t>
            </a:r>
            <a:r>
              <a:rPr lang="cs-CZ" sz="3600" dirty="0"/>
              <a:t>kapalinu v uzavřené </a:t>
            </a:r>
            <a:r>
              <a:rPr lang="cs-CZ" sz="3600" dirty="0" smtClean="0"/>
              <a:t>nádobě,</a:t>
            </a:r>
            <a:br>
              <a:rPr lang="cs-CZ" sz="3600" dirty="0" smtClean="0"/>
            </a:br>
            <a:r>
              <a:rPr lang="cs-CZ" sz="3600" dirty="0" smtClean="0"/>
              <a:t>je </a:t>
            </a:r>
            <a:r>
              <a:rPr lang="cs-CZ" sz="3600" dirty="0"/>
              <a:t>ve všech místech kapaliny </a:t>
            </a:r>
            <a:r>
              <a:rPr lang="cs-CZ" sz="3600" dirty="0" smtClean="0"/>
              <a:t>stejný.</a:t>
            </a:r>
            <a:br>
              <a:rPr lang="cs-CZ" sz="3600" dirty="0" smtClean="0"/>
            </a:br>
            <a:endParaRPr lang="cs-CZ" sz="3600" dirty="0" smtClean="0"/>
          </a:p>
          <a:p>
            <a:r>
              <a:rPr lang="cs-CZ" sz="3600" dirty="0"/>
              <a:t>Platí rovněž pro plyny.</a:t>
            </a:r>
            <a:endParaRPr lang="cs-CZ" sz="3600" dirty="0" smtClean="0"/>
          </a:p>
        </p:txBody>
      </p:sp>
      <p:sp>
        <p:nvSpPr>
          <p:cNvPr id="21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znění</a:t>
            </a: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DFEF9"/>
              </a:clrFrom>
              <a:clrTo>
                <a:srgbClr val="FDFEF9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499" y="1535073"/>
            <a:ext cx="3251200" cy="4267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C:\Users\hajekp\AppData\Local\Microsoft\Windows\Temporary Internet Files\Content.IE5\Y9HBNUS6\MC9000788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5152" y="5004768"/>
            <a:ext cx="3139411" cy="171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hajekp\AppData\Local\Microsoft\Windows\Temporary Internet Files\Content.IE5\Y9HBNUS6\MP9004487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5910"/>
            <a:ext cx="9144000" cy="6334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Pascalův zákon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2385" y="1124744"/>
            <a:ext cx="857401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Hydraulická</a:t>
            </a:r>
            <a:br>
              <a:rPr lang="cs-CZ" sz="3200" b="1" dirty="0" smtClean="0">
                <a:solidFill>
                  <a:schemeClr val="bg1"/>
                </a:solidFill>
              </a:rPr>
            </a:br>
            <a:r>
              <a:rPr lang="cs-CZ" sz="3200" b="1" dirty="0" smtClean="0">
                <a:solidFill>
                  <a:schemeClr val="bg1"/>
                </a:solidFill>
              </a:rPr>
              <a:t>a pneumatická zařízení</a:t>
            </a:r>
            <a:endParaRPr lang="cs-CZ" sz="3200" b="1" dirty="0">
              <a:solidFill>
                <a:schemeClr val="bg1"/>
              </a:solidFill>
            </a:endParaRPr>
          </a:p>
          <a:p>
            <a:endParaRPr lang="cs-CZ" sz="2400" i="1" dirty="0" smtClean="0"/>
          </a:p>
          <a:p>
            <a:endParaRPr lang="cs-CZ" sz="2400" i="1" dirty="0" smtClean="0"/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využití</a:t>
            </a:r>
            <a:endParaRPr lang="cs-CZ" dirty="0"/>
          </a:p>
        </p:txBody>
      </p:sp>
      <p:pic>
        <p:nvPicPr>
          <p:cNvPr id="2051" name="Picture 3" descr="C:\Users\hajekp\AppData\Local\Microsoft\Windows\Temporary Internet Files\Content.IE5\FEH5A0K1\MC9002307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624" y="291418"/>
            <a:ext cx="2537988" cy="2198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hajekp\AppData\Local\Microsoft\Windows\Temporary Internet Files\Content.IE5\4NROZU45\MC9003104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4477" y="2697500"/>
            <a:ext cx="2362195" cy="1879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hajekp\AppData\Local\Microsoft\Windows\Temporary Internet Files\Content.IE5\FEH5A0K1\MP90043930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45" y="2590595"/>
            <a:ext cx="6038747" cy="4025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3612" y="681122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0" descr="C:\Users\hajekp\AppData\Local\Microsoft\Windows\Temporary Internet Files\Content.IE5\Y9HBNUS6\MC90028128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032" y="5300656"/>
            <a:ext cx="1741283" cy="131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>
            <a:hlinkClick r:id="rId8"/>
          </p:cNvPr>
          <p:cNvSpPr/>
          <p:nvPr/>
        </p:nvSpPr>
        <p:spPr>
          <a:xfrm>
            <a:off x="-46867" y="2970433"/>
            <a:ext cx="23775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Applet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24157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Princip hydraulického zařízení</a:t>
            </a:r>
            <a:endParaRPr lang="cs-CZ" sz="3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614285" y="5230589"/>
                <a:ext cx="5251185" cy="22067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5400" dirty="0" smtClean="0"/>
                  <a:t> </a:t>
                </a:r>
                <a:r>
                  <a:rPr lang="cs-CZ" sz="2400" dirty="0"/>
                  <a:t>t</a:t>
                </a:r>
                <a:r>
                  <a:rPr lang="cs-CZ" sz="2400" dirty="0" smtClean="0"/>
                  <a:t>ím pádem </a:t>
                </a:r>
                <a14:m>
                  <m:oMath xmlns:m="http://schemas.openxmlformats.org/officeDocument/2006/math">
                    <m:r>
                      <a:rPr lang="cs-CZ" sz="5400" i="1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54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5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5400" b="0" i="1" smtClean="0">
                                <a:latin typeface="Cambria Math"/>
                              </a:rPr>
                              <m:t>𝐹</m:t>
                            </m:r>
                          </m:e>
                          <m:sub>
                            <m:r>
                              <a:rPr lang="cs-CZ" sz="54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54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5400" b="0" i="1" smtClean="0">
                                <a:latin typeface="Cambria Math"/>
                              </a:rPr>
                              <m:t>𝐹</m:t>
                            </m:r>
                          </m:e>
                          <m:sub>
                            <m:r>
                              <a:rPr lang="cs-CZ" sz="54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cs-CZ" sz="54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54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5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5400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sz="54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5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5400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sz="54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5400" dirty="0" smtClean="0"/>
                  <a:t/>
                </a:r>
                <a:br>
                  <a:rPr lang="cs-CZ" sz="5400" dirty="0" smtClean="0"/>
                </a:br>
                <a:endParaRPr lang="cs-CZ" sz="54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4285" y="5230589"/>
                <a:ext cx="5251185" cy="220675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328" y="1054061"/>
            <a:ext cx="5378449" cy="4033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2668" y="72137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8746" y="1070989"/>
            <a:ext cx="323113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Dvě válcové nádoby nestejného </a:t>
            </a:r>
            <a:r>
              <a:rPr lang="cs-CZ" sz="2400" dirty="0" smtClean="0"/>
              <a:t>průřezu</a:t>
            </a:r>
            <a:br>
              <a:rPr lang="cs-CZ" sz="2400" dirty="0" smtClean="0"/>
            </a:br>
            <a:r>
              <a:rPr lang="cs-CZ" sz="2400" dirty="0" smtClean="0"/>
              <a:t>u </a:t>
            </a:r>
            <a:r>
              <a:rPr lang="cs-CZ" sz="2400" dirty="0"/>
              <a:t>dna propojené trubicí. Vše naplněno kapalinou a válce uzavřeny </a:t>
            </a:r>
            <a:r>
              <a:rPr lang="cs-CZ" sz="2400" dirty="0" smtClean="0"/>
              <a:t>písty.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/>
              <a:t>Menší síla na malém pístu vyvolá větší sílu na pístu velkém, protože ve všech místech </a:t>
            </a:r>
            <a:r>
              <a:rPr lang="cs-CZ" sz="2400" dirty="0" smtClean="0"/>
              <a:t>kapaliny</a:t>
            </a:r>
            <a:br>
              <a:rPr lang="cs-CZ" sz="2400" dirty="0" smtClean="0"/>
            </a:br>
            <a:r>
              <a:rPr lang="cs-CZ" sz="2400" dirty="0" smtClean="0"/>
              <a:t>je </a:t>
            </a:r>
            <a:r>
              <a:rPr lang="cs-CZ" sz="2400" dirty="0"/>
              <a:t>stejný </a:t>
            </a:r>
            <a:r>
              <a:rPr lang="cs-CZ" sz="2400" dirty="0" smtClean="0"/>
              <a:t>tlak</a:t>
            </a:r>
            <a:br>
              <a:rPr lang="cs-CZ" sz="2400" dirty="0" smtClean="0"/>
            </a:br>
            <a:r>
              <a:rPr lang="cs-CZ" sz="2400" dirty="0" smtClean="0"/>
              <a:t>(Pascalův </a:t>
            </a:r>
            <a:r>
              <a:rPr lang="cs-CZ" sz="2400" dirty="0"/>
              <a:t>zákon</a:t>
            </a:r>
            <a:r>
              <a:rPr lang="cs-CZ" sz="2400" dirty="0" smtClean="0"/>
              <a:t>).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045221" y="1020620"/>
                <a:ext cx="3447447" cy="16551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4000" dirty="0" smtClean="0"/>
                  <a:t> </a:t>
                </a:r>
                <a14:m>
                  <m:oMath xmlns:m="http://schemas.openxmlformats.org/officeDocument/2006/math">
                    <m:r>
                      <a:rPr lang="cs-CZ" sz="4000" i="1">
                        <a:latin typeface="Cambria Math"/>
                      </a:rPr>
                      <m:t>𝑝</m:t>
                    </m:r>
                    <m:r>
                      <a:rPr lang="cs-CZ" sz="40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40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40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4000" b="0" i="1" smtClean="0">
                                <a:latin typeface="Cambria Math"/>
                              </a:rPr>
                              <m:t>𝐹</m:t>
                            </m:r>
                          </m:e>
                          <m:sub>
                            <m:r>
                              <a:rPr lang="cs-CZ" sz="4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40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4000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sz="40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cs-CZ" sz="4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4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4000" b="0" i="1" smtClean="0">
                                <a:latin typeface="Cambria Math"/>
                              </a:rPr>
                              <m:t>𝐹</m:t>
                            </m:r>
                          </m:e>
                          <m:sub>
                            <m:r>
                              <a:rPr lang="cs-CZ" sz="4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40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4000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sz="40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4000" dirty="0" smtClean="0"/>
                  <a:t/>
                </a:r>
                <a:br>
                  <a:rPr lang="cs-CZ" sz="4000" dirty="0" smtClean="0"/>
                </a:br>
                <a:endParaRPr lang="cs-CZ" sz="40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5221" y="1020620"/>
                <a:ext cx="3447447" cy="165513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>
            <a:hlinkClick r:id="rId6"/>
          </p:cNvPr>
          <p:cNvSpPr/>
          <p:nvPr/>
        </p:nvSpPr>
        <p:spPr>
          <a:xfrm rot="1390428">
            <a:off x="6717588" y="4626232"/>
            <a:ext cx="23391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Applet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2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467544" y="1000125"/>
            <a:ext cx="8208912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u="sng" dirty="0" smtClean="0"/>
              <a:t>Příklad:</a:t>
            </a:r>
          </a:p>
          <a:p>
            <a:r>
              <a:rPr lang="cs-CZ" sz="2800" dirty="0"/>
              <a:t>Hydraulický lis má písty s průřezy 5 cm</a:t>
            </a:r>
            <a:r>
              <a:rPr lang="cs-CZ" sz="2800" baseline="30000" dirty="0"/>
              <a:t>2</a:t>
            </a:r>
            <a:r>
              <a:rPr lang="cs-CZ" sz="2800" dirty="0"/>
              <a:t> a 400 cm</a:t>
            </a:r>
            <a:r>
              <a:rPr lang="cs-CZ" sz="2800" baseline="30000" dirty="0"/>
              <a:t>2</a:t>
            </a:r>
            <a:r>
              <a:rPr lang="cs-CZ" sz="2800" dirty="0"/>
              <a:t>. Na užší píst působíme silou 500N. Jak velkou tlakovou silou působí kapalina na širší píst 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492892" y="2881344"/>
                <a:ext cx="8255571" cy="372242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600" i="1" dirty="0" smtClean="0"/>
                  <a:t>F</a:t>
                </a:r>
                <a:r>
                  <a:rPr lang="cs-CZ" sz="3600" i="1" baseline="-25000" dirty="0" smtClean="0"/>
                  <a:t>1</a:t>
                </a:r>
                <a:r>
                  <a:rPr lang="cs-CZ" sz="3600" i="1" dirty="0" smtClean="0"/>
                  <a:t> = 500 N</a:t>
                </a:r>
                <a:endParaRPr lang="cs-CZ" sz="3600" dirty="0"/>
              </a:p>
              <a:p>
                <a:r>
                  <a:rPr lang="cs-CZ" sz="3600" i="1" dirty="0" smtClean="0"/>
                  <a:t>S</a:t>
                </a:r>
                <a:r>
                  <a:rPr lang="cs-CZ" sz="3600" i="1" baseline="-25000" dirty="0" smtClean="0"/>
                  <a:t>1</a:t>
                </a:r>
                <a:r>
                  <a:rPr lang="cs-CZ" sz="3600" i="1" dirty="0" smtClean="0"/>
                  <a:t> </a:t>
                </a:r>
                <a:r>
                  <a:rPr lang="cs-CZ" sz="3600" i="1" dirty="0"/>
                  <a:t>= </a:t>
                </a:r>
                <a:r>
                  <a:rPr lang="cs-CZ" sz="3600" i="1" dirty="0" smtClean="0"/>
                  <a:t>5 </a:t>
                </a:r>
                <a:r>
                  <a:rPr lang="cs-CZ" sz="3600" i="1" dirty="0"/>
                  <a:t>cm</a:t>
                </a:r>
                <a:r>
                  <a:rPr lang="cs-CZ" sz="3600" i="1" baseline="30000" dirty="0"/>
                  <a:t>2 </a:t>
                </a:r>
                <a:r>
                  <a:rPr lang="cs-CZ" sz="3600" i="1" dirty="0"/>
                  <a:t>= </a:t>
                </a:r>
                <a:r>
                  <a:rPr lang="cs-CZ" sz="3600" i="1" dirty="0" smtClean="0"/>
                  <a:t>0,0005 </a:t>
                </a:r>
                <a:r>
                  <a:rPr lang="cs-CZ" sz="3600" i="1" dirty="0"/>
                  <a:t>m</a:t>
                </a:r>
                <a:r>
                  <a:rPr lang="cs-CZ" sz="3600" i="1" baseline="30000" dirty="0"/>
                  <a:t>2 </a:t>
                </a:r>
                <a:endParaRPr lang="cs-CZ" sz="3600" i="1" baseline="30000" dirty="0" smtClean="0"/>
              </a:p>
              <a:p>
                <a:r>
                  <a:rPr lang="cs-CZ" sz="3600" i="1" u="sng" dirty="0" smtClean="0"/>
                  <a:t>S</a:t>
                </a:r>
                <a:r>
                  <a:rPr lang="cs-CZ" sz="3600" i="1" u="sng" baseline="-25000" dirty="0" smtClean="0"/>
                  <a:t>2</a:t>
                </a:r>
                <a:r>
                  <a:rPr lang="cs-CZ" sz="3600" i="1" u="sng" dirty="0" smtClean="0"/>
                  <a:t> </a:t>
                </a:r>
                <a:r>
                  <a:rPr lang="cs-CZ" sz="3600" i="1" u="sng" dirty="0"/>
                  <a:t>= </a:t>
                </a:r>
                <a:r>
                  <a:rPr lang="cs-CZ" sz="3600" i="1" u="sng" dirty="0" smtClean="0"/>
                  <a:t>400 cm</a:t>
                </a:r>
                <a:r>
                  <a:rPr lang="cs-CZ" sz="3600" i="1" u="sng" baseline="30000" dirty="0" smtClean="0"/>
                  <a:t>2 </a:t>
                </a:r>
                <a:r>
                  <a:rPr lang="cs-CZ" sz="3600" i="1" dirty="0" smtClean="0"/>
                  <a:t>= 0,04 </a:t>
                </a:r>
                <a:r>
                  <a:rPr lang="cs-CZ" sz="3600" i="1" dirty="0"/>
                  <a:t>m</a:t>
                </a:r>
                <a:r>
                  <a:rPr lang="cs-CZ" sz="3600" i="1" baseline="30000" dirty="0"/>
                  <a:t>2</a:t>
                </a:r>
                <a:endParaRPr lang="cs-CZ" sz="3600" dirty="0"/>
              </a:p>
              <a:p>
                <a:r>
                  <a:rPr lang="cs-CZ" sz="3600" i="1" dirty="0" smtClean="0"/>
                  <a:t>F</a:t>
                </a:r>
                <a:r>
                  <a:rPr lang="cs-CZ" sz="3600" i="1" baseline="-25000" dirty="0" smtClean="0"/>
                  <a:t>2</a:t>
                </a:r>
                <a:r>
                  <a:rPr lang="cs-CZ" sz="3600" i="1" dirty="0" smtClean="0"/>
                  <a:t> = ?</a:t>
                </a:r>
                <a:r>
                  <a:rPr lang="cs-CZ" sz="3600" i="1" u="sng" dirty="0" smtClean="0"/>
                  <a:t>  </a:t>
                </a:r>
              </a:p>
              <a:p>
                <a:r>
                  <a:rPr lang="cs-CZ" sz="3600" i="1" u="sng" dirty="0" smtClean="0"/>
                  <a:t>           </a:t>
                </a:r>
                <a:endParaRPr lang="cs-CZ" sz="3600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36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600" b="0" i="1" smtClean="0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36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36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6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600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sz="36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360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sSub>
                          <m:sSubPr>
                            <m:ctrlPr>
                              <a:rPr lang="cs-CZ" sz="3600" i="1" smtClean="0"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sz="3600" b="0" i="1" smtClean="0">
                                <a:latin typeface="Cambria Math"/>
                                <a:ea typeface="Cambria Math"/>
                              </a:rPr>
                              <m:t>𝐹</m:t>
                            </m:r>
                          </m:e>
                          <m:sub>
                            <m:r>
                              <a:rPr lang="cs-CZ" sz="3600" b="0" i="1" smtClean="0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36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600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sz="36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cs-CZ" sz="36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latin typeface="Cambria Math"/>
                          </a:rPr>
                          <m:t>0,04</m:t>
                        </m:r>
                        <m:r>
                          <a:rPr lang="cs-CZ" sz="3600" b="0" i="1" smtClean="0">
                            <a:latin typeface="Cambria Math"/>
                            <a:ea typeface="Cambria Math"/>
                          </a:rPr>
                          <m:t>∙500</m:t>
                        </m:r>
                      </m:num>
                      <m:den>
                        <m:r>
                          <a:rPr lang="cs-CZ" sz="3600" b="0" i="1" smtClean="0">
                            <a:latin typeface="Cambria Math"/>
                          </a:rPr>
                          <m:t>0,0005</m:t>
                        </m:r>
                      </m:den>
                    </m:f>
                    <m:r>
                      <a:rPr lang="cs-CZ" sz="3600" i="1">
                        <a:latin typeface="Cambria Math"/>
                      </a:rPr>
                      <m:t>=</m:t>
                    </m:r>
                    <m:r>
                      <a:rPr lang="cs-CZ" sz="3600" b="0" i="1" smtClean="0">
                        <a:latin typeface="Cambria Math"/>
                      </a:rPr>
                      <m:t>40000 </m:t>
                    </m:r>
                    <m:r>
                      <a:rPr lang="cs-CZ" sz="3600" b="0" i="1" smtClean="0">
                        <a:latin typeface="Cambria Math"/>
                      </a:rPr>
                      <m:t>𝑁</m:t>
                    </m:r>
                    <m:r>
                      <a:rPr lang="cs-CZ" sz="3600" b="0" i="1" smtClean="0">
                        <a:latin typeface="Cambria Math"/>
                      </a:rPr>
                      <m:t>=40 </m:t>
                    </m:r>
                    <m:r>
                      <a:rPr lang="cs-CZ" sz="3600" b="0" i="1" smtClean="0">
                        <a:latin typeface="Cambria Math"/>
                      </a:rPr>
                      <m:t>𝑘𝑁</m:t>
                    </m:r>
                  </m:oMath>
                </a14:m>
                <a:r>
                  <a:rPr lang="cs-CZ" sz="3600" dirty="0" smtClean="0"/>
                  <a:t> </a:t>
                </a:r>
                <a:endParaRPr lang="cs-CZ" sz="3600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892" y="2881344"/>
                <a:ext cx="8255571" cy="3722429"/>
              </a:xfrm>
              <a:prstGeom prst="rect">
                <a:avLst/>
              </a:prstGeom>
              <a:blipFill rotWithShape="1">
                <a:blip r:embed="rId2"/>
                <a:stretch>
                  <a:fillRect l="-2290" t="-24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24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Výpočet tlakové síly lisu</a:t>
            </a:r>
            <a:endParaRPr lang="cs-CZ" sz="3600" dirty="0"/>
          </a:p>
        </p:txBody>
      </p:sp>
      <p:pic>
        <p:nvPicPr>
          <p:cNvPr id="5131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22893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5125" name="Picture 5" descr="C:\Users\hajekp\AppData\Local\Microsoft\Windows\Temporary Internet Files\Content.IE5\Y9HBNUS6\MP9004004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3066" y="2926896"/>
            <a:ext cx="2813517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8237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1600</TotalTime>
  <Words>138</Words>
  <Application>Microsoft Office PowerPoint</Application>
  <PresentationFormat>Předvádění na obrazovce (4:3)</PresentationFormat>
  <Paragraphs>25</Paragraphs>
  <Slides>5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175</cp:revision>
  <dcterms:created xsi:type="dcterms:W3CDTF">2012-05-07T15:15:55Z</dcterms:created>
  <dcterms:modified xsi:type="dcterms:W3CDTF">2013-06-28T10:42:11Z</dcterms:modified>
</cp:coreProperties>
</file>