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1167588"/>
              </p:ext>
            </p:extLst>
          </p:nvPr>
        </p:nvGraphicFramePr>
        <p:xfrm>
          <a:off x="2411760" y="167535"/>
          <a:ext cx="4320480" cy="652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167535"/>
                        <a:ext cx="4320480" cy="6525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4170676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Pascalův zákon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24372" y="199859"/>
            <a:ext cx="8740115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Pascalův zákon je důležitý zákon pojednávající o: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550382" y="1988840"/>
            <a:ext cx="8062664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pevných látkách a tlakové síle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tekutinách a tlaku</a:t>
            </a:r>
            <a:endParaRPr lang="cs-CZ" sz="32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kapalinách a dokonalém stlačování</a:t>
            </a:r>
            <a:endParaRPr lang="cs-CZ" sz="3200" b="1" i="1" dirty="0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918648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Pascalův zákon platí pro kapaliny i plyny, a tedy hovoří o tlaku v tekutinách.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Pascalův zákon neobsahuje toto sousloví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2132856"/>
            <a:ext cx="7772400" cy="1817926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ve všech místech kapaliny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v otevřené nádobě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200" dirty="0"/>
              <a:t>je tlak stejný</a:t>
            </a:r>
            <a:endParaRPr lang="cs-CZ" sz="32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32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424863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Pascalův zákon zní:</a:t>
            </a:r>
          </a:p>
          <a:p>
            <a:pPr algn="l"/>
            <a:r>
              <a:rPr lang="cs-CZ" sz="3200" dirty="0"/>
              <a:t>Tlak vyvolaný vnější silou, která působí na kapalinu v uzavřené nádobě,</a:t>
            </a:r>
            <a:br>
              <a:rPr lang="cs-CZ" sz="3200" dirty="0"/>
            </a:br>
            <a:r>
              <a:rPr lang="cs-CZ" sz="3200" dirty="0"/>
              <a:t>je ve všech místech kapaliny stejný</a:t>
            </a:r>
            <a:r>
              <a:rPr lang="cs-CZ" sz="3200" dirty="0" smtClean="0"/>
              <a:t>.</a:t>
            </a:r>
          </a:p>
          <a:p>
            <a:pPr algn="l"/>
            <a:endParaRPr lang="cs-CZ" sz="3200" dirty="0"/>
          </a:p>
          <a:p>
            <a:pPr algn="l"/>
            <a:r>
              <a:rPr lang="cs-CZ" sz="3200" dirty="0" smtClean="0"/>
              <a:t>Tedy žádná zmínka o otevřené nádobě.</a:t>
            </a:r>
          </a:p>
          <a:p>
            <a:pPr algn="l"/>
            <a:endParaRPr lang="cs-CZ" sz="3200" dirty="0"/>
          </a:p>
          <a:p>
            <a:pPr algn="l"/>
            <a:endParaRPr lang="cs-CZ" sz="3200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Nožní brzda ve standardním automobilu je v podstatě</a:t>
            </a: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132856"/>
            <a:ext cx="7772400" cy="1800200"/>
          </a:xfrm>
        </p:spPr>
        <p:txBody>
          <a:bodyPr vert="horz" lIns="45720" rIns="45720"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hydraulické zařízení 	</a:t>
            </a:r>
            <a:endParaRPr lang="cs-CZ" sz="3600" baseline="300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pneumatické zařízení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 err="1" smtClean="0"/>
              <a:t>nohometrické</a:t>
            </a:r>
            <a:r>
              <a:rPr lang="cs-CZ" sz="3600" dirty="0" smtClean="0"/>
              <a:t> </a:t>
            </a:r>
            <a:r>
              <a:rPr lang="cs-CZ" sz="3600" dirty="0"/>
              <a:t>zařízení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37110" y="1196752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Do brzd v automobilu se dolévá brzdová kapalina, proto je to hydraulické zařízení.</a:t>
            </a:r>
            <a:endParaRPr lang="cs-CZ" sz="3200" dirty="0"/>
          </a:p>
          <a:p>
            <a:pPr algn="l"/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754326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Velký píst u pneumatického zařízení má 3x větší plochu než menší. Jak velkou silou bude působit plyn na velký píst?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odnadpis 2"/>
          <p:cNvSpPr>
            <a:spLocks noGrp="1"/>
          </p:cNvSpPr>
          <p:nvPr>
            <p:ph type="subTitle" idx="1"/>
          </p:nvPr>
        </p:nvSpPr>
        <p:spPr>
          <a:xfrm>
            <a:off x="621914" y="2420888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3x větší než na píst menší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3x menší než na píst menší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dle Pascalova zákona na oba písty silou stejnou</a:t>
            </a:r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3960440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Samozřejmě 3x větší než na menší píst.</a:t>
            </a:r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97562"/>
            <a:ext cx="5378449" cy="4033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093874" y="2276872"/>
                <a:ext cx="3050126" cy="19717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4800" dirty="0"/>
                  <a:t> </a:t>
                </a:r>
                <a14:m>
                  <m:oMath xmlns:m="http://schemas.openxmlformats.org/officeDocument/2006/math">
                    <m:r>
                      <a:rPr lang="cs-CZ" sz="4800" i="1">
                        <a:latin typeface="Cambria Math"/>
                      </a:rPr>
                      <m:t> </m:t>
                    </m:r>
                    <m:f>
                      <m:fPr>
                        <m:ctrlPr>
                          <a:rPr lang="cs-CZ" sz="48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4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48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48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4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48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48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sz="4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48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4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4800" i="1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48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48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4800" i="1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cs-CZ" sz="48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sz="4800" dirty="0"/>
                  <a:t/>
                </a:r>
                <a:br>
                  <a:rPr lang="cs-CZ" sz="4800" dirty="0"/>
                </a:br>
                <a:endParaRPr lang="cs-CZ" sz="4800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3874" y="2276872"/>
                <a:ext cx="3050126" cy="197175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754326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Hydraulický lis: písty 3 a 6000cm2, síla na menší píst 10N. Tlaková síla na velký píst je potom: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536734" y="2132856"/>
            <a:ext cx="7900171" cy="1944216"/>
          </a:xfrm>
        </p:spPr>
        <p:txBody>
          <a:bodyPr>
            <a:no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180 </a:t>
            </a:r>
            <a:r>
              <a:rPr lang="cs-CZ" sz="3600" dirty="0" err="1"/>
              <a:t>kN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2000 N</a:t>
            </a:r>
            <a:endParaRPr lang="cs-CZ" sz="36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3600" dirty="0"/>
              <a:t>20 </a:t>
            </a:r>
            <a:r>
              <a:rPr lang="cs-CZ" sz="3600" dirty="0" err="1"/>
              <a:t>kN</a:t>
            </a:r>
            <a:endParaRPr lang="cs-CZ" sz="3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4000" dirty="0" smtClean="0"/>
                  <a:t>Tlakovou sílu na větší píst vypočítáme</a:t>
                </a:r>
                <a:br>
                  <a:rPr lang="cs-CZ" sz="4000" dirty="0" smtClean="0"/>
                </a:br>
                <a:r>
                  <a:rPr lang="cs-CZ" sz="4000" dirty="0" smtClean="0"/>
                  <a:t>  </a:t>
                </a:r>
                <a:r>
                  <a:rPr lang="cs-CZ" sz="4000" i="1" dirty="0" smtClean="0">
                    <a:latin typeface="Cambria Math"/>
                  </a:rPr>
                  <a:t/>
                </a:r>
                <a:br>
                  <a:rPr lang="cs-CZ" sz="4000" i="1" dirty="0" smtClean="0">
                    <a:latin typeface="Cambria Math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4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4000" b="0" i="1" smtClean="0">
                              <a:latin typeface="Cambria Math"/>
                            </a:rPr>
                            <m:t>𝐹</m:t>
                          </m:r>
                        </m:e>
                        <m:sub>
                          <m:r>
                            <a:rPr lang="cs-CZ" sz="40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40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40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4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4000" b="0" i="1" smtClean="0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40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40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sz="400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4000" b="0" i="1" smtClean="0">
                                  <a:latin typeface="Cambria Math"/>
                                  <a:ea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sz="4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400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4000" b="0" i="1" smtClean="0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sz="40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sz="4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000" b="0" i="1" smtClean="0">
                              <a:latin typeface="Cambria Math"/>
                            </a:rPr>
                            <m:t>10</m:t>
                          </m:r>
                          <m:r>
                            <a:rPr lang="cs-CZ" sz="4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4000" b="0" i="1" smtClean="0">
                              <a:latin typeface="Cambria Math"/>
                              <a:ea typeface="Cambria Math"/>
                            </a:rPr>
                            <m:t>6000</m:t>
                          </m:r>
                        </m:num>
                        <m:den>
                          <m:r>
                            <a:rPr lang="cs-CZ" sz="40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4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4000" b="0" i="1" dirty="0" smtClean="0">
                  <a:latin typeface="Cambria Math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b="0" i="1" smtClean="0">
                          <a:latin typeface="Cambria Math"/>
                        </a:rPr>
                        <m:t>20000</m:t>
                      </m:r>
                      <m:r>
                        <a:rPr lang="cs-CZ" sz="4000" b="0" i="1" smtClean="0">
                          <a:latin typeface="Cambria Math"/>
                        </a:rPr>
                        <m:t>𝑁</m:t>
                      </m:r>
                      <m:r>
                        <a:rPr lang="cs-CZ" sz="4000" b="0" i="1" smtClean="0">
                          <a:latin typeface="Cambria Math"/>
                        </a:rPr>
                        <m:t>=20</m:t>
                      </m:r>
                      <m:r>
                        <a:rPr lang="cs-CZ" sz="4000" b="0" i="1" smtClean="0">
                          <a:latin typeface="Cambria Math"/>
                        </a:rPr>
                        <m:t>𝑘𝑁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  <a:blipFill rotWithShape="1">
                <a:blip r:embed="rId3"/>
                <a:stretch>
                  <a:fillRect l="-3250" t="-29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2037</TotalTime>
  <Words>257</Words>
  <Application>Microsoft Office PowerPoint</Application>
  <PresentationFormat>Předvádění na obrazovce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184</cp:revision>
  <dcterms:created xsi:type="dcterms:W3CDTF">2012-06-10T11:46:28Z</dcterms:created>
  <dcterms:modified xsi:type="dcterms:W3CDTF">2013-06-28T10:42:57Z</dcterms:modified>
</cp:coreProperties>
</file>