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96528550"/>
              </p:ext>
            </p:extLst>
          </p:nvPr>
        </p:nvGraphicFramePr>
        <p:xfrm>
          <a:off x="2411760" y="167536"/>
          <a:ext cx="4304920" cy="65018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67536"/>
                        <a:ext cx="4304920" cy="65018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3183899"/>
      </p:ext>
    </p:extLst>
  </p:cSld>
  <p:clrMapOvr>
    <a:masterClrMapping/>
  </p:clrMapOvr>
  <p:transition advClick="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Tlak v kapalině vyvolaný její tíhou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372" y="199859"/>
            <a:ext cx="8740115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 způsobuje různou rychlost vytékání vody z otvorů v nádobě?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550382" y="1988840"/>
            <a:ext cx="8062664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rozdílný hydrostatický tlak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různá teplota kapaliny</a:t>
            </a:r>
            <a:endParaRPr lang="cs-CZ" sz="32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obrázek je nesprávný, </a:t>
            </a:r>
            <a:r>
              <a:rPr lang="cs-CZ" sz="3200" dirty="0" smtClean="0"/>
              <a:t>pramínky</a:t>
            </a:r>
            <a:br>
              <a:rPr lang="cs-CZ" sz="3200" dirty="0" smtClean="0"/>
            </a:br>
            <a:r>
              <a:rPr lang="cs-CZ" sz="3200" dirty="0" smtClean="0"/>
              <a:t>by </a:t>
            </a:r>
            <a:r>
              <a:rPr lang="cs-CZ" sz="3200" dirty="0"/>
              <a:t>měly vytékat stejně</a:t>
            </a:r>
            <a:endParaRPr lang="cs-CZ" sz="3200" b="1" i="1" dirty="0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27493"/>
            <a:ext cx="2340331" cy="2564405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918648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Rozdílnou rychlost vytékání vody z otevřené nádoby v různých hloubkách způsobují rozdílné hydrostatické síly a tedy rozdílný hydrostatický tlak. 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4" y="188912"/>
            <a:ext cx="8785671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čem nezávisí velikost hydrostatického tlaku v kapalině ?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757459" y="2132856"/>
            <a:ext cx="7772400" cy="1817926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na hustotě kapaliny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na hloubce v kapalině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na objemu kapaliny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3200" dirty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8312" y="1124744"/>
            <a:ext cx="8424863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Hydrostatický tlak je ve stejné hloubce pod hladinou stejný ať ve studni nebo v moři.</a:t>
            </a:r>
          </a:p>
          <a:p>
            <a:pPr algn="l"/>
            <a:r>
              <a:rPr lang="cs-CZ" sz="3200" dirty="0" smtClean="0"/>
              <a:t>Nezávisí tedy na objemu kapaliny.</a:t>
            </a:r>
          </a:p>
          <a:p>
            <a:pPr algn="l"/>
            <a:endParaRPr lang="cs-CZ" sz="3200" dirty="0"/>
          </a:p>
          <a:p>
            <a:pPr algn="l"/>
            <a:endParaRPr lang="cs-CZ" sz="3200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Jaký tlak bude působit na rybičku 5m</a:t>
            </a:r>
          </a:p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pod hladinou v bazénu nejdříve s vodou, pak s olejem?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132856"/>
            <a:ext cx="7772400" cy="1800200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stejný</a:t>
            </a:r>
            <a:r>
              <a:rPr lang="cs-CZ" sz="3600" dirty="0" smtClean="0"/>
              <a:t> </a:t>
            </a:r>
            <a:r>
              <a:rPr lang="cs-CZ" sz="3600" dirty="0"/>
              <a:t>	</a:t>
            </a:r>
            <a:endParaRPr lang="cs-CZ" sz="3600" baseline="300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ve vodě větší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v oleji větší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37110" y="1196752"/>
            <a:ext cx="7772400" cy="345638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Hydrostatický tlak (v gravitačním poli Země) závisí jen na hloubce ponoru a hustotě kapaliny.</a:t>
            </a:r>
            <a:br>
              <a:rPr lang="cs-CZ" sz="3200" dirty="0" smtClean="0"/>
            </a:br>
            <a:r>
              <a:rPr lang="cs-CZ" sz="3200" dirty="0" smtClean="0"/>
              <a:t>A olej má menší hustotu. Přeci plave na hladině. Takže ve vodě působí větší tlak</a:t>
            </a:r>
            <a:br>
              <a:rPr lang="cs-CZ" sz="3200" dirty="0" smtClean="0"/>
            </a:br>
            <a:r>
              <a:rPr lang="cs-CZ" sz="3200" dirty="0" smtClean="0"/>
              <a:t>než v oleji.</a:t>
            </a:r>
            <a:endParaRPr lang="cs-CZ" sz="3200" dirty="0"/>
          </a:p>
          <a:p>
            <a:pPr algn="l"/>
            <a:endParaRPr lang="cs-CZ" sz="3200" dirty="0" smtClean="0"/>
          </a:p>
          <a:p>
            <a:pPr algn="l"/>
            <a:endParaRPr lang="cs-CZ" sz="3200" dirty="0" smtClean="0"/>
          </a:p>
          <a:p>
            <a:pPr algn="l"/>
            <a:endParaRPr lang="cs-CZ" sz="3200" dirty="0" smtClean="0"/>
          </a:p>
          <a:p>
            <a:pPr algn="l"/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Jaký je hydrostatický tlak na dně bazénu s vodou v hloubce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2m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odnadpis 2"/>
          <p:cNvSpPr>
            <a:spLocks noGrp="1"/>
          </p:cNvSpPr>
          <p:nvPr>
            <p:ph type="subTitle" idx="1"/>
          </p:nvPr>
        </p:nvSpPr>
        <p:spPr>
          <a:xfrm>
            <a:off x="621914" y="2420888"/>
            <a:ext cx="7900171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2</a:t>
            </a:r>
            <a:r>
              <a:rPr lang="cs-CZ" sz="3600" dirty="0" smtClean="0"/>
              <a:t>00 </a:t>
            </a:r>
            <a:r>
              <a:rPr lang="cs-CZ" sz="3600" dirty="0"/>
              <a:t>000 Pa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2</a:t>
            </a:r>
            <a:r>
              <a:rPr lang="cs-CZ" sz="3600" dirty="0" smtClean="0"/>
              <a:t>0 </a:t>
            </a:r>
            <a:r>
              <a:rPr lang="cs-CZ" sz="3600" dirty="0" err="1"/>
              <a:t>kPa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2</a:t>
            </a:r>
            <a:r>
              <a:rPr lang="cs-CZ" sz="3600" dirty="0" smtClean="0"/>
              <a:t> </a:t>
            </a:r>
            <a:r>
              <a:rPr lang="cs-CZ" sz="3600" dirty="0" err="1"/>
              <a:t>kPa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7544" y="1196752"/>
            <a:ext cx="8136904" cy="396044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Hydrostatický tlak vypočítáme:</a:t>
            </a:r>
          </a:p>
          <a:p>
            <a:pPr algn="l"/>
            <a:endParaRPr lang="cs-CZ" sz="3200" dirty="0"/>
          </a:p>
          <a:p>
            <a:pPr algn="l"/>
            <a:r>
              <a:rPr lang="cs-CZ" sz="3200" b="1" i="1" dirty="0" err="1"/>
              <a:t>p</a:t>
            </a:r>
            <a:r>
              <a:rPr lang="cs-CZ" sz="3200" b="1" i="1" baseline="-25000" dirty="0" err="1"/>
              <a:t>h</a:t>
            </a:r>
            <a:r>
              <a:rPr lang="cs-CZ" sz="3200" b="1" i="1" dirty="0"/>
              <a:t>= </a:t>
            </a:r>
            <a:r>
              <a:rPr lang="cs-CZ" sz="3200" b="1" i="1" dirty="0" err="1"/>
              <a:t>hρg</a:t>
            </a:r>
            <a:r>
              <a:rPr lang="cs-CZ" sz="3200" i="1" dirty="0"/>
              <a:t> = </a:t>
            </a:r>
            <a:r>
              <a:rPr lang="cs-CZ" sz="3200" i="1" dirty="0" smtClean="0"/>
              <a:t>2 </a:t>
            </a:r>
            <a:r>
              <a:rPr lang="cs-CZ" sz="3200" i="1" dirty="0"/>
              <a:t>. 1000 . 10 = </a:t>
            </a:r>
            <a:r>
              <a:rPr lang="cs-CZ" sz="3200" i="1" dirty="0" smtClean="0"/>
              <a:t>20000Pa </a:t>
            </a:r>
            <a:r>
              <a:rPr lang="cs-CZ" sz="3200" i="1" dirty="0"/>
              <a:t>= </a:t>
            </a:r>
            <a:r>
              <a:rPr lang="cs-CZ" sz="3200" i="1" dirty="0" smtClean="0"/>
              <a:t>20kPa</a:t>
            </a:r>
            <a:endParaRPr lang="cs-CZ" sz="3200" dirty="0"/>
          </a:p>
          <a:p>
            <a:pPr algn="l"/>
            <a:endParaRPr lang="cs-CZ" sz="3200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Spojené nádoby se kdysi na stavbě využívaly jako tzv.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odnadpis 2"/>
          <p:cNvSpPr>
            <a:spLocks noGrp="1"/>
          </p:cNvSpPr>
          <p:nvPr>
            <p:ph type="subTitle" idx="1"/>
          </p:nvPr>
        </p:nvSpPr>
        <p:spPr>
          <a:xfrm>
            <a:off x="536734" y="2132856"/>
            <a:ext cx="7900171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hadicová libela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provázková olovnice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betonový dopravník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062664" cy="3686567"/>
          </a:xfrm>
        </p:spPr>
        <p:txBody>
          <a:bodyPr>
            <a:normAutofit/>
          </a:bodyPr>
          <a:lstStyle/>
          <a:p>
            <a:pPr algn="l"/>
            <a:r>
              <a:rPr lang="cs-CZ" sz="4000" dirty="0"/>
              <a:t>Spojené nádoby mají v každém rameni ve stejné hloubce stejný tlak, tedy i stejnou výšku kapalinového sloupce k volné hladině – využití hadicová libela (vodováha).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13" name="Picture 8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0511" y="4147854"/>
            <a:ext cx="3082664" cy="1402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2067</TotalTime>
  <Words>240</Words>
  <Application>Microsoft Office PowerPoint</Application>
  <PresentationFormat>Předvádění na obrazovce (4:3)</PresentationFormat>
  <Paragraphs>60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189</cp:revision>
  <dcterms:created xsi:type="dcterms:W3CDTF">2012-06-10T11:46:28Z</dcterms:created>
  <dcterms:modified xsi:type="dcterms:W3CDTF">2013-06-28T10:44:27Z</dcterms:modified>
</cp:coreProperties>
</file>