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wdp" ContentType="image/vnd.ms-photo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handoutMasterIdLst>
    <p:handoutMasterId r:id="rId9"/>
  </p:handoutMasterIdLst>
  <p:sldIdLst>
    <p:sldId id="264" r:id="rId2"/>
    <p:sldId id="256" r:id="rId3"/>
    <p:sldId id="258" r:id="rId4"/>
    <p:sldId id="259" r:id="rId5"/>
    <p:sldId id="262" r:id="rId6"/>
    <p:sldId id="263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628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C0A6FA43-B6B0-4FF1-A639-FF9DD695AAD6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73CFA929-A718-433E-9101-03FD265879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74547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BFEE70-4446-40DC-938E-00645CF9F2E5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EDE189-EEB9-461E-A0E7-FC107EB4A3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5745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EDE189-EEB9-461E-A0E7-FC107EB4A376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90015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51EA08-39E4-4584-BBD2-964FBB4335A8}" type="datetime9">
              <a:rPr lang="cs-CZ" smtClean="0"/>
              <a:t>28.6.2013 12:44:32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30C61C-A807-465C-BEF5-09CA1F00FC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2826191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79DC5C-EF76-4DE7-866C-183F426FFEEB}" type="datetime9">
              <a:rPr lang="cs-CZ" smtClean="0"/>
              <a:t>28.6.2013 12:44:32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B9C53A-B35A-46AA-8452-D6E1CA77FD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1326852"/>
      </p:ext>
    </p:extLst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A86857-67C3-4ABB-8BAD-5A8853769E05}" type="datetime9">
              <a:rPr lang="cs-CZ" smtClean="0"/>
              <a:t>28.6.2013 12:44:32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E6A27D-2A6B-4ACA-93E7-59B358A27D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8992960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8A9D29-1503-4993-A995-45E0968D8FBE}" type="datetime9">
              <a:rPr lang="cs-CZ" smtClean="0"/>
              <a:t>28.6.2013 12:44:32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E30BC8-4227-4EE1-99D8-D4FA6348D6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8155872"/>
      </p:ext>
    </p:extLst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DB6794-BBA7-46DE-8B1F-E6EB34C18151}" type="datetime9">
              <a:rPr lang="cs-CZ" smtClean="0"/>
              <a:t>28.6.2013 12:44:32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FE0B1C-D05F-4C63-962F-85B621F405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1947911"/>
      </p:ext>
    </p:extLst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61CC55-E945-48E4-8747-D4FFCA2A643D}" type="datetime9">
              <a:rPr lang="cs-CZ" smtClean="0"/>
              <a:t>28.6.2013 12:44:32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6C283A-10CF-4454-9B4F-1F44D2A486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7940559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ED00AB-637E-48AB-8CBB-CB82334DA8A8}" type="datetime9">
              <a:rPr lang="cs-CZ" smtClean="0"/>
              <a:t>28.6.2013 12:44:32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DAB802-A03E-4922-B059-FE5FE1649B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9026582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616203-79E4-4047-A2CB-F1552593E24C}" type="datetime9">
              <a:rPr lang="cs-CZ" smtClean="0"/>
              <a:t>28.6.2013 12:44:32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E94E6A-3EA6-41C1-B3F5-E6EBFE5FD9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1640158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2F87CA-DD40-4B5B-8ABF-0EF9E73BB93C}" type="datetime9">
              <a:rPr lang="cs-CZ" smtClean="0"/>
              <a:t>28.6.2013 12:44:32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58F4E8-D4C8-45DE-874C-B041E09157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5232912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0B8221-4691-49D3-AC5D-D3A7EBCE2DA3}" type="datetime9">
              <a:rPr lang="cs-CZ" smtClean="0"/>
              <a:t>28.6.2013 12:44:32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88B5E5-3CCA-4834-AEF0-2F8517F588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1046973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1D49F4-625E-4978-AE38-914ACD9816A0}" type="datetime9">
              <a:rPr lang="cs-CZ" smtClean="0"/>
              <a:t>28.6.2013 12:44:32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3D37DE-AAA6-48E2-A54C-063B4BB284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5741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t="-3000" b="-4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3C707EA-D372-482E-8153-562EA3E9670A}" type="datetime9">
              <a:rPr lang="cs-CZ" smtClean="0"/>
              <a:t>28.6.2013 12:44:32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193BA6D-F09B-440F-B75C-5D11B97930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microsoft.com/office/2007/relationships/hdphoto" Target="../media/hdphoto1.wdp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youtube.com/watch?v=0_Z9TWzcUQo" TargetMode="External"/><Relationship Id="rId5" Type="http://schemas.openxmlformats.org/officeDocument/2006/relationships/image" Target="../media/image7.png"/><Relationship Id="rId4" Type="http://schemas.openxmlformats.org/officeDocument/2006/relationships/hyperlink" Target="http://www.youtube.com/watch?v=i4oTwkS3EXM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hyperlink" Target="http://kabinet.fyzika.net/aplety/aner/aner.htm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05209435"/>
              </p:ext>
            </p:extLst>
          </p:nvPr>
        </p:nvGraphicFramePr>
        <p:xfrm>
          <a:off x="2411760" y="167536"/>
          <a:ext cx="4320480" cy="65253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895004" progId="Word.Document.12">
                  <p:embed/>
                </p:oleObj>
              </mc:Choice>
              <mc:Fallback>
                <p:oleObj name="Dokument" r:id="rId3" imgW="5889940" imgH="8895004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11760" y="167536"/>
                        <a:ext cx="4320480" cy="65253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461421948"/>
      </p:ext>
    </p:extLst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7" descr="C:\Users\hajekp\AppData\Local\Microsoft\Windows\Temporary Internet Files\Content.IE5\4NROZU45\MP90043084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511969"/>
            <a:ext cx="7777708" cy="5833281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  <a:extLst/>
        </p:spPr>
      </p:pic>
      <p:sp>
        <p:nvSpPr>
          <p:cNvPr id="2052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Tlak vyvolaný tíhou vzduchu</a:t>
            </a:r>
            <a:endParaRPr lang="cs-CZ" sz="36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4364037" y="1124744"/>
            <a:ext cx="4529137" cy="452431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/>
              <a:t>Naši Zemi obklopuje mohutná vrstva vzduchu – </a:t>
            </a:r>
            <a:r>
              <a:rPr lang="cs-CZ" sz="3600" dirty="0" smtClean="0"/>
              <a:t>atmosféra.</a:t>
            </a:r>
            <a:endParaRPr lang="cs-CZ" sz="3600" dirty="0"/>
          </a:p>
          <a:p>
            <a:r>
              <a:rPr lang="cs-CZ" sz="3600" dirty="0"/>
              <a:t>Tíha atmosféry vyvolává atmosférickou tlakovou sílu působící na těleso na </a:t>
            </a:r>
            <a:r>
              <a:rPr lang="cs-CZ" sz="3600" dirty="0" smtClean="0"/>
              <a:t>Zemi</a:t>
            </a:r>
            <a:br>
              <a:rPr lang="cs-CZ" sz="3600" dirty="0" smtClean="0"/>
            </a:br>
            <a:r>
              <a:rPr lang="cs-CZ" sz="3600" dirty="0" smtClean="0"/>
              <a:t>a </a:t>
            </a:r>
            <a:r>
              <a:rPr lang="cs-CZ" sz="3600" dirty="0"/>
              <a:t>atmosférický tlak.</a:t>
            </a:r>
            <a:endParaRPr lang="cs-CZ" sz="3600" dirty="0" smtClean="0"/>
          </a:p>
        </p:txBody>
      </p:sp>
      <p:sp>
        <p:nvSpPr>
          <p:cNvPr id="21" name="TextovéPole 24"/>
          <p:cNvSpPr txBox="1">
            <a:spLocks noChangeArrowheads="1"/>
          </p:cNvSpPr>
          <p:nvPr/>
        </p:nvSpPr>
        <p:spPr bwMode="auto">
          <a:xfrm>
            <a:off x="2843808" y="404813"/>
            <a:ext cx="604936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r>
              <a:rPr lang="cs-CZ" dirty="0" smtClean="0"/>
              <a:t>	</a:t>
            </a:r>
            <a:endParaRPr lang="cs-CZ" dirty="0"/>
          </a:p>
        </p:txBody>
      </p:sp>
      <p:pic>
        <p:nvPicPr>
          <p:cNvPr id="205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9825" y="700881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2" name="Picture 8" descr="C:\Users\hajekp\AppData\Local\Microsoft\Windows\Temporary Internet Files\Content.IE5\JWYK5NAV\MP900407578[1]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18921"/>
          <a:stretch/>
        </p:blipFill>
        <p:spPr bwMode="auto">
          <a:xfrm>
            <a:off x="1259632" y="3774639"/>
            <a:ext cx="2250282" cy="2780213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071688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err="1" smtClean="0"/>
              <a:t>Torricelliho</a:t>
            </a:r>
            <a:r>
              <a:rPr lang="cs-CZ" sz="3600" dirty="0" smtClean="0"/>
              <a:t> pokus</a:t>
            </a:r>
            <a:endParaRPr lang="cs-CZ" sz="3600" dirty="0"/>
          </a:p>
        </p:txBody>
      </p:sp>
      <p:sp>
        <p:nvSpPr>
          <p:cNvPr id="14" name="TextovéPole 24"/>
          <p:cNvSpPr txBox="1">
            <a:spLocks noChangeArrowheads="1"/>
          </p:cNvSpPr>
          <p:nvPr/>
        </p:nvSpPr>
        <p:spPr bwMode="auto">
          <a:xfrm>
            <a:off x="2843808" y="404813"/>
            <a:ext cx="604936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r>
              <a:rPr lang="cs-CZ" dirty="0" smtClean="0"/>
              <a:t>	</a:t>
            </a:r>
            <a:endParaRPr lang="cs-CZ" dirty="0"/>
          </a:p>
        </p:txBody>
      </p:sp>
      <p:pic>
        <p:nvPicPr>
          <p:cNvPr id="308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3612" y="681122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50825" y="5191745"/>
            <a:ext cx="8642350" cy="107721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/>
              <a:t>Atmosférický tlak vzduchu je stejný jako hydrostatický tlak rtuťového sloupce v trubici. </a:t>
            </a:r>
          </a:p>
        </p:txBody>
      </p:sp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835025"/>
            <a:ext cx="6096000" cy="4010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6591116" y="1988840"/>
            <a:ext cx="2304951" cy="304698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Rtuť zachovává </a:t>
            </a:r>
            <a:r>
              <a:rPr lang="cs-CZ" sz="2400" dirty="0"/>
              <a:t>v trubici </a:t>
            </a:r>
            <a:r>
              <a:rPr lang="cs-CZ" sz="2400" dirty="0" smtClean="0"/>
              <a:t>výšku 76cm</a:t>
            </a:r>
            <a:r>
              <a:rPr lang="cs-CZ" sz="2400" dirty="0"/>
              <a:t>. Rtuť má hustotu asi 13500kg/m</a:t>
            </a:r>
            <a:r>
              <a:rPr lang="cs-CZ" sz="2400" baseline="30000" dirty="0"/>
              <a:t>3</a:t>
            </a:r>
            <a:r>
              <a:rPr lang="cs-CZ" sz="2400" dirty="0"/>
              <a:t>.  Stejný tlak by vyvolal cca 10m sloupec vody.</a:t>
            </a:r>
          </a:p>
        </p:txBody>
      </p:sp>
      <p:pic>
        <p:nvPicPr>
          <p:cNvPr id="2052" name="Picture 4" descr="C:\Users\hajekp\AppData\Local\Microsoft\Windows\Temporary Internet Files\Content.IE5\FEH5A0K1\MC900434778[1].pn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1482" y="404813"/>
            <a:ext cx="711024" cy="711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5782460" y="442124"/>
            <a:ext cx="1751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okusu se rtutí</a:t>
            </a:r>
            <a:endParaRPr lang="cs-CZ" dirty="0"/>
          </a:p>
        </p:txBody>
      </p:sp>
      <p:pic>
        <p:nvPicPr>
          <p:cNvPr id="23" name="Picture 4" descr="C:\Users\hajekp\AppData\Local\Microsoft\Windows\Temporary Internet Files\Content.IE5\FEH5A0K1\MC900434778[1].png">
            <a:hlinkClick r:id="rId6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5801" y="1206343"/>
            <a:ext cx="711024" cy="711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TextovéPole 23"/>
          <p:cNvSpPr txBox="1"/>
          <p:nvPr/>
        </p:nvSpPr>
        <p:spPr>
          <a:xfrm>
            <a:off x="6346778" y="1243654"/>
            <a:ext cx="18885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okusu s vodou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8" name="Picture 6" descr="C:\Users\hajekp\AppData\Local\Microsoft\Windows\Temporary Internet Files\Content.IE5\4NROZU45\MP90039964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6300" y="2420888"/>
            <a:ext cx="5587699" cy="447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098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071688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24157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Atmosférický tlak</a:t>
            </a:r>
            <a:endParaRPr lang="cs-CZ" sz="3600" dirty="0"/>
          </a:p>
        </p:txBody>
      </p:sp>
      <p:pic>
        <p:nvPicPr>
          <p:cNvPr id="4104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2668" y="721376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 descr="C:\Users\hajekp\AppData\Local\Microsoft\Windows\Temporary Internet Files\Content.IE5\4NROZU45\MP900387636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714" y="3374256"/>
            <a:ext cx="2485070" cy="3483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256133" y="855072"/>
            <a:ext cx="7798807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200" dirty="0"/>
              <a:t>N</a:t>
            </a:r>
            <a:r>
              <a:rPr lang="cs-CZ" sz="3200" dirty="0" smtClean="0"/>
              <a:t>elze </a:t>
            </a:r>
            <a:r>
              <a:rPr lang="cs-CZ" sz="3200" dirty="0"/>
              <a:t>určit podle vzorce. Hustota vzduchu není konstantní, s </a:t>
            </a:r>
            <a:r>
              <a:rPr lang="cs-CZ" sz="3200" dirty="0" smtClean="0"/>
              <a:t>větší výškou</a:t>
            </a:r>
            <a:br>
              <a:rPr lang="cs-CZ" sz="3200" dirty="0" smtClean="0"/>
            </a:br>
            <a:r>
              <a:rPr lang="cs-CZ" sz="3200" dirty="0" smtClean="0"/>
              <a:t>nad zemí klesá.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Závisí </a:t>
            </a:r>
            <a:r>
              <a:rPr lang="cs-CZ" sz="3200" dirty="0"/>
              <a:t>na povětrnostních </a:t>
            </a:r>
            <a:r>
              <a:rPr lang="cs-CZ" sz="3200" dirty="0" smtClean="0"/>
              <a:t>podmínkách</a:t>
            </a:r>
            <a:br>
              <a:rPr lang="cs-CZ" sz="3200" dirty="0" smtClean="0"/>
            </a:br>
            <a:r>
              <a:rPr lang="cs-CZ" sz="3200" dirty="0" smtClean="0"/>
              <a:t>a </a:t>
            </a:r>
            <a:r>
              <a:rPr lang="cs-CZ" sz="3200" dirty="0"/>
              <a:t>samozřejmě na </a:t>
            </a:r>
            <a:r>
              <a:rPr lang="cs-CZ" sz="3200" dirty="0" smtClean="0"/>
              <a:t>nadmořské výšce.</a:t>
            </a:r>
            <a:endParaRPr lang="cs-CZ" sz="32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32" name="Picture 36" descr="C:\Users\hajekp\AppData\Local\Microsoft\Windows\Temporary Internet Files\Content.IE5\Y9HBNUS6\MP90043370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9308" y="1124744"/>
            <a:ext cx="7315200" cy="490728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  <a:extLst/>
        </p:spPr>
      </p:pic>
      <p:sp>
        <p:nvSpPr>
          <p:cNvPr id="4098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071688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24157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Normální atmosférický tlak</a:t>
            </a:r>
            <a:endParaRPr lang="cs-CZ" sz="3600" dirty="0"/>
          </a:p>
        </p:txBody>
      </p:sp>
      <p:pic>
        <p:nvPicPr>
          <p:cNvPr id="4104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2668" y="721376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89308" y="1623245"/>
            <a:ext cx="638682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Pro </a:t>
            </a:r>
            <a:r>
              <a:rPr lang="cs-CZ" sz="3200" dirty="0" smtClean="0"/>
              <a:t>meteorologické</a:t>
            </a:r>
            <a:br>
              <a:rPr lang="cs-CZ" sz="3200" dirty="0" smtClean="0"/>
            </a:br>
            <a:r>
              <a:rPr lang="cs-CZ" sz="3200" dirty="0" smtClean="0"/>
              <a:t>účely stanoven</a:t>
            </a:r>
            <a:br>
              <a:rPr lang="cs-CZ" sz="3200" dirty="0" smtClean="0"/>
            </a:br>
            <a:r>
              <a:rPr lang="cs-CZ" sz="3200" dirty="0" smtClean="0"/>
              <a:t>normální </a:t>
            </a:r>
            <a:r>
              <a:rPr lang="cs-CZ" sz="3200" dirty="0"/>
              <a:t>atmosférický </a:t>
            </a:r>
            <a:r>
              <a:rPr lang="cs-CZ" sz="3200" dirty="0" smtClean="0"/>
              <a:t>tlak: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789111" y="5229200"/>
            <a:ext cx="7106907" cy="1323439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4000" i="1" dirty="0" err="1"/>
              <a:t>p</a:t>
            </a:r>
            <a:r>
              <a:rPr lang="cs-CZ" sz="4000" i="1" baseline="-25000" dirty="0" err="1"/>
              <a:t>a</a:t>
            </a:r>
            <a:r>
              <a:rPr lang="cs-CZ" sz="4000" dirty="0"/>
              <a:t> </a:t>
            </a:r>
            <a:r>
              <a:rPr lang="cs-CZ" sz="4000" i="1" dirty="0"/>
              <a:t>= 1013,25 hPa (</a:t>
            </a:r>
            <a:r>
              <a:rPr lang="cs-CZ" sz="4000" i="1" dirty="0" err="1"/>
              <a:t>hekto</a:t>
            </a:r>
            <a:r>
              <a:rPr lang="cs-CZ" sz="4000" i="1" dirty="0"/>
              <a:t> </a:t>
            </a:r>
            <a:r>
              <a:rPr lang="cs-CZ" sz="4000" i="1" dirty="0" smtClean="0"/>
              <a:t>pascalů)</a:t>
            </a:r>
            <a:br>
              <a:rPr lang="cs-CZ" sz="4000" i="1" dirty="0" smtClean="0"/>
            </a:br>
            <a:r>
              <a:rPr lang="cs-CZ" sz="4000" i="1" dirty="0" smtClean="0"/>
              <a:t>1hPa </a:t>
            </a:r>
            <a:r>
              <a:rPr lang="cs-CZ" sz="4000" i="1" dirty="0"/>
              <a:t>= 100Pa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2242251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32" name="Picture 12" descr="C:\Users\hajekp\AppData\Local\Microsoft\Windows\Temporary Internet Files\Content.IE5\4NROZU45\MP90044910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2446" y="4008758"/>
            <a:ext cx="3561553" cy="2849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098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071688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24157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Měření atmosférického tlaku</a:t>
            </a:r>
            <a:endParaRPr lang="cs-CZ" sz="3600" dirty="0"/>
          </a:p>
        </p:txBody>
      </p:sp>
      <p:pic>
        <p:nvPicPr>
          <p:cNvPr id="4104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2668" y="721376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01397" y="1124744"/>
            <a:ext cx="689088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Tlakoměry pro měření</a:t>
            </a:r>
            <a:r>
              <a:rPr lang="cs-CZ" sz="3200" i="1" dirty="0"/>
              <a:t> </a:t>
            </a:r>
            <a:r>
              <a:rPr lang="cs-CZ" sz="3200" i="1" dirty="0" err="1"/>
              <a:t>p</a:t>
            </a:r>
            <a:r>
              <a:rPr lang="cs-CZ" sz="3200" i="1" baseline="-25000" dirty="0" err="1"/>
              <a:t>a</a:t>
            </a:r>
            <a:r>
              <a:rPr lang="cs-CZ" sz="3200" i="1" dirty="0"/>
              <a:t> </a:t>
            </a:r>
            <a:r>
              <a:rPr lang="cs-CZ" sz="3200" dirty="0"/>
              <a:t>se</a:t>
            </a:r>
            <a:r>
              <a:rPr lang="cs-CZ" sz="3200" i="1" dirty="0"/>
              <a:t> </a:t>
            </a:r>
            <a:r>
              <a:rPr lang="cs-CZ" sz="3200" dirty="0"/>
              <a:t>nazývají barometry, aneroidy, barografy. </a:t>
            </a:r>
          </a:p>
        </p:txBody>
      </p:sp>
      <p:pic>
        <p:nvPicPr>
          <p:cNvPr id="5129" name="Picture 9" descr="C:\Users\hajekp\AppData\Local\Microsoft\Windows\Temporary Internet Files\Content.IE5\4NROZU45\MP900386700[1].jpg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CFCFC"/>
              </a:clrFrom>
              <a:clrTo>
                <a:srgbClr val="FCFCFC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6775" y="1319864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C:\Users\hajekp\AppData\Local\Microsoft\Windows\Temporary Internet Files\Content.IE5\JWYK5NAV\MP900315647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465" y="2252663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55222" y="5013176"/>
            <a:ext cx="618898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/>
              <a:t>Výškoměry naopak určují nadmořskou výšku na základě změny tlaku s výškou. </a:t>
            </a:r>
          </a:p>
        </p:txBody>
      </p:sp>
      <p:pic>
        <p:nvPicPr>
          <p:cNvPr id="5133" name="Picture 13" descr="C:\Users\hajekp\AppData\Local\Microsoft\Windows\Temporary Internet Files\Content.IE5\JWYK5NAV\MP900390100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099310"/>
            <a:ext cx="2682990" cy="1913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TextovéPole 23"/>
          <p:cNvSpPr txBox="1"/>
          <p:nvPr/>
        </p:nvSpPr>
        <p:spPr>
          <a:xfrm>
            <a:off x="6012160" y="6559189"/>
            <a:ext cx="30415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i="1" dirty="0" smtClean="0"/>
              <a:t>Ilustrace: Kliparty Office a archiv autora</a:t>
            </a:r>
            <a:endParaRPr lang="cs-CZ" sz="1200" i="1" dirty="0"/>
          </a:p>
        </p:txBody>
      </p:sp>
      <p:sp>
        <p:nvSpPr>
          <p:cNvPr id="7" name="Obdélník 6">
            <a:hlinkClick r:id="rId7"/>
          </p:cNvPr>
          <p:cNvSpPr/>
          <p:nvPr/>
        </p:nvSpPr>
        <p:spPr>
          <a:xfrm rot="879110">
            <a:off x="2516798" y="2766164"/>
            <a:ext cx="564770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Princip aneroidu</a:t>
            </a:r>
          </a:p>
        </p:txBody>
      </p:sp>
      <p:sp>
        <p:nvSpPr>
          <p:cNvPr id="8" name="Popisek se šipkou dolů 7"/>
          <p:cNvSpPr/>
          <p:nvPr/>
        </p:nvSpPr>
        <p:spPr>
          <a:xfrm rot="853517">
            <a:off x="5082806" y="2204652"/>
            <a:ext cx="1242830" cy="975166"/>
          </a:xfrm>
          <a:prstGeom prst="downArrowCallou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err="1" smtClean="0"/>
              <a:t>click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1194026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32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 animBg="1"/>
      <p:bldP spid="8" grpId="1" animBg="1"/>
    </p:bldLst>
  </p:timing>
</p:sld>
</file>

<file path=ppt/theme/theme1.xml><?xml version="1.0" encoding="utf-8"?>
<a:theme xmlns:a="http://schemas.openxmlformats.org/drawingml/2006/main" name="Motiv sady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1858</TotalTime>
  <Words>108</Words>
  <Application>Microsoft Office PowerPoint</Application>
  <PresentationFormat>Předvádění na obrazovce (4:3)</PresentationFormat>
  <Paragraphs>23</Paragraphs>
  <Slides>6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sady Office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Prima_music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Prima_music</dc:creator>
  <cp:lastModifiedBy>Petr Hájek</cp:lastModifiedBy>
  <cp:revision>202</cp:revision>
  <dcterms:created xsi:type="dcterms:W3CDTF">2012-05-07T15:15:55Z</dcterms:created>
  <dcterms:modified xsi:type="dcterms:W3CDTF">2013-06-28T10:45:17Z</dcterms:modified>
</cp:coreProperties>
</file>