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63" r:id="rId2"/>
    <p:sldId id="256" r:id="rId3"/>
    <p:sldId id="258" r:id="rId4"/>
    <p:sldId id="259" r:id="rId5"/>
    <p:sldId id="262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12:45:58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12:45:58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12:45:58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12:45:58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12:45:58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12:45:58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12:45:58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12:45:58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12:45:58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12:45:58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12:45:58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12:45:58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8.wmf"/><Relationship Id="rId7" Type="http://schemas.openxmlformats.org/officeDocument/2006/relationships/hyperlink" Target="http://www.youtube.com/watch?v=meSBqetYBo4" TargetMode="External"/><Relationship Id="rId2" Type="http://schemas.openxmlformats.org/officeDocument/2006/relationships/hyperlink" Target="http://kabinet.fyzika.net/aplety/ph14cz/buoyforce_cz.htm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wmf"/><Relationship Id="rId5" Type="http://schemas.openxmlformats.org/officeDocument/2006/relationships/image" Target="../media/image9.jpeg"/><Relationship Id="rId4" Type="http://schemas.openxmlformats.org/officeDocument/2006/relationships/hyperlink" Target="http://www.youtube.com/watch?v=p5Zne3rMDu8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7704777"/>
              </p:ext>
            </p:extLst>
          </p:nvPr>
        </p:nvGraphicFramePr>
        <p:xfrm>
          <a:off x="2411760" y="228645"/>
          <a:ext cx="4298878" cy="636870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24092" progId="Word.Document.12">
                  <p:embed/>
                </p:oleObj>
              </mc:Choice>
              <mc:Fallback>
                <p:oleObj name="Dokument" r:id="rId3" imgW="5889940" imgH="87240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228645"/>
                        <a:ext cx="4298878" cy="636870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67473347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9" name="Picture 15" descr="C:\Users\hajekp\AppData\Local\Microsoft\Windows\Temporary Internet Files\Content.IE5\FEH5A0K1\MP90044237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835025"/>
            <a:ext cx="8893176" cy="602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Vztlak a Archimédes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980321" y="4149080"/>
            <a:ext cx="4529137" cy="175432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/>
              <a:t>Každé těleso ponořené do kapaliny se zdá být lehčí než na vzduchu.</a:t>
            </a:r>
            <a:endParaRPr lang="cs-CZ" sz="3600" dirty="0" smtClean="0"/>
          </a:p>
        </p:txBody>
      </p:sp>
      <p:sp>
        <p:nvSpPr>
          <p:cNvPr id="21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 descr="C:\Users\hajekp\AppData\Local\Microsoft\Windows\Temporary Internet Files\Content.IE5\FEH5A0K1\MC9003536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484" y="389042"/>
            <a:ext cx="2498756" cy="3450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hajekp\AppData\Local\Microsoft\Windows\Temporary Internet Files\Content.IE5\FEH5A0K1\MP900405344[1].jpg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7294" y="3061281"/>
            <a:ext cx="1895190" cy="1353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Vztlaková síla</a:t>
            </a:r>
            <a:endParaRPr lang="cs-CZ" sz="3600" dirty="0"/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3035" y="4869160"/>
            <a:ext cx="5380786" cy="193899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/>
              <a:t>S.h</a:t>
            </a:r>
            <a:r>
              <a:rPr lang="cs-CZ" sz="4000" dirty="0"/>
              <a:t> = </a:t>
            </a:r>
            <a:r>
              <a:rPr lang="cs-CZ" sz="4000" dirty="0" smtClean="0"/>
              <a:t>V</a:t>
            </a:r>
            <a:r>
              <a:rPr lang="cs-CZ" sz="4000" dirty="0"/>
              <a:t> … objem </a:t>
            </a:r>
            <a:r>
              <a:rPr lang="cs-CZ" sz="4000" dirty="0" smtClean="0"/>
              <a:t>kvádru</a:t>
            </a:r>
          </a:p>
          <a:p>
            <a:pPr algn="ctr"/>
            <a:r>
              <a:rPr lang="cs-CZ" sz="4000" dirty="0" smtClean="0"/>
              <a:t>ρ </a:t>
            </a:r>
            <a:r>
              <a:rPr lang="cs-CZ" sz="4000" dirty="0"/>
              <a:t>… hustota kapaliny</a:t>
            </a:r>
          </a:p>
          <a:p>
            <a:pPr algn="ctr"/>
            <a:r>
              <a:rPr lang="cs-CZ" sz="4000" b="1" dirty="0" err="1" smtClean="0"/>
              <a:t>F</a:t>
            </a:r>
            <a:r>
              <a:rPr lang="cs-CZ" sz="4000" b="1" baseline="-25000" dirty="0" err="1" smtClean="0"/>
              <a:t>vz</a:t>
            </a:r>
            <a:r>
              <a:rPr lang="cs-CZ" sz="4000" b="1" dirty="0" smtClean="0"/>
              <a:t> = </a:t>
            </a:r>
            <a:r>
              <a:rPr lang="cs-CZ" sz="4000" b="1" dirty="0" err="1" smtClean="0"/>
              <a:t>Vρg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24703" y="798161"/>
            <a:ext cx="3068471" cy="600164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Kvádr je nadlehčován </a:t>
            </a:r>
            <a:r>
              <a:rPr lang="cs-CZ" sz="3200" dirty="0"/>
              <a:t>vztlakovou </a:t>
            </a:r>
            <a:r>
              <a:rPr lang="cs-CZ" sz="3200" dirty="0" smtClean="0"/>
              <a:t>silou</a:t>
            </a:r>
            <a:br>
              <a:rPr lang="cs-CZ" sz="3200" dirty="0" smtClean="0"/>
            </a:br>
            <a:r>
              <a:rPr lang="cs-CZ" sz="3200" dirty="0" err="1" smtClean="0"/>
              <a:t>F</a:t>
            </a:r>
            <a:r>
              <a:rPr lang="cs-CZ" sz="3200" baseline="-25000" dirty="0" err="1" smtClean="0"/>
              <a:t>vz</a:t>
            </a:r>
            <a:r>
              <a:rPr lang="cs-CZ" sz="3200" dirty="0" smtClean="0"/>
              <a:t> </a:t>
            </a:r>
            <a:r>
              <a:rPr lang="cs-CZ" sz="3200" dirty="0"/>
              <a:t>= F</a:t>
            </a:r>
            <a:r>
              <a:rPr lang="cs-CZ" sz="3200" baseline="-25000" dirty="0"/>
              <a:t>2</a:t>
            </a:r>
            <a:r>
              <a:rPr lang="cs-CZ" sz="3200" dirty="0"/>
              <a:t> – F</a:t>
            </a:r>
            <a:r>
              <a:rPr lang="cs-CZ" sz="3200" baseline="-25000" dirty="0"/>
              <a:t>1</a:t>
            </a:r>
            <a:r>
              <a:rPr lang="cs-CZ" sz="3200" dirty="0"/>
              <a:t> </a:t>
            </a:r>
            <a:r>
              <a:rPr lang="cs-CZ" sz="3200" dirty="0" smtClean="0"/>
              <a:t>, </a:t>
            </a:r>
            <a:r>
              <a:rPr lang="cs-CZ" sz="3200" dirty="0"/>
              <a:t>která má směr větší síly F</a:t>
            </a:r>
            <a:r>
              <a:rPr lang="cs-CZ" sz="3200" baseline="-25000" dirty="0"/>
              <a:t>2</a:t>
            </a:r>
            <a:r>
              <a:rPr lang="cs-CZ" sz="3200" dirty="0"/>
              <a:t>, protože </a:t>
            </a:r>
            <a:r>
              <a:rPr lang="cs-CZ" sz="3200" dirty="0" smtClean="0"/>
              <a:t>v</a:t>
            </a:r>
            <a:r>
              <a:rPr lang="cs-CZ" sz="3200" dirty="0"/>
              <a:t> hloubce h</a:t>
            </a:r>
            <a:r>
              <a:rPr lang="cs-CZ" sz="3200" baseline="-25000" dirty="0"/>
              <a:t>2</a:t>
            </a:r>
            <a:r>
              <a:rPr lang="cs-CZ" sz="3200" dirty="0"/>
              <a:t> je větší hydrostatický tlak a tlaková </a:t>
            </a:r>
            <a:r>
              <a:rPr lang="cs-CZ" sz="3200" dirty="0" smtClean="0"/>
              <a:t>síla</a:t>
            </a:r>
            <a:br>
              <a:rPr lang="cs-CZ" sz="3200" dirty="0" smtClean="0"/>
            </a:br>
            <a:r>
              <a:rPr lang="cs-CZ" sz="3200" dirty="0" smtClean="0"/>
              <a:t>než </a:t>
            </a:r>
            <a:r>
              <a:rPr lang="cs-CZ" sz="3200" dirty="0"/>
              <a:t>v hloubce </a:t>
            </a:r>
            <a:r>
              <a:rPr lang="cs-CZ" sz="3200" dirty="0" smtClean="0"/>
              <a:t>h</a:t>
            </a:r>
            <a:r>
              <a:rPr lang="cs-CZ" sz="3200" baseline="-25000" dirty="0" smtClean="0"/>
              <a:t>1</a:t>
            </a:r>
            <a:r>
              <a:rPr lang="cs-CZ" sz="3200" dirty="0"/>
              <a:t>.</a:t>
            </a:r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015" y="5357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47" y="835025"/>
            <a:ext cx="5548456" cy="4130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 rot="814534">
            <a:off x="5292080" y="2350620"/>
            <a:ext cx="1584176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Zazpívejte si:</a:t>
            </a:r>
            <a:endParaRPr lang="cs-CZ" dirty="0"/>
          </a:p>
        </p:txBody>
      </p:sp>
      <p:pic>
        <p:nvPicPr>
          <p:cNvPr id="17" name="Picture 9" descr="C:\Users\hajekp\AppData\Local\Microsoft\Windows\Temporary Internet Files\Content.IE5\4NROZU45\MC900197960[2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353" y="4550875"/>
            <a:ext cx="1940459" cy="230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hajekp\AppData\Local\Microsoft\Windows\Temporary Internet Files\Content.IE5\JWYK5NAV\MP900422512[1]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303" y="3936988"/>
            <a:ext cx="1827563" cy="2748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4157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Archimedův zákon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2137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39552" y="2996952"/>
            <a:ext cx="7798807" cy="156966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i="1" dirty="0" smtClean="0">
                <a:solidFill>
                  <a:schemeClr val="tx1"/>
                </a:solidFill>
              </a:rPr>
              <a:t>„</a:t>
            </a:r>
            <a:r>
              <a:rPr lang="cs-CZ" sz="3200" b="1" i="1" dirty="0">
                <a:solidFill>
                  <a:schemeClr val="tx1"/>
                </a:solidFill>
              </a:rPr>
              <a:t>Těleso ponořené do </a:t>
            </a:r>
            <a:r>
              <a:rPr lang="cs-CZ" sz="3200" b="1" i="1" dirty="0" smtClean="0">
                <a:solidFill>
                  <a:schemeClr val="tx1"/>
                </a:solidFill>
              </a:rPr>
              <a:t>kapaliny,</a:t>
            </a:r>
            <a:br>
              <a:rPr lang="cs-CZ" sz="3200" b="1" i="1" dirty="0" smtClean="0">
                <a:solidFill>
                  <a:schemeClr val="tx1"/>
                </a:solidFill>
              </a:rPr>
            </a:br>
            <a:r>
              <a:rPr lang="cs-CZ" sz="3200" b="1" i="1" dirty="0" smtClean="0">
                <a:solidFill>
                  <a:schemeClr val="tx1"/>
                </a:solidFill>
              </a:rPr>
              <a:t>je </a:t>
            </a:r>
            <a:r>
              <a:rPr lang="cs-CZ" sz="3200" b="1" i="1" dirty="0">
                <a:solidFill>
                  <a:schemeClr val="tx1"/>
                </a:solidFill>
              </a:rPr>
              <a:t>nadlehčováno silou, která se rovná tíze kapaliny tělesem vytlačené</a:t>
            </a:r>
            <a:r>
              <a:rPr lang="cs-CZ" sz="3200" b="1" i="1" dirty="0" smtClean="0">
                <a:solidFill>
                  <a:schemeClr val="tx1"/>
                </a:solidFill>
              </a:rPr>
              <a:t>“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56133" y="1196752"/>
            <a:ext cx="2664296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dirty="0" err="1"/>
              <a:t>F</a:t>
            </a:r>
            <a:r>
              <a:rPr lang="cs-CZ" sz="5400" baseline="-25000" dirty="0" err="1"/>
              <a:t>vz</a:t>
            </a:r>
            <a:r>
              <a:rPr lang="cs-CZ" sz="5400" dirty="0"/>
              <a:t> = </a:t>
            </a:r>
            <a:r>
              <a:rPr lang="cs-CZ" sz="5400" dirty="0" err="1" smtClean="0"/>
              <a:t>Vρg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47863" y="1289085"/>
            <a:ext cx="55186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Součin </a:t>
            </a:r>
            <a:r>
              <a:rPr lang="cs-CZ" sz="2400" dirty="0" smtClean="0"/>
              <a:t> </a:t>
            </a:r>
            <a:r>
              <a:rPr lang="cs-CZ" sz="2400" dirty="0" err="1" smtClean="0"/>
              <a:t>V.ρ</a:t>
            </a:r>
            <a:r>
              <a:rPr lang="cs-CZ" sz="2400" dirty="0" smtClean="0"/>
              <a:t>   představuje </a:t>
            </a:r>
            <a:r>
              <a:rPr lang="cs-CZ" sz="2400" dirty="0"/>
              <a:t>hmotnost kapaliny o objemu ponořeného tělesa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827584" y="2350620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dirty="0"/>
              <a:t>Archimedův zákon zní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14" name="TextovéPole 13">
            <a:hlinkClick r:id="rId4"/>
          </p:cNvPr>
          <p:cNvSpPr txBox="1"/>
          <p:nvPr/>
        </p:nvSpPr>
        <p:spPr>
          <a:xfrm>
            <a:off x="271479" y="4869160"/>
            <a:ext cx="2399915" cy="1815882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Video</a:t>
            </a:r>
            <a:br>
              <a:rPr lang="cs-CZ" sz="2800" dirty="0" smtClean="0"/>
            </a:br>
            <a:r>
              <a:rPr lang="cs-CZ" sz="2800" dirty="0" smtClean="0"/>
              <a:t>s ověřením Archimedova zákona</a:t>
            </a:r>
            <a:endParaRPr lang="cs-CZ" sz="2800" dirty="0"/>
          </a:p>
        </p:txBody>
      </p:sp>
      <p:sp>
        <p:nvSpPr>
          <p:cNvPr id="16" name="TextovéPole 15">
            <a:hlinkClick r:id="rId2"/>
          </p:cNvPr>
          <p:cNvSpPr txBox="1"/>
          <p:nvPr/>
        </p:nvSpPr>
        <p:spPr>
          <a:xfrm>
            <a:off x="5897655" y="5590206"/>
            <a:ext cx="2998363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Applet Vztlaková síla v kapalinách</a:t>
            </a:r>
            <a:endParaRPr lang="cs-CZ" sz="3200" dirty="0"/>
          </a:p>
        </p:txBody>
      </p:sp>
      <p:pic>
        <p:nvPicPr>
          <p:cNvPr id="3083" name="Picture 11" descr="C:\Users\hajekp\AppData\Local\Microsoft\Windows\Temporary Internet Files\Content.IE5\Y9HBNUS6\MC900441798[1].pn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999775"/>
            <a:ext cx="1937213" cy="193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0" grpId="0" animBg="1"/>
      <p:bldP spid="12" grpId="0"/>
      <p:bldP spid="13" grpId="0"/>
      <p:bldP spid="14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24157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Důležité !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4157" y="1174606"/>
            <a:ext cx="8642350" cy="107721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Vztlaková síla </a:t>
            </a:r>
            <a:r>
              <a:rPr lang="cs-CZ" sz="3200" dirty="0" smtClean="0"/>
              <a:t>   </a:t>
            </a:r>
            <a:r>
              <a:rPr lang="cs-CZ" sz="3200" dirty="0" err="1" smtClean="0"/>
              <a:t>F</a:t>
            </a:r>
            <a:r>
              <a:rPr lang="cs-CZ" sz="3200" baseline="-25000" dirty="0" err="1" smtClean="0"/>
              <a:t>vz</a:t>
            </a:r>
            <a:r>
              <a:rPr lang="cs-CZ" sz="3200" dirty="0" smtClean="0"/>
              <a:t> = V</a:t>
            </a:r>
            <a:r>
              <a:rPr lang="el-GR" sz="3200" dirty="0" smtClean="0"/>
              <a:t>ρ</a:t>
            </a:r>
            <a:r>
              <a:rPr lang="cs-CZ" sz="3200" dirty="0" smtClean="0"/>
              <a:t>g    nezávisí </a:t>
            </a:r>
            <a:r>
              <a:rPr lang="cs-CZ" sz="3200" dirty="0"/>
              <a:t>na hmotnosti tělesa, jen na jeho objemu !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2137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24157" y="2333685"/>
            <a:ext cx="2733981" cy="440120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Vše platí i pro plyny, ale protože hustota např. vzduchu je velmi malá (1,3 kg/m</a:t>
            </a:r>
            <a:r>
              <a:rPr lang="cs-CZ" sz="2800" baseline="30000" dirty="0"/>
              <a:t>3</a:t>
            </a:r>
            <a:r>
              <a:rPr lang="cs-CZ" sz="2800" dirty="0"/>
              <a:t> oproti vodě s hustotou 1000 kg/m</a:t>
            </a:r>
            <a:r>
              <a:rPr lang="cs-CZ" sz="2800" baseline="30000" dirty="0"/>
              <a:t>3</a:t>
            </a:r>
            <a:r>
              <a:rPr lang="cs-CZ" sz="2800" dirty="0"/>
              <a:t>), </a:t>
            </a:r>
            <a:r>
              <a:rPr lang="cs-CZ" sz="2800" dirty="0" smtClean="0"/>
              <a:t>pak</a:t>
            </a:r>
            <a:br>
              <a:rPr lang="cs-CZ" sz="2800" dirty="0" smtClean="0"/>
            </a:br>
            <a:r>
              <a:rPr lang="cs-CZ" sz="2800" dirty="0" smtClean="0"/>
              <a:t>i </a:t>
            </a:r>
            <a:r>
              <a:rPr lang="cs-CZ" sz="2800" dirty="0"/>
              <a:t>vztlaková síla je mnohem menší.</a:t>
            </a:r>
          </a:p>
        </p:txBody>
      </p:sp>
      <p:pic>
        <p:nvPicPr>
          <p:cNvPr id="4133" name="Picture 37" descr="C:\Users\hajekp\AppData\Local\Microsoft\Windows\Temporary Internet Files\Content.IE5\4NROZU45\MP90042242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6353" y="2572440"/>
            <a:ext cx="5977647" cy="4287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34" name="Picture 38" descr="C:\Users\hajekp\AppData\Local\Microsoft\Windows\Temporary Internet Files\Content.IE5\JWYK5NAV\MP9004034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593" y="1844824"/>
            <a:ext cx="1368425" cy="171094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TextovéPole 4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>
                <a:solidFill>
                  <a:schemeClr val="bg1"/>
                </a:solidFill>
              </a:rPr>
              <a:t>Ilustrace: Kliparty Office a archiv autora</a:t>
            </a:r>
            <a:endParaRPr lang="cs-CZ" sz="12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4225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1960</TotalTime>
  <Words>107</Words>
  <Application>Microsoft Office PowerPoint</Application>
  <PresentationFormat>Předvádění na obrazovce (4:3)</PresentationFormat>
  <Paragraphs>22</Paragraphs>
  <Slides>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211</cp:revision>
  <dcterms:created xsi:type="dcterms:W3CDTF">2012-05-07T15:15:55Z</dcterms:created>
  <dcterms:modified xsi:type="dcterms:W3CDTF">2013-06-28T10:46:35Z</dcterms:modified>
</cp:coreProperties>
</file>