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4" r:id="rId2"/>
    <p:sldId id="256" r:id="rId3"/>
    <p:sldId id="258" r:id="rId4"/>
    <p:sldId id="259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BFEE70-4446-40DC-938E-00645CF9F2E5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DE189-EEB9-461E-A0E7-FC107EB4A3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574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EDE189-EEB9-461E-A0E7-FC107EB4A37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001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1EA08-39E4-4584-BBD2-964FBB4335A8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9DC5C-EF76-4DE7-866C-183F426FFEEB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86857-67C3-4ABB-8BAD-5A8853769E05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A9D29-1503-4993-A995-45E0968D8FBE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B6794-BBA7-46DE-8B1F-E6EB34C18151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1CC55-E945-48E4-8747-D4FFCA2A643D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D00AB-637E-48AB-8CBB-CB82334DA8A8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16203-79E4-4047-A2CB-F1552593E24C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F87CA-DD40-4B5B-8ABF-0EF9E73BB93C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B8221-4691-49D3-AC5D-D3A7EBCE2DA3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D49F4-625E-4978-AE38-914ACD9816A0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3C707EA-D372-482E-8153-562EA3E9670A}" type="datetime9">
              <a:rPr lang="cs-CZ" smtClean="0"/>
              <a:t>28.6.2013 12:48:42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hyperlink" Target="http://kabinet.fyzika.net/aplety/nasa/kridlo/FoilSimU.htm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7.wmf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4953533"/>
              </p:ext>
            </p:extLst>
          </p:nvPr>
        </p:nvGraphicFramePr>
        <p:xfrm>
          <a:off x="2411760" y="167536"/>
          <a:ext cx="4248472" cy="6416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67536"/>
                        <a:ext cx="4248472" cy="6416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6640812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Proudění tekutin</a:t>
            </a:r>
            <a:endParaRPr lang="cs-CZ" sz="3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54088" y="1000125"/>
            <a:ext cx="4529137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/>
              <a:t>Částice tekutiny se pohybuje po </a:t>
            </a:r>
            <a:r>
              <a:rPr lang="cs-CZ" sz="3600" dirty="0" smtClean="0"/>
              <a:t>trajektorii, která se nazývá </a:t>
            </a:r>
            <a:r>
              <a:rPr lang="cs-CZ" sz="3600" dirty="0"/>
              <a:t>proudnice.</a:t>
            </a:r>
            <a:endParaRPr lang="cs-CZ" sz="3600" dirty="0" smtClean="0"/>
          </a:p>
        </p:txBody>
      </p:sp>
      <p:sp>
        <p:nvSpPr>
          <p:cNvPr id="21" name="TextovéPole 24"/>
          <p:cNvSpPr txBox="1">
            <a:spLocks noChangeArrowheads="1"/>
          </p:cNvSpPr>
          <p:nvPr/>
        </p:nvSpPr>
        <p:spPr bwMode="auto">
          <a:xfrm>
            <a:off x="2843808" y="404813"/>
            <a:ext cx="60493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 smtClean="0"/>
              <a:t>	</a:t>
            </a:r>
            <a:endParaRPr lang="cs-CZ" dirty="0"/>
          </a:p>
        </p:txBody>
      </p:sp>
      <p:pic>
        <p:nvPicPr>
          <p:cNvPr id="1026" name="Picture 2" descr="C:\Users\hajekp\AppData\Local\Microsoft\Windows\Temporary Internet Files\Content.IE5\4NROZU45\MP90044838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793" y="1873164"/>
            <a:ext cx="3198101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jekp\AppData\Local\Microsoft\Windows\Temporary Internet Files\Content.IE5\Y9HBNUS6\MP9004012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88" y="3550578"/>
            <a:ext cx="250466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jekp\AppData\Local\Microsoft\Windows\Temporary Internet Files\Content.IE5\JWYK5NAV\MP90040039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240" y="427174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hajekp\AppData\Local\Microsoft\Windows\Temporary Internet Files\Content.IE5\Y9HBNUS6\MP900448616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238" y="404813"/>
            <a:ext cx="3610353" cy="253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008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3" name="Picture 19" descr="C:\Users\hajekp\AppData\Local\Microsoft\Windows\Temporary Internet Files\Content.IE5\FEH5A0K1\MP90040695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27409"/>
            <a:ext cx="2410915" cy="160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Druhy proudění</a:t>
            </a:r>
            <a:endParaRPr lang="cs-CZ" sz="3600" dirty="0"/>
          </a:p>
        </p:txBody>
      </p:sp>
      <p:sp>
        <p:nvSpPr>
          <p:cNvPr id="14" name="TextovéPole 24"/>
          <p:cNvSpPr txBox="1">
            <a:spLocks noChangeArrowheads="1"/>
          </p:cNvSpPr>
          <p:nvPr/>
        </p:nvSpPr>
        <p:spPr bwMode="auto">
          <a:xfrm>
            <a:off x="2843808" y="404813"/>
            <a:ext cx="60493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1979" y="3791942"/>
            <a:ext cx="8661195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Proudění turbulentní (vířivé)</a:t>
            </a:r>
            <a:br>
              <a:rPr lang="cs-CZ" sz="3200" dirty="0" smtClean="0"/>
            </a:br>
            <a:r>
              <a:rPr lang="cs-CZ" sz="3200" dirty="0" smtClean="0"/>
              <a:t>    – když se proudnice protínají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31979" y="980728"/>
            <a:ext cx="8642349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Proudění laminární (bez vírů)</a:t>
            </a:r>
            <a:br>
              <a:rPr lang="cs-CZ" sz="3200" dirty="0" smtClean="0"/>
            </a:br>
            <a:r>
              <a:rPr lang="cs-CZ" sz="3200" dirty="0" smtClean="0"/>
              <a:t>    – když se proudnice neprotínají.</a:t>
            </a:r>
            <a:endParaRPr lang="cs-CZ" sz="3200" dirty="0"/>
          </a:p>
        </p:txBody>
      </p:sp>
      <p:pic>
        <p:nvPicPr>
          <p:cNvPr id="2050" name="Picture 2" descr="C:\Users\hajekp\AppData\Local\Microsoft\Windows\Temporary Internet Files\Content.IE5\FEH5A0K1\MP900399942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874" y="474785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015" y="535781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39" y="2069808"/>
            <a:ext cx="4863852" cy="1653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639" y="5085103"/>
            <a:ext cx="4863852" cy="1653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C:\Users\hajekp\AppData\Local\Microsoft\Windows\Temporary Internet Files\Content.IE5\4NROZU45\MP90042437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726" y="3933055"/>
            <a:ext cx="2730079" cy="273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4157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Rovnice kontinuity – spojitosti toku</a:t>
            </a:r>
            <a:endParaRPr lang="cs-CZ" sz="3600" dirty="0"/>
          </a:p>
        </p:txBody>
      </p:sp>
      <p:pic>
        <p:nvPicPr>
          <p:cNvPr id="4104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668" y="721376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79333" y="5013176"/>
            <a:ext cx="7798807" cy="132343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V ideální kapalině a </a:t>
            </a:r>
            <a:r>
              <a:rPr lang="cs-CZ" sz="4000" dirty="0" smtClean="0"/>
              <a:t>při ustáleném </a:t>
            </a:r>
            <a:r>
              <a:rPr lang="cs-CZ" sz="4000" dirty="0"/>
              <a:t>proudění platí rovnice spojitosti toku</a:t>
            </a:r>
            <a:endParaRPr lang="cs-CZ" sz="4000" b="1" i="1" dirty="0" smtClean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1289914"/>
            <a:ext cx="309634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Objemový </a:t>
            </a:r>
            <a:r>
              <a:rPr lang="cs-CZ" sz="2800" dirty="0" smtClean="0"/>
              <a:t>průtok</a:t>
            </a:r>
            <a:br>
              <a:rPr lang="cs-CZ" sz="2800" dirty="0" smtClean="0"/>
            </a:br>
            <a:r>
              <a:rPr lang="cs-CZ" sz="5400" b="1" i="1" dirty="0" err="1" smtClean="0"/>
              <a:t>q</a:t>
            </a:r>
            <a:r>
              <a:rPr lang="cs-CZ" sz="5400" b="1" i="1" baseline="-25000" dirty="0" err="1" smtClean="0"/>
              <a:t>v</a:t>
            </a:r>
            <a:r>
              <a:rPr lang="cs-CZ" sz="5400" b="1" i="1" dirty="0" smtClean="0"/>
              <a:t> </a:t>
            </a:r>
            <a:r>
              <a:rPr lang="cs-CZ" sz="5400" b="1" i="1" dirty="0"/>
              <a:t>= </a:t>
            </a:r>
            <a:r>
              <a:rPr lang="cs-CZ" sz="5400" b="1" i="1" dirty="0" err="1"/>
              <a:t>S.v</a:t>
            </a:r>
            <a:r>
              <a:rPr lang="cs-CZ" sz="5400" b="1" i="1" dirty="0"/>
              <a:t>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endParaRPr lang="cs-CZ" sz="2800" b="1" dirty="0" smtClean="0"/>
          </a:p>
          <a:p>
            <a:r>
              <a:rPr lang="cs-CZ" sz="2800" dirty="0" smtClean="0"/>
              <a:t>je </a:t>
            </a:r>
            <a:r>
              <a:rPr lang="cs-CZ" sz="2800" dirty="0"/>
              <a:t>objem kapaliny, který proteče daným </a:t>
            </a:r>
            <a:r>
              <a:rPr lang="cs-CZ" sz="2800" dirty="0" smtClean="0"/>
              <a:t>průřezem</a:t>
            </a:r>
            <a:br>
              <a:rPr lang="cs-CZ" sz="2800" dirty="0" smtClean="0"/>
            </a:br>
            <a:r>
              <a:rPr lang="cs-CZ" sz="2800" dirty="0" smtClean="0"/>
              <a:t>za </a:t>
            </a:r>
            <a:r>
              <a:rPr lang="cs-CZ" sz="2800" dirty="0"/>
              <a:t>jednotku času.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2" y="1412776"/>
            <a:ext cx="5848350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339752" y="3425766"/>
            <a:ext cx="3168352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S</a:t>
            </a:r>
            <a:r>
              <a:rPr lang="cs-CZ" sz="5400" baseline="-25000" dirty="0" smtClean="0"/>
              <a:t>1</a:t>
            </a:r>
            <a:r>
              <a:rPr lang="cs-CZ" sz="5400" dirty="0" smtClean="0"/>
              <a:t>v</a:t>
            </a:r>
            <a:r>
              <a:rPr lang="cs-CZ" sz="5400" baseline="-25000" dirty="0" smtClean="0"/>
              <a:t>1 </a:t>
            </a:r>
            <a:r>
              <a:rPr lang="cs-CZ" sz="5400" dirty="0"/>
              <a:t>= </a:t>
            </a:r>
            <a:r>
              <a:rPr lang="cs-CZ" sz="5400" dirty="0" smtClean="0"/>
              <a:t>S</a:t>
            </a:r>
            <a:r>
              <a:rPr lang="cs-CZ" sz="5400" baseline="-25000" dirty="0" smtClean="0"/>
              <a:t>2</a:t>
            </a:r>
            <a:r>
              <a:rPr lang="cs-CZ" sz="5400" dirty="0" smtClean="0"/>
              <a:t>v</a:t>
            </a:r>
            <a:r>
              <a:rPr lang="cs-CZ" sz="5400" baseline="-25000" dirty="0" smtClean="0"/>
              <a:t>2</a:t>
            </a:r>
            <a:endParaRPr lang="cs-CZ" sz="5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915816" y="1422455"/>
            <a:ext cx="259228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 … plocha průřezu</a:t>
            </a:r>
            <a:br>
              <a:rPr lang="cs-CZ" dirty="0" smtClean="0"/>
            </a:br>
            <a:r>
              <a:rPr lang="cs-CZ" dirty="0" smtClean="0"/>
              <a:t>v … rychlost proudění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24157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Bernoulli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1706" y="1196752"/>
            <a:ext cx="3074801" cy="45243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/>
              <a:t>V zúženém místě vzniká tedy </a:t>
            </a:r>
            <a:r>
              <a:rPr lang="cs-CZ" sz="3200" dirty="0" smtClean="0"/>
              <a:t>podtlak.</a:t>
            </a:r>
          </a:p>
          <a:p>
            <a:r>
              <a:rPr lang="cs-CZ" sz="3200" dirty="0" smtClean="0"/>
              <a:t>V praxi </a:t>
            </a:r>
            <a:r>
              <a:rPr lang="cs-CZ" sz="3200" dirty="0" err="1" smtClean="0"/>
              <a:t>fixírka</a:t>
            </a:r>
            <a:r>
              <a:rPr lang="cs-CZ" sz="3200" dirty="0" smtClean="0"/>
              <a:t> (stříkací pistole), </a:t>
            </a:r>
            <a:r>
              <a:rPr lang="cs-CZ" sz="3200" dirty="0"/>
              <a:t>foukání </a:t>
            </a:r>
            <a:r>
              <a:rPr lang="cs-CZ" sz="3200" dirty="0" smtClean="0"/>
              <a:t>mezi</a:t>
            </a:r>
          </a:p>
          <a:p>
            <a:r>
              <a:rPr lang="cs-CZ" sz="3200" dirty="0" smtClean="0"/>
              <a:t>2 </a:t>
            </a:r>
            <a:r>
              <a:rPr lang="cs-CZ" sz="3200" dirty="0"/>
              <a:t>papíry atd. = </a:t>
            </a:r>
            <a:r>
              <a:rPr lang="cs-CZ" sz="3200" b="1" dirty="0" smtClean="0"/>
              <a:t>aerodynamický paradox</a:t>
            </a:r>
            <a:endParaRPr lang="cs-CZ" sz="3200" b="1" dirty="0"/>
          </a:p>
        </p:txBody>
      </p:sp>
      <p:pic>
        <p:nvPicPr>
          <p:cNvPr id="4104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668" y="721376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24157" y="3717032"/>
            <a:ext cx="5283947" cy="2677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b="1" dirty="0"/>
              <a:t>Bernoulli </a:t>
            </a:r>
            <a:r>
              <a:rPr lang="cs-CZ" sz="2800" dirty="0"/>
              <a:t>vypozoroval - v menším průřezu trubice má kapalina vždy větší rychlost (větší kinetickou energii</a:t>
            </a:r>
            <a:r>
              <a:rPr lang="cs-CZ" sz="2800" dirty="0" smtClean="0"/>
              <a:t>), ale </a:t>
            </a:r>
            <a:r>
              <a:rPr lang="cs-CZ" sz="2800" dirty="0"/>
              <a:t>také se v tom místě zmenší tlak kapaliny (zmenší se tlaková potenciální energie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7" y="835025"/>
            <a:ext cx="5534518" cy="298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C:\Users\hajekp\AppData\Local\Microsoft\Windows\Temporary Internet Files\Content.IE5\4NROZU45\MC900231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637" y="5157192"/>
            <a:ext cx="1828363" cy="160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ajekp\AppData\Local\Microsoft\Windows\Temporary Internet Files\Content.IE5\Y9HBNUS6\MC9000244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893" y="1627948"/>
            <a:ext cx="1287087" cy="115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22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C:\Users\hajekp\AppData\Local\Microsoft\Windows\Temporary Internet Files\Content.IE5\Y9HBNUS6\MP90031686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907" y="835025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ajekp\AppData\Local\Microsoft\Windows\Temporary Internet Files\Content.IE5\FEH5A0K1\MP9004013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20" y="1916832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24157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Aerodynamika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02227" y="3432746"/>
            <a:ext cx="3074801" cy="3108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Reálné obtékání tekutin kolem těles řeší aerodynamika, </a:t>
            </a:r>
            <a:r>
              <a:rPr lang="cs-CZ" sz="2800" dirty="0" smtClean="0"/>
              <a:t>nejmenší součinitel </a:t>
            </a:r>
            <a:r>
              <a:rPr lang="cs-CZ" sz="2800" dirty="0"/>
              <a:t>odporu vzduchu </a:t>
            </a:r>
            <a:r>
              <a:rPr lang="cs-CZ" sz="2800" b="1" i="1" dirty="0" smtClean="0"/>
              <a:t>c</a:t>
            </a:r>
            <a:r>
              <a:rPr lang="cs-CZ" sz="2800" dirty="0" smtClean="0"/>
              <a:t> </a:t>
            </a:r>
            <a:r>
              <a:rPr lang="cs-CZ" sz="2800" dirty="0"/>
              <a:t>má </a:t>
            </a:r>
            <a:r>
              <a:rPr lang="cs-CZ" sz="2800" dirty="0" smtClean="0"/>
              <a:t>kapkovitý </a:t>
            </a:r>
            <a:r>
              <a:rPr lang="cs-CZ" sz="2800" dirty="0"/>
              <a:t>tvar tělesa.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240020" y="984518"/>
            <a:ext cx="5283947" cy="138499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800" dirty="0"/>
              <a:t>Na stejném principu a důsledcích založen i aerodynamický tvar křídel a proč </a:t>
            </a:r>
            <a:r>
              <a:rPr lang="cs-CZ" sz="2800" dirty="0" smtClean="0"/>
              <a:t>letadla </a:t>
            </a:r>
            <a:r>
              <a:rPr lang="cs-CZ" sz="2800" dirty="0"/>
              <a:t>těžší vzduchu létají.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pic>
        <p:nvPicPr>
          <p:cNvPr id="5130" name="Picture 10" descr="C:\Users\hajekp\AppData\Local\Microsoft\Windows\Temporary Internet Files\Content.IE5\Y9HBNUS6\MC90043258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460" y="268820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668" y="721376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21" y="4680350"/>
            <a:ext cx="4968887" cy="18788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56595" y="4987017"/>
            <a:ext cx="4430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dirty="0" smtClean="0"/>
              <a:t>Zde větší rychlost proudění,</a:t>
            </a:r>
            <a:br>
              <a:rPr lang="cs-CZ" sz="2000" dirty="0" smtClean="0"/>
            </a:br>
            <a:r>
              <a:rPr lang="cs-CZ" sz="2000" dirty="0" smtClean="0"/>
              <a:t>na horní straně křídla vzniká podtlak</a:t>
            </a:r>
            <a:endParaRPr lang="cs-CZ" sz="2000" dirty="0"/>
          </a:p>
        </p:txBody>
      </p:sp>
      <p:sp>
        <p:nvSpPr>
          <p:cNvPr id="6" name="Šrafovaná šipka doprava 5"/>
          <p:cNvSpPr/>
          <p:nvPr/>
        </p:nvSpPr>
        <p:spPr>
          <a:xfrm rot="7783622">
            <a:off x="2048523" y="4383079"/>
            <a:ext cx="853966" cy="594542"/>
          </a:xfrm>
          <a:prstGeom prst="striped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hlinkClick r:id="rId7"/>
          </p:cNvPr>
          <p:cNvSpPr/>
          <p:nvPr/>
        </p:nvSpPr>
        <p:spPr>
          <a:xfrm>
            <a:off x="187044" y="5912858"/>
            <a:ext cx="2339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Applet</a:t>
            </a:r>
            <a:endParaRPr lang="cs-CZ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91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2069</TotalTime>
  <Words>98</Words>
  <Application>Microsoft Office PowerPoint</Application>
  <PresentationFormat>Předvádění na obrazovce (4:3)</PresentationFormat>
  <Paragraphs>25</Paragraphs>
  <Slides>6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225</cp:revision>
  <dcterms:created xsi:type="dcterms:W3CDTF">2012-05-07T15:15:55Z</dcterms:created>
  <dcterms:modified xsi:type="dcterms:W3CDTF">2013-06-28T10:49:20Z</dcterms:modified>
</cp:coreProperties>
</file>