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5073570"/>
              </p:ext>
            </p:extLst>
          </p:nvPr>
        </p:nvGraphicFramePr>
        <p:xfrm>
          <a:off x="2425733" y="188640"/>
          <a:ext cx="4290947" cy="6480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25733" y="188640"/>
                        <a:ext cx="4290947" cy="6480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5737192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Proudění tekutin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24372" y="199859"/>
            <a:ext cx="8740115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Trajektorie, po kterých se při proudění  pohybují částice tekutiny, se nazývají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563097" y="2420888"/>
            <a:ext cx="8062664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křivule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 err="1"/>
              <a:t>tečnice</a:t>
            </a:r>
            <a:endParaRPr lang="cs-CZ" sz="32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proudnice</a:t>
            </a:r>
            <a:endParaRPr lang="cs-CZ" sz="3200" b="1" i="1" dirty="0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918648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Trajektorie částic proudících tekutin se nazývají proudnice.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Pokud se proudnice v tekutině neprotínají, jde o proudění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757459" y="1943238"/>
            <a:ext cx="7772400" cy="1817926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turbulentní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laminární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 smtClean="0"/>
              <a:t>neprotínající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3200" dirty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424863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Takovému proudění se říká laminární.</a:t>
            </a:r>
          </a:p>
          <a:p>
            <a:pPr algn="l"/>
            <a:endParaRPr lang="cs-CZ" sz="3200" dirty="0"/>
          </a:p>
          <a:p>
            <a:pPr algn="l"/>
            <a:endParaRPr lang="cs-CZ" sz="3200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Objem kapaliny, který proteče daným průřezem za jednotku času se nazývá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132856"/>
            <a:ext cx="7772400" cy="1800200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objemový průměr</a:t>
            </a:r>
            <a:r>
              <a:rPr lang="cs-CZ" sz="3600" dirty="0" smtClean="0"/>
              <a:t> </a:t>
            </a:r>
            <a:r>
              <a:rPr lang="cs-CZ" sz="3600" dirty="0"/>
              <a:t>	</a:t>
            </a:r>
            <a:endParaRPr lang="cs-CZ" sz="3600" baseline="300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průřezový čas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objemový průtok</a:t>
            </a:r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37110" y="1196752"/>
            <a:ext cx="7772400" cy="345638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Jedná se o objemový průtok </a:t>
            </a:r>
            <a:r>
              <a:rPr lang="cs-CZ" sz="3200" b="1" i="1" dirty="0" err="1" smtClean="0"/>
              <a:t>q</a:t>
            </a:r>
            <a:r>
              <a:rPr lang="cs-CZ" sz="3200" b="1" i="1" baseline="-25000" dirty="0" err="1" smtClean="0"/>
              <a:t>v</a:t>
            </a:r>
            <a:r>
              <a:rPr lang="cs-CZ" sz="3200" dirty="0" smtClean="0"/>
              <a:t>. Standardně se udává v hydrologických zprávách jako základní údaj k řekám a potokům.</a:t>
            </a:r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708" y="2564904"/>
            <a:ext cx="5848350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Bernoulli vypozoroval, že v zúženém místě trubice vzniká v kapalině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odnadpis 2"/>
          <p:cNvSpPr>
            <a:spLocks noGrp="1"/>
          </p:cNvSpPr>
          <p:nvPr>
            <p:ph type="subTitle" idx="1"/>
          </p:nvPr>
        </p:nvSpPr>
        <p:spPr>
          <a:xfrm>
            <a:off x="621914" y="2420888"/>
            <a:ext cx="7900171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nižší </a:t>
            </a:r>
            <a:r>
              <a:rPr lang="cs-CZ" sz="3600" dirty="0" smtClean="0"/>
              <a:t>tlak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přetlak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menší rychlost proudění</a:t>
            </a:r>
          </a:p>
        </p:txBody>
      </p:sp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136904" cy="396044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V zúženém místě je vždy nižší tlak (podtlak).</a:t>
            </a:r>
            <a:endParaRPr lang="cs-CZ" sz="3200" b="1" dirty="0">
              <a:solidFill>
                <a:srgbClr val="FF0000"/>
              </a:solidFill>
            </a:endParaRPr>
          </a:p>
          <a:p>
            <a:pPr algn="l"/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16832"/>
            <a:ext cx="5534518" cy="298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Letadlo těžší vzduchu létá, protože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odnadpis 2"/>
          <p:cNvSpPr>
            <a:spLocks noGrp="1"/>
          </p:cNvSpPr>
          <p:nvPr>
            <p:ph type="subTitle" idx="1"/>
          </p:nvPr>
        </p:nvSpPr>
        <p:spPr>
          <a:xfrm>
            <a:off x="550382" y="1556792"/>
            <a:ext cx="7900171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nad jeho křídlem jsou zhuštěné vzduchové proudnice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je duté a obsahuje vzduch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má velmi hladký povrch trupu a křídel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395536" y="1124744"/>
            <a:ext cx="8062664" cy="3686567"/>
          </a:xfrm>
        </p:spPr>
        <p:txBody>
          <a:bodyPr>
            <a:normAutofit/>
          </a:bodyPr>
          <a:lstStyle/>
          <a:p>
            <a:pPr algn="l"/>
            <a:r>
              <a:rPr lang="cs-CZ" sz="4000" dirty="0" smtClean="0"/>
              <a:t>Zhuštěné proudnice nad křídlem znamenají rychlejší proudění a též podtlak (nižší tlak než je pod křídlem).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96952"/>
            <a:ext cx="4968887" cy="1878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2263</TotalTime>
  <Words>213</Words>
  <Application>Microsoft Office PowerPoint</Application>
  <PresentationFormat>Předvádění na obrazovce (4:3)</PresentationFormat>
  <Paragraphs>54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203</cp:revision>
  <dcterms:created xsi:type="dcterms:W3CDTF">2012-06-10T11:46:28Z</dcterms:created>
  <dcterms:modified xsi:type="dcterms:W3CDTF">2013-06-28T10:50:01Z</dcterms:modified>
</cp:coreProperties>
</file>