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5" r:id="rId2"/>
    <p:sldId id="256" r:id="rId3"/>
    <p:sldId id="258" r:id="rId4"/>
    <p:sldId id="264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12:50:06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wmf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service.felk.cvut.cz/courses/X36PJV/archiv/Jak/_phys/f167/start.html" TargetMode="Externa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8330485"/>
              </p:ext>
            </p:extLst>
          </p:nvPr>
        </p:nvGraphicFramePr>
        <p:xfrm>
          <a:off x="2384756" y="188640"/>
          <a:ext cx="4347483" cy="64407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24092" progId="Word.Document.12">
                  <p:embed/>
                </p:oleObj>
              </mc:Choice>
              <mc:Fallback>
                <p:oleObj name="Dokument" r:id="rId3" imgW="5889940" imgH="87240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84756" y="188640"/>
                        <a:ext cx="4347483" cy="64407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1310008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Teplota a roztažnost látek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4088" y="1000125"/>
            <a:ext cx="8639087" cy="230832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/>
              <a:t>Teplota udává tepelný stav </a:t>
            </a:r>
            <a:r>
              <a:rPr lang="cs-CZ" sz="3600" dirty="0" smtClean="0"/>
              <a:t>tělesa</a:t>
            </a:r>
            <a:br>
              <a:rPr lang="cs-CZ" sz="3600" dirty="0" smtClean="0"/>
            </a:br>
            <a:r>
              <a:rPr lang="cs-CZ" sz="3600" dirty="0" smtClean="0"/>
              <a:t>(jeho vnitřní energii).</a:t>
            </a:r>
            <a:br>
              <a:rPr lang="cs-CZ" sz="3600" dirty="0" smtClean="0"/>
            </a:br>
            <a:r>
              <a:rPr lang="cs-CZ" sz="3600" dirty="0" smtClean="0"/>
              <a:t>Teplotu měříme většinou na základě</a:t>
            </a:r>
            <a:br>
              <a:rPr lang="cs-CZ" sz="3600" dirty="0" smtClean="0"/>
            </a:br>
            <a:r>
              <a:rPr lang="cs-CZ" sz="3600" b="1" i="1" dirty="0" smtClean="0"/>
              <a:t>teplotní </a:t>
            </a:r>
            <a:r>
              <a:rPr lang="cs-CZ" sz="3600" b="1" i="1" dirty="0"/>
              <a:t>roztažnosti látek</a:t>
            </a:r>
            <a:r>
              <a:rPr lang="cs-CZ" sz="3600" dirty="0" smtClean="0"/>
              <a:t>.</a:t>
            </a:r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6" name="Picture 22" descr="C:\Users\hajekp\AppData\Local\Microsoft\Windows\Temporary Internet Files\Content.IE5\FEH5A0K1\MP90017500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943" y="1844824"/>
            <a:ext cx="324036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hajekp\AppData\Local\Microsoft\Windows\Temporary Internet Files\Content.IE5\FEH5A0K1\MP90030904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951" y="3573016"/>
            <a:ext cx="2016224" cy="3047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254088" y="4005064"/>
            <a:ext cx="6985911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Teploměr 	– kapalinový (rtuťový, lihový)</a:t>
            </a:r>
            <a:br>
              <a:rPr lang="cs-CZ" sz="3200" dirty="0" smtClean="0"/>
            </a:br>
            <a:r>
              <a:rPr lang="cs-CZ" sz="3200" dirty="0" smtClean="0"/>
              <a:t>		– bimetalový</a:t>
            </a:r>
            <a:br>
              <a:rPr lang="cs-CZ" sz="3200" dirty="0" smtClean="0"/>
            </a:br>
            <a:r>
              <a:rPr lang="cs-CZ" sz="3200" dirty="0" smtClean="0"/>
              <a:t>		– digitální </a:t>
            </a:r>
            <a:endParaRPr lang="cs-CZ" sz="3200" b="1" dirty="0"/>
          </a:p>
        </p:txBody>
      </p:sp>
      <p:pic>
        <p:nvPicPr>
          <p:cNvPr id="1051" name="Picture 27" descr="C:\Users\hajekp\AppData\Local\Microsoft\Windows\Temporary Internet Files\Content.IE5\JWYK5NAV\MP9004393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678" y="4754364"/>
            <a:ext cx="1438529" cy="203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hajekp\AppData\Local\Microsoft\Windows\Temporary Internet Files\Content.IE5\Y9HBNUS6\MC90030525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54364"/>
            <a:ext cx="84490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80112" y="2091884"/>
            <a:ext cx="18377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+mj-lt"/>
              </a:rPr>
              <a:t>základě</a:t>
            </a:r>
            <a:endParaRPr lang="cs-CZ" sz="3600" dirty="0">
              <a:latin typeface="+mj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2" name="Picture 14" descr="C:\Users\hajekp\AppData\Local\Microsoft\Windows\Temporary Internet Files\Content.IE5\Y9HBNUS6\MP9004304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52" y="589479"/>
            <a:ext cx="6302170" cy="6302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Teplotní stupnice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8356" y="3212976"/>
            <a:ext cx="8642349" cy="255454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Celsiova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>Určena </a:t>
            </a:r>
            <a:r>
              <a:rPr lang="cs-CZ" sz="3200" dirty="0"/>
              <a:t>2 základními </a:t>
            </a:r>
            <a:r>
              <a:rPr lang="cs-CZ" sz="3200" dirty="0" smtClean="0"/>
              <a:t>teplotami:</a:t>
            </a:r>
            <a:endParaRPr lang="cs-CZ" sz="3200" dirty="0"/>
          </a:p>
          <a:p>
            <a:r>
              <a:rPr lang="cs-CZ" sz="3200" dirty="0"/>
              <a:t>t = 0°C (taje led) a t = 100°C (var vody)</a:t>
            </a:r>
          </a:p>
          <a:p>
            <a:r>
              <a:rPr lang="cs-CZ" sz="3200" dirty="0"/>
              <a:t>Mezi nimi 100 </a:t>
            </a:r>
            <a:r>
              <a:rPr lang="cs-CZ" sz="3200" dirty="0" smtClean="0"/>
              <a:t>dílků</a:t>
            </a:r>
            <a:br>
              <a:rPr lang="cs-CZ" sz="3200" dirty="0" smtClean="0"/>
            </a:br>
            <a:r>
              <a:rPr lang="cs-CZ" sz="3200" dirty="0" smtClean="0"/>
              <a:t>1 dílek = </a:t>
            </a:r>
            <a:r>
              <a:rPr lang="cs-CZ" sz="3200" dirty="0"/>
              <a:t>Celsiův stupeň, značka °</a:t>
            </a:r>
            <a:r>
              <a:rPr lang="cs-CZ" sz="3200" dirty="0" smtClean="0"/>
              <a:t>C.</a:t>
            </a:r>
            <a:endParaRPr lang="cs-CZ" sz="3200" dirty="0"/>
          </a:p>
        </p:txBody>
      </p:sp>
      <p:pic>
        <p:nvPicPr>
          <p:cNvPr id="2058" name="Picture 10" descr="C:\Users\hajekp\AppData\Local\Microsoft\Windows\Temporary Internet Files\Content.IE5\4NROZU45\MP9004009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920" y="376641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ajekp\AppData\Local\Microsoft\Windows\Temporary Internet Files\Content.IE5\JWYK5NAV\MP9004014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910" y="916146"/>
            <a:ext cx="1653897" cy="247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Termodynamická teplota</a:t>
            </a:r>
            <a:endParaRPr lang="cs-CZ" sz="3600" dirty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5015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76016" y="1268760"/>
            <a:ext cx="8642349" cy="35394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Termodynamická teplota </a:t>
            </a:r>
            <a:r>
              <a:rPr lang="cs-CZ" sz="3200" dirty="0" smtClean="0"/>
              <a:t>T zavedena na základě zákonů termodynamiky.</a:t>
            </a:r>
            <a:br>
              <a:rPr lang="cs-CZ" sz="3200" dirty="0" smtClean="0"/>
            </a:br>
            <a:r>
              <a:rPr lang="cs-CZ" sz="3200" dirty="0" smtClean="0"/>
              <a:t>Má </a:t>
            </a:r>
            <a:r>
              <a:rPr lang="cs-CZ" sz="3200" dirty="0"/>
              <a:t>jednotku </a:t>
            </a:r>
            <a:r>
              <a:rPr lang="cs-CZ" sz="3200" b="1" dirty="0"/>
              <a:t>1 K </a:t>
            </a:r>
            <a:r>
              <a:rPr lang="cs-CZ" sz="3200" dirty="0"/>
              <a:t>(kelvin</a:t>
            </a:r>
            <a:r>
              <a:rPr lang="cs-CZ" sz="3200" dirty="0" smtClean="0"/>
              <a:t>) – je základní jednotkou SI.</a:t>
            </a:r>
            <a:endParaRPr lang="cs-CZ" sz="3200" dirty="0"/>
          </a:p>
          <a:p>
            <a:r>
              <a:rPr lang="cs-CZ" sz="3200" dirty="0" smtClean="0"/>
              <a:t>Termodynamická </a:t>
            </a:r>
            <a:r>
              <a:rPr lang="cs-CZ" sz="3200" dirty="0"/>
              <a:t>teplotní stupnice </a:t>
            </a:r>
            <a:r>
              <a:rPr lang="cs-CZ" sz="3200" dirty="0" smtClean="0"/>
              <a:t>začíná</a:t>
            </a:r>
            <a:br>
              <a:rPr lang="cs-CZ" sz="3200" dirty="0" smtClean="0"/>
            </a:br>
            <a:r>
              <a:rPr lang="cs-CZ" sz="3200" b="1" dirty="0" smtClean="0"/>
              <a:t>0 </a:t>
            </a:r>
            <a:r>
              <a:rPr lang="cs-CZ" sz="3200" b="1" dirty="0"/>
              <a:t>K</a:t>
            </a:r>
            <a:r>
              <a:rPr lang="cs-CZ" sz="3200" dirty="0"/>
              <a:t> = -273,15°C</a:t>
            </a:r>
          </a:p>
          <a:p>
            <a:r>
              <a:rPr lang="cs-CZ" sz="3200" dirty="0"/>
              <a:t>To je nejnižší možná hodnota teploty,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je nazývána </a:t>
            </a:r>
            <a:r>
              <a:rPr lang="cs-CZ" sz="3200" b="1" i="1" dirty="0"/>
              <a:t>absolutní nulou</a:t>
            </a:r>
            <a:r>
              <a:rPr lang="cs-CZ" sz="3200" dirty="0"/>
              <a:t>.</a:t>
            </a:r>
            <a:endParaRPr lang="cs-CZ" sz="3200" b="1" i="1" dirty="0" smtClean="0">
              <a:solidFill>
                <a:schemeClr val="tx1"/>
              </a:solidFill>
            </a:endParaRPr>
          </a:p>
        </p:txBody>
      </p:sp>
      <p:pic>
        <p:nvPicPr>
          <p:cNvPr id="6147" name="Picture 3" descr="C:\Users\hajekp\AppData\Local\Microsoft\Windows\Temporary Internet Files\Content.IE5\FEH5A0K1\MC9000787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735" y="3784547"/>
            <a:ext cx="1849473" cy="198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ajekp\AppData\Local\Microsoft\Windows\Temporary Internet Files\Content.IE5\Y9HBNUS6\MC9000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21087"/>
            <a:ext cx="2304256" cy="2568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1979" y="5737611"/>
            <a:ext cx="8661195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Změna teploty o </a:t>
            </a:r>
            <a:r>
              <a:rPr lang="cs-CZ" sz="3200" b="1" dirty="0"/>
              <a:t>1°C</a:t>
            </a:r>
            <a:r>
              <a:rPr lang="cs-CZ" sz="3200" dirty="0"/>
              <a:t> je stejná jako o </a:t>
            </a:r>
            <a:r>
              <a:rPr lang="cs-CZ" sz="3200" b="1" dirty="0"/>
              <a:t>1 K</a:t>
            </a:r>
          </a:p>
        </p:txBody>
      </p:sp>
    </p:spTree>
    <p:extLst>
      <p:ext uri="{BB962C8B-B14F-4D97-AF65-F5344CB8AC3E}">
        <p14:creationId xmlns:p14="http://schemas.microsoft.com/office/powerpoint/2010/main" val="1512180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xit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3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3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Users\hajekp\AppData\Local\Microsoft\Windows\Temporary Internet Files\Content.IE5\4NROZU45\MP9003859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68" y="3110858"/>
            <a:ext cx="3402022" cy="243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jekp\AppData\Local\Microsoft\Windows\Temporary Internet Files\Content.IE5\FEH5A0K1\MP900401889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512" y="2636912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Roztažnost látek</a:t>
            </a:r>
            <a:endParaRPr lang="cs-CZ" sz="3600" dirty="0"/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>
            <a:hlinkClick r:id="rId5"/>
          </p:cNvPr>
          <p:cNvSpPr txBox="1"/>
          <p:nvPr/>
        </p:nvSpPr>
        <p:spPr>
          <a:xfrm>
            <a:off x="645928" y="5271923"/>
            <a:ext cx="7798807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/>
              <a:t>Bimetalový pásek se prohýbá.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24157" y="1124744"/>
            <a:ext cx="87129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U těles vlivem měnící se teploty dochází ke změnám jejich rozměrů (délky, </a:t>
            </a:r>
            <a:r>
              <a:rPr lang="cs-CZ" sz="2800" dirty="0" smtClean="0"/>
              <a:t>objemu).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dirty="0" smtClean="0"/>
              <a:t>Vzniká </a:t>
            </a:r>
            <a:r>
              <a:rPr lang="cs-CZ" sz="2800" b="1" dirty="0" smtClean="0"/>
              <a:t>teplotní </a:t>
            </a:r>
            <a:r>
              <a:rPr lang="cs-CZ" sz="2800" b="1" dirty="0"/>
              <a:t>délková či objemová </a:t>
            </a:r>
            <a:r>
              <a:rPr lang="cs-CZ" sz="2800" b="1" dirty="0" smtClean="0"/>
              <a:t>roztažnost</a:t>
            </a:r>
            <a:br>
              <a:rPr lang="cs-CZ" sz="2800" b="1" dirty="0" smtClean="0"/>
            </a:br>
            <a:r>
              <a:rPr lang="cs-CZ" sz="2800" dirty="0" smtClean="0"/>
              <a:t>– </a:t>
            </a:r>
            <a:r>
              <a:rPr lang="cs-CZ" sz="2800" dirty="0"/>
              <a:t>závisí na materiálu a teplotě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TextovéPole 10">
            <a:hlinkClick r:id="rId5"/>
          </p:cNvPr>
          <p:cNvSpPr txBox="1"/>
          <p:nvPr/>
        </p:nvSpPr>
        <p:spPr>
          <a:xfrm>
            <a:off x="634619" y="5979809"/>
            <a:ext cx="7810115" cy="70788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Vyzkoušejte applet</a:t>
            </a:r>
            <a:endParaRPr lang="cs-CZ" sz="4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99792" y="4337013"/>
            <a:ext cx="3672408" cy="64633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Roztažnost pevných látek je základem bimetalových teploměrů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C:\Users\hajekp\AppData\Local\Microsoft\Windows\Temporary Internet Files\Content.IE5\Y9HBNUS6\MP9003993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28511"/>
            <a:ext cx="6360256" cy="418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hajekp\AppData\Local\Microsoft\Windows\Temporary Internet Files\Content.IE5\Y9HBNUS6\MP9004337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025" y="3601112"/>
            <a:ext cx="4379975" cy="328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Praxe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4099" y="1196752"/>
            <a:ext cx="3672408" cy="255454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Voda však naopak </a:t>
            </a:r>
            <a:r>
              <a:rPr lang="cs-CZ" sz="3200" dirty="0" smtClean="0"/>
              <a:t>svůj objem zvětšuje při </a:t>
            </a:r>
            <a:r>
              <a:rPr lang="cs-CZ" sz="3200" dirty="0"/>
              <a:t>tuhnutí na </a:t>
            </a:r>
            <a:r>
              <a:rPr lang="cs-CZ" sz="3200" dirty="0" smtClean="0"/>
              <a:t>led. </a:t>
            </a:r>
            <a:r>
              <a:rPr lang="cs-CZ" sz="3200" b="1" dirty="0" smtClean="0"/>
              <a:t>Pozor </a:t>
            </a:r>
            <a:r>
              <a:rPr lang="cs-CZ" sz="3200" b="1" dirty="0"/>
              <a:t>na popraskání potrubí.</a:t>
            </a:r>
          </a:p>
        </p:txBody>
      </p:sp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35340" y="4365104"/>
            <a:ext cx="5283947" cy="224676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U většiny látek se délka či objem s rostoucí teplotou zvětšuje.</a:t>
            </a:r>
          </a:p>
          <a:p>
            <a:r>
              <a:rPr lang="cs-CZ" sz="2800" dirty="0"/>
              <a:t>V praxi na stavbách u konstrukcí dilatační </a:t>
            </a:r>
            <a:r>
              <a:rPr lang="cs-CZ" sz="2800" dirty="0" smtClean="0"/>
              <a:t>spáry. Dilatační smyčky</a:t>
            </a:r>
            <a:br>
              <a:rPr lang="cs-CZ" sz="2800" dirty="0" smtClean="0"/>
            </a:br>
            <a:r>
              <a:rPr lang="cs-CZ" sz="2800" dirty="0" smtClean="0"/>
              <a:t>na </a:t>
            </a:r>
            <a:r>
              <a:rPr lang="cs-CZ" sz="2800" dirty="0"/>
              <a:t>parovodech atd.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322422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2227</TotalTime>
  <Words>100</Words>
  <Application>Microsoft Office PowerPoint</Application>
  <PresentationFormat>Předvádění na obrazovce (4:3)</PresentationFormat>
  <Paragraphs>27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238</cp:revision>
  <dcterms:created xsi:type="dcterms:W3CDTF">2012-05-07T15:15:55Z</dcterms:created>
  <dcterms:modified xsi:type="dcterms:W3CDTF">2013-06-28T10:50:47Z</dcterms:modified>
</cp:coreProperties>
</file>