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6" r:id="rId2"/>
    <p:sldId id="256" r:id="rId3"/>
    <p:sldId id="258" r:id="rId4"/>
    <p:sldId id="264" r:id="rId5"/>
    <p:sldId id="265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30.6.2013 19:44:24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30.6.2013 19:44:24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30.6.2013 19:44:24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30.6.2013 19:44:24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30.6.2013 19:44:24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30.6.2013 19:44:24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30.6.2013 19:44:24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30.6.2013 19:44:24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30.6.2013 19:44:24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30.6.2013 19:44:24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30.6.2013 19:44:24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30.6.2013 19:44:24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2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wmf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7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gif"/><Relationship Id="rId7" Type="http://schemas.openxmlformats.org/officeDocument/2006/relationships/image" Target="../media/image22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jpeg"/><Relationship Id="rId11" Type="http://schemas.openxmlformats.org/officeDocument/2006/relationships/hyperlink" Target="http://kabinet.fyzika.net/aplety/teplo/teplo.htm" TargetMode="External"/><Relationship Id="rId5" Type="http://schemas.openxmlformats.org/officeDocument/2006/relationships/image" Target="../media/image20.jpeg"/><Relationship Id="rId10" Type="http://schemas.openxmlformats.org/officeDocument/2006/relationships/image" Target="../media/image25.wmf"/><Relationship Id="rId4" Type="http://schemas.openxmlformats.org/officeDocument/2006/relationships/image" Target="../media/image19.wmf"/><Relationship Id="rId9" Type="http://schemas.openxmlformats.org/officeDocument/2006/relationships/image" Target="../media/image2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3166497"/>
              </p:ext>
            </p:extLst>
          </p:nvPr>
        </p:nvGraphicFramePr>
        <p:xfrm>
          <a:off x="2411760" y="167535"/>
          <a:ext cx="4320480" cy="652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89940" imgH="8909067" progId="Word.Document.12">
                  <p:embed/>
                </p:oleObj>
              </mc:Choice>
              <mc:Fallback>
                <p:oleObj name="Dokument" r:id="rId3" imgW="5889940" imgH="890906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5"/>
                        <a:ext cx="4320480" cy="6525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11794809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5" name="Picture 31" descr="C:\Users\hajekp\AppData\Local\Microsoft\Windows\Temporary Internet Files\Content.IE5\Y9HBNUS6\MP90040230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0"/>
            <a:ext cx="8572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Vnitřní energie a teplo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34331" y="2492896"/>
            <a:ext cx="8639087" cy="30469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3200" dirty="0"/>
              <a:t>Látka jakéhokoliv skupenství se skládá z </a:t>
            </a:r>
            <a:r>
              <a:rPr lang="cs-CZ" sz="3200" dirty="0" smtClean="0"/>
              <a:t>částic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200" dirty="0"/>
              <a:t>Částice se v látce </a:t>
            </a:r>
            <a:r>
              <a:rPr lang="cs-CZ" sz="3200" dirty="0" smtClean="0"/>
              <a:t>neustále</a:t>
            </a:r>
            <a:br>
              <a:rPr lang="cs-CZ" sz="3200" dirty="0" smtClean="0"/>
            </a:br>
            <a:r>
              <a:rPr lang="cs-CZ" sz="3200" dirty="0" smtClean="0"/>
              <a:t>a </a:t>
            </a:r>
            <a:r>
              <a:rPr lang="cs-CZ" sz="3200" dirty="0"/>
              <a:t>neuspořádaně pohybují (Brown, difúze</a:t>
            </a:r>
            <a:r>
              <a:rPr lang="cs-CZ" sz="3200" dirty="0" smtClean="0"/>
              <a:t>)</a:t>
            </a:r>
          </a:p>
          <a:p>
            <a:pPr marL="742950" lvl="0" indent="-742950">
              <a:buFont typeface="+mj-lt"/>
              <a:buAutoNum type="arabicPeriod"/>
            </a:pPr>
            <a:r>
              <a:rPr lang="cs-CZ" sz="3200" dirty="0"/>
              <a:t>Částice na sebe navzájem působí </a:t>
            </a:r>
            <a:r>
              <a:rPr lang="cs-CZ" sz="3200" dirty="0" smtClean="0"/>
              <a:t>přitažlivými</a:t>
            </a:r>
            <a:br>
              <a:rPr lang="cs-CZ" sz="3200" dirty="0" smtClean="0"/>
            </a:br>
            <a:r>
              <a:rPr lang="cs-CZ" sz="3200" dirty="0" smtClean="0"/>
              <a:t>a </a:t>
            </a:r>
            <a:r>
              <a:rPr lang="cs-CZ" sz="3200" dirty="0"/>
              <a:t>odpudivými </a:t>
            </a:r>
            <a:r>
              <a:rPr lang="cs-CZ" sz="3200" dirty="0" smtClean="0"/>
              <a:t>silami</a:t>
            </a:r>
            <a:br>
              <a:rPr lang="cs-CZ" sz="3200" dirty="0" smtClean="0"/>
            </a:br>
            <a:r>
              <a:rPr lang="cs-CZ" sz="3200" dirty="0" smtClean="0"/>
              <a:t>(pevnost </a:t>
            </a:r>
            <a:r>
              <a:rPr lang="cs-CZ" sz="3200" dirty="0"/>
              <a:t>látek, nestlačitelnost vody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21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" name="TextovéPole 33"/>
          <p:cNvSpPr txBox="1"/>
          <p:nvPr/>
        </p:nvSpPr>
        <p:spPr>
          <a:xfrm>
            <a:off x="253256" y="1417131"/>
            <a:ext cx="6985911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3 základní poznatky o </a:t>
            </a:r>
            <a:r>
              <a:rPr lang="cs-CZ" sz="3200" dirty="0" smtClean="0"/>
              <a:t>látkách:</a:t>
            </a:r>
            <a:endParaRPr lang="cs-CZ" sz="32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5" name="Picture 17" descr="C:\Users\hajekp\AppData\Local\Microsoft\Windows\Temporary Internet Files\Content.IE5\Y9HBNUS6\MP9004387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31372"/>
            <a:ext cx="4619224" cy="3321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hajekp\AppData\Local\Microsoft\Windows\Temporary Internet Files\Content.IE5\JWYK5NAV\MP9004023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735" y="835025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Vnitřní energie tělesa</a:t>
            </a:r>
            <a:endParaRPr lang="cs-CZ" sz="36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0825" y="840777"/>
            <a:ext cx="4713379" cy="255454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je součet celkové kinetické energie tepelného pohybu částic tělesa a celkové potenciální energie jejich vzájemné polohy.</a:t>
            </a:r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15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231978" y="4293096"/>
            <a:ext cx="8661195" cy="107721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Není konstantní, závisí na teplotě </a:t>
            </a:r>
            <a:r>
              <a:rPr lang="cs-CZ" sz="3200" dirty="0" smtClean="0"/>
              <a:t>tělesa,</a:t>
            </a:r>
            <a:br>
              <a:rPr lang="cs-CZ" sz="3200" dirty="0" smtClean="0"/>
            </a:br>
            <a:r>
              <a:rPr lang="cs-CZ" sz="3200" dirty="0" smtClean="0"/>
              <a:t>lze </a:t>
            </a:r>
            <a:r>
              <a:rPr lang="cs-CZ" sz="3200" dirty="0"/>
              <a:t>ji </a:t>
            </a:r>
            <a:r>
              <a:rPr lang="cs-CZ" sz="3200" dirty="0" smtClean="0"/>
              <a:t>měnit dvěma způsoby:</a:t>
            </a:r>
            <a:endParaRPr lang="cs-CZ" sz="3200" b="1" dirty="0"/>
          </a:p>
        </p:txBody>
      </p:sp>
      <p:pic>
        <p:nvPicPr>
          <p:cNvPr id="2066" name="Picture 18" descr="C:\Users\hajekp\AppData\Local\Microsoft\Windows\Temporary Internet Files\Content.IE5\JWYK5NAV\MC9002323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008259"/>
            <a:ext cx="2051720" cy="182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a) Konáním práce</a:t>
            </a:r>
            <a:endParaRPr lang="cs-CZ" sz="36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9614" y="1052736"/>
            <a:ext cx="8642349" cy="15696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ři </a:t>
            </a:r>
            <a:r>
              <a:rPr lang="cs-CZ" sz="3200" dirty="0"/>
              <a:t>obrábění kovů se součásti zahřívají, při huštění </a:t>
            </a:r>
            <a:r>
              <a:rPr lang="cs-CZ" sz="3200" dirty="0" smtClean="0"/>
              <a:t>pneumatiky se ventilek se zahřívá, tření </a:t>
            </a:r>
            <a:r>
              <a:rPr lang="cs-CZ" sz="3200" dirty="0"/>
              <a:t>rukou </a:t>
            </a:r>
            <a:r>
              <a:rPr lang="cs-CZ" sz="3200" dirty="0" smtClean="0"/>
              <a:t>nám  ruce rozehřeje.</a:t>
            </a:r>
            <a:endParaRPr lang="cs-CZ" sz="3200" b="1" i="1" dirty="0" smtClean="0">
              <a:solidFill>
                <a:schemeClr val="tx1"/>
              </a:solidFill>
            </a:endParaRPr>
          </a:p>
        </p:txBody>
      </p:sp>
      <p:pic>
        <p:nvPicPr>
          <p:cNvPr id="6155" name="Picture 11" descr="C:\Users\hajekp\AppData\Local\Microsoft\Windows\Temporary Internet Files\Content.IE5\4NROZU45\MP9003870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80928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hajekp\AppData\Local\Microsoft\Windows\Temporary Internet Files\Content.IE5\FEH5A0K1\MP9003869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780928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hajekp\AppData\Local\Microsoft\Windows\Temporary Internet Files\Content.IE5\Y9HBNUS6\MP90030288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20040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hajekp\AppData\Local\Microsoft\Windows\Temporary Internet Files\Content.IE5\JWYK5NAV\MC9002900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555" y="3784122"/>
            <a:ext cx="2684352" cy="3066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15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63" name="Picture 19" descr="C:\Users\hajekp\AppData\Local\Microsoft\Windows\Temporary Internet Files\Content.IE5\4NROZU45\MP9004276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282020"/>
            <a:ext cx="2339752" cy="3575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2180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5" name="Picture 7" descr="C:\Users\hajekp\AppData\Local\Microsoft\Windows\Temporary Internet Files\Content.IE5\4NROZU45\MP9004387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52936"/>
            <a:ext cx="2670043" cy="400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hajekp\AppData\Local\Microsoft\Windows\Temporary Internet Files\Content.IE5\FEH5A0K1\MP9003996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043" y="3294892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/>
              <a:t>b</a:t>
            </a:r>
            <a:r>
              <a:rPr lang="cs-CZ" sz="3600" dirty="0" smtClean="0"/>
              <a:t>) Tepelnou výměnou</a:t>
            </a:r>
            <a:endParaRPr lang="cs-CZ" sz="36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9614" y="1052736"/>
            <a:ext cx="8642349" cy="255454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Je to děj</a:t>
            </a:r>
            <a:r>
              <a:rPr lang="cs-CZ" sz="3200" dirty="0"/>
              <a:t>, při němž část vnitřní energie teplejšího tělesa je předána tělesu </a:t>
            </a:r>
            <a:r>
              <a:rPr lang="cs-CZ" sz="3200" dirty="0" smtClean="0"/>
              <a:t>chladnějšímu.</a:t>
            </a:r>
            <a:br>
              <a:rPr lang="cs-CZ" sz="3200" dirty="0" smtClean="0"/>
            </a:br>
            <a:r>
              <a:rPr lang="cs-CZ" sz="3200" dirty="0" smtClean="0"/>
              <a:t>Říkáme</a:t>
            </a:r>
            <a:r>
              <a:rPr lang="cs-CZ" sz="3200" dirty="0"/>
              <a:t>, že teplejší těleso druhému tělesu </a:t>
            </a:r>
            <a:r>
              <a:rPr lang="cs-CZ" sz="3200" b="1" dirty="0"/>
              <a:t>teplo Q</a:t>
            </a:r>
            <a:r>
              <a:rPr lang="cs-CZ" sz="3200" dirty="0"/>
              <a:t> odevzdalo a to chladnější </a:t>
            </a:r>
            <a:r>
              <a:rPr lang="cs-CZ" sz="3200" b="1" dirty="0"/>
              <a:t>teplo Q</a:t>
            </a:r>
            <a:r>
              <a:rPr lang="cs-CZ" sz="3200" dirty="0"/>
              <a:t> přijalo. Jednotkou tepla je </a:t>
            </a:r>
            <a:r>
              <a:rPr lang="cs-CZ" sz="3200" b="1" i="1" dirty="0"/>
              <a:t>joule J</a:t>
            </a:r>
            <a:endParaRPr lang="cs-CZ" sz="3200" b="1" i="1" dirty="0" smtClean="0">
              <a:solidFill>
                <a:schemeClr val="tx1"/>
              </a:solidFill>
            </a:endParaRPr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15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8" descr="C:\Users\hajekp\AppData\Local\Microsoft\Windows\Temporary Internet Files\Content.IE5\4NROZU45\MP9004019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8681" y="4249361"/>
            <a:ext cx="3914488" cy="260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hajekp\AppData\Local\Microsoft\Windows\Temporary Internet Files\Content.IE5\JWYK5NAV\MC9003523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719" y="2564904"/>
            <a:ext cx="1311244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hajekp\AppData\Local\Microsoft\Windows\Temporary Internet Files\Content.IE5\4NROZU45\MP9002897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68960"/>
            <a:ext cx="1338054" cy="2007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9392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157" y="188913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Tepelná výměna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24157" y="1124744"/>
            <a:ext cx="87129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Přenos tepla se uskutečňuje z míst s vyšší teplotou do míst s nižší teplotou 3 </a:t>
            </a:r>
            <a:r>
              <a:rPr lang="cs-CZ" sz="2800" dirty="0" smtClean="0"/>
              <a:t>způsoby:</a:t>
            </a:r>
            <a:endParaRPr lang="cs-CZ" sz="2800" dirty="0"/>
          </a:p>
        </p:txBody>
      </p:sp>
      <p:pic>
        <p:nvPicPr>
          <p:cNvPr id="3084" name="Picture 12" descr="C:\Users\hajekp\AppData\Local\Microsoft\Windows\Temporary Internet Files\Content.IE5\JWYK5NAV\MM90021349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5854" y="4722006"/>
            <a:ext cx="1028700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hajekp\AppData\Local\Microsoft\Windows\Temporary Internet Files\Content.IE5\Y9HBNUS6\MC9001988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76085">
            <a:off x="2458366" y="2670506"/>
            <a:ext cx="4359044" cy="2531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hajekp\AppData\Local\Microsoft\Windows\Temporary Internet Files\Content.IE5\Y9HBNUS6\MP90022752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074725"/>
            <a:ext cx="2810727" cy="1855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hajekp\AppData\Local\Microsoft\Windows\Temporary Internet Files\Content.IE5\FEH5A0K1\MP90040198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9732" flipH="1">
            <a:off x="5488020" y="367518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3089" name="Picture 17" descr="C:\Users\hajekp\AppData\Local\Microsoft\Windows\Temporary Internet Files\Content.IE5\4NROZU45\MP900442417[1].jpg"/>
          <p:cNvPicPr>
            <a:picLocks noChangeAspect="1" noChangeArrowheads="1"/>
          </p:cNvPicPr>
          <p:nvPr/>
        </p:nvPicPr>
        <p:blipFill rotWithShape="1"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721" b="29254"/>
          <a:stretch/>
        </p:blipFill>
        <p:spPr bwMode="auto">
          <a:xfrm rot="14626562">
            <a:off x="5196593" y="2523757"/>
            <a:ext cx="2272569" cy="1201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hajekp\AppData\Local\Microsoft\Windows\Temporary Internet Files\Content.IE5\JWYK5NAV\MC900441950[1].wmf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011953" y="3985635"/>
            <a:ext cx="1116502" cy="63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5" name="Picture 23" descr="C:\Users\hajekp\AppData\Local\Microsoft\Windows\Temporary Internet Files\Content.IE5\JWYK5NAV\MC900440125[1].wmf"/>
          <p:cNvPicPr>
            <a:picLocks noChangeAspect="1" noChangeArrowheads="1"/>
          </p:cNvPicPr>
          <p:nvPr/>
        </p:nvPicPr>
        <p:blipFill>
          <a:blip r:embed="rId9" cstate="print">
            <a:duotone>
              <a:prstClr val="black"/>
              <a:srgbClr val="FFFF00">
                <a:tint val="45000"/>
                <a:satMod val="400000"/>
              </a:srgbClr>
            </a:duotone>
            <a:lum bright="4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779" y="5083707"/>
            <a:ext cx="2524357" cy="7765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660232" y="2078851"/>
            <a:ext cx="1534111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Vedením</a:t>
            </a:r>
          </a:p>
          <a:p>
            <a:r>
              <a:rPr lang="cs-CZ" sz="2800" dirty="0" smtClean="0"/>
              <a:t>(kovy)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072743" y="4640978"/>
            <a:ext cx="1793764" cy="1815882"/>
          </a:xfrm>
          <a:prstGeom prst="rect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Zářením</a:t>
            </a:r>
          </a:p>
          <a:p>
            <a:r>
              <a:rPr lang="cs-CZ" sz="2800" dirty="0" smtClean="0"/>
              <a:t>(i ve vakuu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eplo</a:t>
            </a:r>
            <a:br>
              <a:rPr lang="cs-CZ" sz="2800" dirty="0" smtClean="0"/>
            </a:br>
            <a:r>
              <a:rPr lang="cs-CZ" sz="2800" dirty="0" smtClean="0"/>
              <a:t>od Slunce)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62296" y="3608756"/>
            <a:ext cx="1992496" cy="138499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Prouděním (ve vzduchu, ve vodě)</a:t>
            </a:r>
            <a:endParaRPr lang="cs-CZ" sz="2800" dirty="0"/>
          </a:p>
        </p:txBody>
      </p:sp>
      <p:pic>
        <p:nvPicPr>
          <p:cNvPr id="3096" name="Picture 24" descr="C:\Users\hajekp\AppData\Local\Microsoft\Windows\Temporary Internet Files\Content.IE5\JWYK5NAV\MC900441964[1].wmf"/>
          <p:cNvPicPr>
            <a:picLocks noChangeAspect="1" noChangeArrowheads="1"/>
          </p:cNvPicPr>
          <p:nvPr/>
        </p:nvPicPr>
        <p:blipFill>
          <a:blip r:embed="rId10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77864">
            <a:off x="3500764" y="3723579"/>
            <a:ext cx="1762125" cy="59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>
            <a:hlinkClick r:id="rId11"/>
          </p:cNvPr>
          <p:cNvSpPr/>
          <p:nvPr/>
        </p:nvSpPr>
        <p:spPr>
          <a:xfrm>
            <a:off x="109869" y="5860297"/>
            <a:ext cx="23391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Applet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9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9" dur="20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45" presetClass="entr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5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43" grpId="0" animBg="1"/>
      <p:bldP spid="44" grpId="0" animBg="1"/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2319</TotalTime>
  <Words>123</Words>
  <Application>Microsoft Office PowerPoint</Application>
  <PresentationFormat>Předvádění na obrazovce (4:3)</PresentationFormat>
  <Paragraphs>27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249</cp:revision>
  <dcterms:created xsi:type="dcterms:W3CDTF">2012-05-07T15:15:55Z</dcterms:created>
  <dcterms:modified xsi:type="dcterms:W3CDTF">2013-06-30T17:48:24Z</dcterms:modified>
</cp:coreProperties>
</file>