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7" r:id="rId2"/>
    <p:sldId id="256" r:id="rId3"/>
    <p:sldId id="258" r:id="rId4"/>
    <p:sldId id="264" r:id="rId5"/>
    <p:sldId id="265" r:id="rId6"/>
    <p:sldId id="259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13:01:51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7.wmf"/><Relationship Id="rId7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22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4155006"/>
              </p:ext>
            </p:extLst>
          </p:nvPr>
        </p:nvGraphicFramePr>
        <p:xfrm>
          <a:off x="2411760" y="228645"/>
          <a:ext cx="4298878" cy="63687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24092" progId="Word.Document.12">
                  <p:embed/>
                </p:oleObj>
              </mc:Choice>
              <mc:Fallback>
                <p:oleObj name="Dokument" r:id="rId3" imgW="5889940" imgH="87240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28645"/>
                        <a:ext cx="4298878" cy="63687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66226747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" name="Picture 40" descr="C:\Users\hajekp\AppData\Local\Microsoft\Windows\Temporary Internet Files\Content.IE5\773BW4AU\MP9004228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4827831"/>
            <a:ext cx="2667127" cy="1779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C:\Users\hajekp\AppData\Local\Microsoft\Windows\Temporary Internet Files\Content.IE5\773BW4AU\MC9004123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46706">
            <a:off x="255176" y="743251"/>
            <a:ext cx="1788811" cy="1444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C:\Users\hajekp\AppData\Local\Microsoft\Windows\Temporary Internet Files\Content.IE5\FYEZL4D7\MP9004012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88" y="5003670"/>
            <a:ext cx="2406392" cy="1603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C:\Users\hajekp\AppData\Local\Microsoft\Windows\Temporary Internet Files\Content.IE5\Y9HBNUS6\MP900448542[1].jpg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404813"/>
            <a:ext cx="3071932" cy="307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Změny skupenství látek</a:t>
            </a:r>
            <a:endParaRPr lang="cs-CZ" sz="3600" dirty="0"/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99" y="1332810"/>
            <a:ext cx="7610475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Tání a tuhnutí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0825" y="997917"/>
            <a:ext cx="8642348" cy="35394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u="sng" dirty="0" smtClean="0"/>
              <a:t>Teplota tání</a:t>
            </a:r>
            <a:r>
              <a:rPr lang="cs-CZ" sz="3200" dirty="0" smtClean="0"/>
              <a:t> je teplota, při níž krystalická pevná látka přechází ze skupenství pevného do kapalného.</a:t>
            </a:r>
            <a:br>
              <a:rPr lang="cs-CZ" sz="3200" dirty="0" smtClean="0"/>
            </a:br>
            <a:r>
              <a:rPr lang="cs-CZ" sz="3200" dirty="0" smtClean="0"/>
              <a:t>U těchto látek je stejná i </a:t>
            </a:r>
            <a:r>
              <a:rPr lang="cs-CZ" sz="3200" u="sng" dirty="0" smtClean="0"/>
              <a:t>teplota tuhnutí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Velmi dobře známe na příkladu vody a ledu.</a:t>
            </a:r>
            <a:br>
              <a:rPr lang="cs-CZ" sz="3200" dirty="0" smtClean="0"/>
            </a:br>
            <a:r>
              <a:rPr lang="cs-CZ" sz="3200" dirty="0" smtClean="0"/>
              <a:t>Tání i tuhnutí se děje při teplotě 0°C (bod mrazu).</a:t>
            </a:r>
          </a:p>
          <a:p>
            <a:r>
              <a:rPr lang="cs-CZ" sz="3200" dirty="0" smtClean="0"/>
              <a:t>Na tuto teplotu má vliv i tlak. </a:t>
            </a:r>
            <a:endParaRPr lang="cs-CZ" sz="32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399429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7595225"/>
              </p:ext>
            </p:extLst>
          </p:nvPr>
        </p:nvGraphicFramePr>
        <p:xfrm>
          <a:off x="1385092" y="4725144"/>
          <a:ext cx="6096000" cy="18288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Látka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err="1" smtClean="0"/>
                        <a:t>t</a:t>
                      </a:r>
                      <a:r>
                        <a:rPr lang="cs-CZ" sz="2400" baseline="-25000" dirty="0" err="1" smtClean="0"/>
                        <a:t>t</a:t>
                      </a:r>
                      <a:r>
                        <a:rPr lang="cs-CZ" sz="2400" baseline="0" dirty="0" smtClean="0"/>
                        <a:t> / °C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Látka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err="1" smtClean="0"/>
                        <a:t>t</a:t>
                      </a:r>
                      <a:r>
                        <a:rPr lang="cs-CZ" sz="2400" baseline="-25000" dirty="0" err="1" smtClean="0"/>
                        <a:t>t</a:t>
                      </a:r>
                      <a:r>
                        <a:rPr lang="cs-CZ" sz="2400" baseline="0" dirty="0" smtClean="0"/>
                        <a:t> / °C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Látka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err="1" smtClean="0"/>
                        <a:t>t</a:t>
                      </a:r>
                      <a:r>
                        <a:rPr lang="cs-CZ" sz="2400" baseline="-25000" dirty="0" err="1" smtClean="0"/>
                        <a:t>t</a:t>
                      </a:r>
                      <a:r>
                        <a:rPr lang="cs-CZ" sz="2400" baseline="0" dirty="0" smtClean="0"/>
                        <a:t> / °C</a:t>
                      </a:r>
                      <a:endParaRPr lang="cs-CZ" sz="2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vodík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-259,2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voda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olovo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327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líh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-115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vosk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38-56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ocel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1350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rtuť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-38,83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cín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232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uhlík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3642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72" name="Picture 28" descr="C:\Users\hajekp\AppData\Local\Microsoft\Windows\Temporary Internet Files\Content.IE5\E5TQ47IY\MP9004012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7806" y="3745221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C:\Users\hajekp\AppData\Local\Microsoft\Windows\Temporary Internet Files\Content.IE5\773BW4AU\MP9004231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6" y="4148382"/>
            <a:ext cx="3962447" cy="271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Vypařování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probíhá při každé teplotě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9614" y="1052736"/>
            <a:ext cx="8642349" cy="107721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/>
              <a:t>Vypařování</a:t>
            </a:r>
            <a:r>
              <a:rPr lang="cs-CZ" sz="3200" dirty="0"/>
              <a:t> – unikání molekul jen z povrchu kapaliny </a:t>
            </a:r>
            <a:r>
              <a:rPr lang="cs-CZ" sz="3200" dirty="0" smtClean="0"/>
              <a:t>(např. schnutí </a:t>
            </a:r>
            <a:r>
              <a:rPr lang="cs-CZ" sz="3200" dirty="0"/>
              <a:t>prádla</a:t>
            </a:r>
            <a:r>
              <a:rPr lang="cs-CZ" sz="3200" dirty="0" smtClean="0"/>
              <a:t>)</a:t>
            </a:r>
            <a:endParaRPr lang="cs-CZ" sz="3200" b="1" i="1" dirty="0" smtClean="0">
              <a:solidFill>
                <a:schemeClr val="tx1"/>
              </a:solidFill>
            </a:endParaRPr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753492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9614" y="2420888"/>
            <a:ext cx="8642349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u="sng" dirty="0" smtClean="0"/>
              <a:t>Rychlost </a:t>
            </a:r>
            <a:r>
              <a:rPr lang="cs-CZ" sz="3200" u="sng" dirty="0"/>
              <a:t>vypařování se </a:t>
            </a:r>
            <a:r>
              <a:rPr lang="cs-CZ" sz="3200" u="sng" dirty="0" smtClean="0"/>
              <a:t>zvýší</a:t>
            </a:r>
          </a:p>
          <a:p>
            <a:r>
              <a:rPr lang="cs-CZ" sz="3200" dirty="0" smtClean="0"/>
              <a:t>1) větší </a:t>
            </a:r>
            <a:r>
              <a:rPr lang="cs-CZ" sz="3200" dirty="0"/>
              <a:t>teplotou </a:t>
            </a:r>
            <a:r>
              <a:rPr lang="cs-CZ" sz="3200" dirty="0" smtClean="0"/>
              <a:t>kapaliny,</a:t>
            </a:r>
          </a:p>
          <a:p>
            <a:r>
              <a:rPr lang="cs-CZ" sz="3200" dirty="0" smtClean="0"/>
              <a:t>2) zvětšením </a:t>
            </a:r>
            <a:r>
              <a:rPr lang="cs-CZ" sz="3200" dirty="0"/>
              <a:t>volného povrchu, </a:t>
            </a:r>
            <a:endParaRPr lang="cs-CZ" sz="3200" dirty="0" smtClean="0"/>
          </a:p>
          <a:p>
            <a:r>
              <a:rPr lang="cs-CZ" sz="3200" dirty="0" smtClean="0"/>
              <a:t>3) odstraňováním </a:t>
            </a:r>
            <a:r>
              <a:rPr lang="cs-CZ" sz="3200" dirty="0"/>
              <a:t>vzniklých par nad kapalinou</a:t>
            </a:r>
            <a:endParaRPr lang="cs-CZ" sz="3200" b="1" i="1" dirty="0"/>
          </a:p>
        </p:txBody>
      </p:sp>
      <p:pic>
        <p:nvPicPr>
          <p:cNvPr id="6165" name="Picture 21" descr="C:\Users\hajekp\AppData\Local\Microsoft\Windows\Temporary Internet Files\Content.IE5\FYEZL4D7\MC9001273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056" y="1412776"/>
            <a:ext cx="3739943" cy="258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18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81" name="Picture 13" descr="C:\Users\hajekp\AppData\Local\Microsoft\Windows\Temporary Internet Files\Content.IE5\FYEZL4D7\MP9004230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13607"/>
            <a:ext cx="4944393" cy="4944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Var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9614" y="1052736"/>
            <a:ext cx="8642349" cy="255454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/>
              <a:t>Var</a:t>
            </a:r>
            <a:r>
              <a:rPr lang="cs-CZ" sz="3200" dirty="0"/>
              <a:t> – přeměna kapaliny v plyn (páru) v celém svém objemu při </a:t>
            </a:r>
            <a:r>
              <a:rPr lang="cs-CZ" sz="3200" u="sng" dirty="0"/>
              <a:t>teplotě varu</a:t>
            </a:r>
            <a:r>
              <a:rPr lang="cs-CZ" sz="3200" dirty="0"/>
              <a:t> určité hodnoty, charakteristické pro každou kapalinu a významně </a:t>
            </a:r>
            <a:r>
              <a:rPr lang="cs-CZ" sz="3200" u="sng" dirty="0"/>
              <a:t>závislé na vnějším tlaku.</a:t>
            </a:r>
            <a:r>
              <a:rPr lang="cs-CZ" sz="3200" dirty="0"/>
              <a:t> S rostoucím tlakem se teplota varu kapaliny zvyšuje (Papinův hrnec</a:t>
            </a:r>
            <a:r>
              <a:rPr lang="cs-CZ" sz="3200" dirty="0" smtClean="0"/>
              <a:t>).</a:t>
            </a:r>
            <a:endParaRPr lang="cs-CZ" sz="3200" b="1" i="1" dirty="0" smtClean="0">
              <a:solidFill>
                <a:schemeClr val="tx1"/>
              </a:solidFill>
            </a:endParaRPr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" name="Picture 10" descr="C:\Users\hajekp\AppData\Local\Microsoft\Windows\Temporary Internet Files\Content.IE5\E5TQ47IY\MC9001993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500" y="3428999"/>
            <a:ext cx="1585865" cy="169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hajekp\AppData\Local\Microsoft\Windows\Temporary Internet Files\Content.IE5\FYEZL4D7\MC9002373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84760"/>
            <a:ext cx="2017414" cy="287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7" name="Picture 19" descr="C:\Users\hajekp\AppData\Local\Microsoft\Windows\Temporary Internet Files\Content.IE5\FYEZL4D7\MC90043630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12199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C:\Users\hajekp\AppData\Local\Microsoft\Windows\Temporary Internet Files\Content.IE5\E5TQ47IY\MC900438788[1].jpg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9471">
            <a:off x="7180628" y="5356846"/>
            <a:ext cx="1263623" cy="1329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9" name="Picture 21" descr="C:\Users\hajekp\AppData\Local\Microsoft\Windows\Temporary Internet Files\Content.IE5\FYEZL4D7\MC9003266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173" y="314202"/>
            <a:ext cx="651053" cy="91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9392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157" y="188913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Kapalnění (kondenzace)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157" y="1020620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ranní rosa, orosení skel, mlha</a:t>
            </a:r>
          </a:p>
        </p:txBody>
      </p:sp>
      <p:pic>
        <p:nvPicPr>
          <p:cNvPr id="3098" name="Picture 26" descr="C:\Users\hajekp\AppData\Local\Microsoft\Windows\Temporary Internet Files\Content.IE5\FYEZL4D7\MP900442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12078"/>
            <a:ext cx="2279277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9" name="Picture 27" descr="C:\Users\hajekp\AppData\Local\Microsoft\Windows\Temporary Internet Files\Content.IE5\773BW4AU\MP90017536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723" y="4108597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C:\Users\hajekp\AppData\Local\Microsoft\Windows\Temporary Internet Files\Content.IE5\FYEZL4D7\MP9003996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37402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hajekp\AppData\Local\Microsoft\Windows\Temporary Internet Files\Content.IE5\YHFH55K9\MP9004015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53775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1" name="Picture 29" descr="C:\Users\hajekp\AppData\Local\Microsoft\Windows\Temporary Internet Files\Content.IE5\YHFH55K9\MP90038745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53747"/>
            <a:ext cx="2719517" cy="1939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157" y="188913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Sublimace a desublimace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157" y="998952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sušení prádla v zimě, námrazy a jinovatka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C:\Users\hajekp\AppData\Local\Microsoft\Windows\Temporary Internet Files\Content.IE5\773BW4AU\MP9004068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72446"/>
            <a:ext cx="6012160" cy="400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hajekp\AppData\Local\Microsoft\Windows\Temporary Internet Files\Content.IE5\FYEZL4D7\MP9004251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48" y="1615404"/>
            <a:ext cx="2759432" cy="27866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9" name="Picture 17" descr="C:\Users\hajekp\AppData\Local\Microsoft\Windows\Temporary Internet Files\Content.IE5\773BW4AU\MP9004337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345" y="3933056"/>
            <a:ext cx="4040780" cy="26399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0" name="Picture 18" descr="C:\Users\hajekp\AppData\Local\Microsoft\Windows\Temporary Internet Files\Content.IE5\YHFH55K9\MP9004252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51" y="4882179"/>
            <a:ext cx="2724329" cy="18155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hajekp\AppData\Local\Microsoft\Windows\Temporary Internet Files\Content.IE5\773BW4AU\MP90014518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15403"/>
            <a:ext cx="4206996" cy="27766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81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2406</TotalTime>
  <Words>125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258</cp:revision>
  <dcterms:created xsi:type="dcterms:W3CDTF">2012-05-07T15:15:55Z</dcterms:created>
  <dcterms:modified xsi:type="dcterms:W3CDTF">2013-06-28T11:02:33Z</dcterms:modified>
</cp:coreProperties>
</file>