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50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3CFB9-871C-4FAC-9CB0-DB4205212BF0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F2E6C9-9EA0-4F11-961A-FE636AF96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553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374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57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578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734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880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57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920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4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30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104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753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403A1-1719-466C-94ED-8B0B7B354D7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13663-DC12-4E11-8E62-6690A6A12A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582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3.wmf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2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5194307"/>
              </p:ext>
            </p:extLst>
          </p:nvPr>
        </p:nvGraphicFramePr>
        <p:xfrm>
          <a:off x="2303748" y="435525"/>
          <a:ext cx="4212468" cy="60178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03748" y="435525"/>
                        <a:ext cx="4212468" cy="60178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08786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3939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r>
              <a:rPr lang="cs-CZ" sz="3200" i="1" dirty="0" smtClean="0">
                <a:solidFill>
                  <a:srgbClr val="0000FF"/>
                </a:solidFill>
              </a:rPr>
              <a:t>součet prvních </a:t>
            </a:r>
            <a:r>
              <a:rPr lang="cs-CZ" sz="3200" i="1" u="sng" dirty="0" smtClean="0">
                <a:solidFill>
                  <a:srgbClr val="0000FF"/>
                </a:solidFill>
              </a:rPr>
              <a:t>n</a:t>
            </a:r>
            <a:r>
              <a:rPr lang="cs-CZ" sz="3200" i="1" dirty="0" smtClean="0">
                <a:solidFill>
                  <a:srgbClr val="0000FF"/>
                </a:solidFill>
              </a:rPr>
              <a:t> členů - cvičení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98884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2"/>
              <p:cNvSpPr txBox="1"/>
              <p:nvPr/>
            </p:nvSpPr>
            <p:spPr>
              <a:xfrm>
                <a:off x="1383281" y="1992540"/>
                <a:ext cx="4933723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1 </a:t>
                </a:r>
                <a:br>
                  <a:rPr lang="cs-CZ" b="1" u="sng" dirty="0" smtClean="0"/>
                </a:br>
                <a:r>
                  <a:rPr lang="cs-CZ" dirty="0" smtClean="0"/>
                  <a:t>V aritmetické posloupnosti 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=10, 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=25.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r>
                  <a:rPr lang="cs-CZ" dirty="0" smtClean="0"/>
                  <a:t>Kolik členů musíme sečíst, aby platilo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=175</m:t>
                    </m:r>
                  </m:oMath>
                </a14:m>
                <a:r>
                  <a:rPr lang="cs-CZ" dirty="0" smtClean="0"/>
                  <a:t>?</a:t>
                </a:r>
                <a:r>
                  <a:rPr lang="cs-CZ" dirty="0"/>
                  <a:t>	</a:t>
                </a:r>
              </a:p>
            </p:txBody>
          </p:sp>
        </mc:Choice>
        <mc:Fallback xmlns="">
          <p:sp>
            <p:nvSpPr>
              <p:cNvPr id="11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3281" y="1992540"/>
                <a:ext cx="4933723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1112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1859" y="3068960"/>
                <a:ext cx="4140236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=25−10⇒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𝒅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3068960"/>
                <a:ext cx="414023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01859" y="4015124"/>
                <a:ext cx="6501202" cy="56489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(2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𝑛𝑑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4015124"/>
                <a:ext cx="6501202" cy="56489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01859" y="3470022"/>
                <a:ext cx="3116815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=10−2.3=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3470022"/>
                <a:ext cx="311681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67542" y="4724038"/>
            <a:ext cx="55914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 další fázi řešení je nejjednodušší dosadit zadané a již vypočtené hodnoty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01859" y="5002109"/>
                <a:ext cx="4984698" cy="56489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4+3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=175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−350=0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5002109"/>
                <a:ext cx="4984698" cy="56489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47562" y="4938149"/>
                <a:ext cx="3333861" cy="69281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e>
                                <m:sup>
                                  <m:r>
                                    <a:rPr lang="cs-CZ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i="1" smtClean="0">
                                  <a:latin typeface="Cambria Math"/>
                                </a:rPr>
                                <m:t>−4</m:t>
                              </m:r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3(−350)</m:t>
                              </m:r>
                            </m:e>
                          </m:rad>
                        </m:num>
                        <m:den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7562" y="4938149"/>
                <a:ext cx="3333861" cy="69281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01859" y="5877272"/>
                <a:ext cx="2909963" cy="6127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∉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𝑁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      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5877272"/>
                <a:ext cx="2909963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779912" y="6021288"/>
            <a:ext cx="421429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Musíme sečíst 10 členů dané posloupnosti.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20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3939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r>
              <a:rPr lang="cs-CZ" sz="3200" i="1" dirty="0" smtClean="0">
                <a:solidFill>
                  <a:srgbClr val="0000FF"/>
                </a:solidFill>
              </a:rPr>
              <a:t>součet prvních </a:t>
            </a:r>
            <a:r>
              <a:rPr lang="cs-CZ" sz="3200" i="1" u="sng" dirty="0" smtClean="0">
                <a:solidFill>
                  <a:srgbClr val="0000FF"/>
                </a:solidFill>
              </a:rPr>
              <a:t>n</a:t>
            </a:r>
            <a:r>
              <a:rPr lang="cs-CZ" sz="3200" i="1" dirty="0" smtClean="0">
                <a:solidFill>
                  <a:srgbClr val="0000FF"/>
                </a:solidFill>
              </a:rPr>
              <a:t> členů - cvičení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98884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2"/>
          <p:cNvSpPr txBox="1"/>
          <p:nvPr/>
        </p:nvSpPr>
        <p:spPr>
          <a:xfrm>
            <a:off x="1383281" y="1992540"/>
            <a:ext cx="74367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Příklad 2</a:t>
            </a:r>
            <a:br>
              <a:rPr lang="cs-CZ" b="1" u="sng" dirty="0" smtClean="0"/>
            </a:br>
            <a:r>
              <a:rPr lang="cs-CZ" dirty="0" smtClean="0"/>
              <a:t>Trubky </a:t>
            </a:r>
            <a:r>
              <a:rPr lang="cs-CZ" dirty="0"/>
              <a:t>jsou </a:t>
            </a:r>
            <a:r>
              <a:rPr lang="cs-CZ" dirty="0" smtClean="0"/>
              <a:t>srovnány na hromadě </a:t>
            </a:r>
            <a:r>
              <a:rPr lang="cs-CZ" dirty="0"/>
              <a:t>v </a:t>
            </a:r>
            <a:r>
              <a:rPr lang="cs-CZ" dirty="0" smtClean="0"/>
              <a:t>řadách </a:t>
            </a:r>
            <a:r>
              <a:rPr lang="cs-CZ" dirty="0"/>
              <a:t>nad sebou tak, </a:t>
            </a:r>
            <a:r>
              <a:rPr lang="cs-CZ" dirty="0" smtClean="0"/>
              <a:t>spodní </a:t>
            </a:r>
            <a:r>
              <a:rPr lang="cs-CZ" dirty="0"/>
              <a:t>řada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má 24 trubek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každá </a:t>
            </a:r>
            <a:r>
              <a:rPr lang="cs-CZ" dirty="0" smtClean="0"/>
              <a:t>vyšší </a:t>
            </a:r>
            <a:r>
              <a:rPr lang="cs-CZ" dirty="0"/>
              <a:t>řada vždy o jednu více. </a:t>
            </a:r>
            <a:r>
              <a:rPr lang="cs-CZ" dirty="0" smtClean="0"/>
              <a:t>Ve vrchní řadě je 15 trubek.</a:t>
            </a:r>
            <a:br>
              <a:rPr lang="cs-CZ" dirty="0" smtClean="0"/>
            </a:br>
            <a:r>
              <a:rPr lang="cs-CZ" dirty="0" smtClean="0"/>
              <a:t>Kolik </a:t>
            </a:r>
            <a:r>
              <a:rPr lang="cs-CZ" dirty="0"/>
              <a:t>je všech trubek?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1859" y="3590032"/>
            <a:ext cx="5344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Počty trubek v řadách tvoří aritmetickou posloupnost: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5467" y="3959364"/>
                <a:ext cx="3927549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=24,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=−1, 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=15,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=?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467" y="3959364"/>
                <a:ext cx="392754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4509120"/>
                <a:ext cx="6145978" cy="61831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15−24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𝟏𝟎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509120"/>
                <a:ext cx="6145978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01859" y="5297712"/>
                <a:ext cx="2856038" cy="61093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𝟏𝟎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24+15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𝟏𝟗𝟓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859" y="5297712"/>
                <a:ext cx="2856038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303016" y="5908648"/>
            <a:ext cx="252133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V hromadě je 195 trubek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59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53939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Aritmetická posloupnost-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r>
              <a:rPr lang="cs-CZ" sz="3200" i="1" dirty="0" smtClean="0">
                <a:solidFill>
                  <a:srgbClr val="0000FF"/>
                </a:solidFill>
              </a:rPr>
              <a:t>součet prvních </a:t>
            </a:r>
            <a:r>
              <a:rPr lang="cs-CZ" sz="3200" i="1" u="sng" dirty="0" smtClean="0">
                <a:solidFill>
                  <a:srgbClr val="0000FF"/>
                </a:solidFill>
              </a:rPr>
              <a:t>n</a:t>
            </a:r>
            <a:r>
              <a:rPr lang="cs-CZ" sz="3200" i="1" dirty="0" smtClean="0">
                <a:solidFill>
                  <a:srgbClr val="0000FF"/>
                </a:solidFill>
              </a:rPr>
              <a:t> členů - cvičení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9" y="198884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2"/>
              <p:cNvSpPr txBox="1"/>
              <p:nvPr/>
            </p:nvSpPr>
            <p:spPr>
              <a:xfrm>
                <a:off x="1354557" y="1957483"/>
                <a:ext cx="7048340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3 </a:t>
                </a:r>
                <a:br>
                  <a:rPr lang="cs-CZ" b="1" u="sng" dirty="0" smtClean="0"/>
                </a:br>
                <a:r>
                  <a:rPr lang="cs-CZ" dirty="0"/>
                  <a:t>V aritmetické </a:t>
                </a:r>
                <a:r>
                  <a:rPr lang="cs-CZ" dirty="0" smtClean="0"/>
                  <a:t>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i="1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i="1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=1</m:t>
                        </m:r>
                      </m:sub>
                      <m:sup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20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i="1">
                        <a:latin typeface="Cambria Math"/>
                      </a:rPr>
                      <m:t>.</m:t>
                    </m:r>
                  </m:oMath>
                </a14:m>
                <a:endParaRPr lang="cs-CZ" i="1" dirty="0">
                  <a:latin typeface="Cambria Math"/>
                </a:endParaRPr>
              </a:p>
              <a:p>
                <a:pPr algn="just"/>
                <a:r>
                  <a:rPr lang="cs-CZ" dirty="0" smtClean="0"/>
                  <a:t>Kolik prvních členů musíme sečíst, aby jejich součet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dirty="0" smtClean="0"/>
                  <a:t>nabýval maximální</a:t>
                </a:r>
                <a:br>
                  <a:rPr lang="cs-CZ" dirty="0" smtClean="0"/>
                </a:br>
                <a:r>
                  <a:rPr lang="cs-CZ" dirty="0" smtClean="0"/>
                  <a:t>hodnoty.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4557" y="1957483"/>
                <a:ext cx="7048340" cy="1200329"/>
              </a:xfrm>
              <a:prstGeom prst="rect">
                <a:avLst/>
              </a:prstGeom>
              <a:blipFill rotWithShape="1">
                <a:blip r:embed="rId5"/>
                <a:stretch>
                  <a:fillRect l="-692" t="-2538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01239" y="3356992"/>
            <a:ext cx="4918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 je maximální, sčítáme-li pouze kladné členy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67542" y="3788915"/>
                <a:ext cx="6710363" cy="61177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&gt;0⇒20−3(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−1) &gt;0⇒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23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i="1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𝐧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788915"/>
                <a:ext cx="6710363" cy="61177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67542" y="4645542"/>
                <a:ext cx="2517805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sub>
                      </m:sSub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=20+6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645542"/>
                <a:ext cx="251780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4739" y="5212693"/>
                <a:ext cx="2360711" cy="609077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20+2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𝟕𝟕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739" y="5212693"/>
                <a:ext cx="2360711" cy="6090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822723" y="5212693"/>
            <a:ext cx="457259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Musíme sečíst 7 členů, maximální součet je 77.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83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366</Words>
  <Application>Microsoft Office PowerPoint</Application>
  <PresentationFormat>Předvádění na obrazovce (4:3)</PresentationFormat>
  <Paragraphs>32</Paragraphs>
  <Slides>4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17</cp:revision>
  <dcterms:created xsi:type="dcterms:W3CDTF">2013-06-23T05:07:18Z</dcterms:created>
  <dcterms:modified xsi:type="dcterms:W3CDTF">2013-06-30T19:31:31Z</dcterms:modified>
</cp:coreProperties>
</file>