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57" r:id="rId4"/>
    <p:sldId id="259" r:id="rId5"/>
    <p:sldId id="262" r:id="rId6"/>
    <p:sldId id="260" r:id="rId7"/>
    <p:sldId id="261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E34E43-6E7B-4B42-ADDD-DF2BF6BFB8A3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F735A-C862-4D1A-A579-82A80C27C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rover.rajce.idnes.cz/barokni_umen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8785225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3717032"/>
            <a:ext cx="4516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Alegorie ctností a neřestí (M.B. Braun v Kuksu)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40050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r>
              <a:rPr lang="cs-CZ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39752" y="4293096"/>
            <a:ext cx="3659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4653136"/>
            <a:ext cx="3848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0000"/>
                </a:solidFill>
                <a:latin typeface="Myriad Pro" charset="0"/>
              </a:rPr>
              <a:t>VY_32_INOVACE_PLE.DU.2_2_25</a:t>
            </a:r>
            <a:endParaRPr lang="en-US" b="1" dirty="0">
              <a:solidFill>
                <a:srgbClr val="000000"/>
              </a:solidFill>
              <a:latin typeface="Myriad Pro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Ctnosti a neřesti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M</a:t>
            </a:r>
            <a:r>
              <a:rPr lang="cs-CZ" dirty="0" smtClean="0"/>
              <a:t>.</a:t>
            </a:r>
            <a:r>
              <a:rPr lang="cs-CZ" dirty="0" err="1" smtClean="0"/>
              <a:t>B.Braun</a:t>
            </a:r>
            <a:r>
              <a:rPr lang="cs-CZ" dirty="0" smtClean="0"/>
              <a:t> v Kuksu)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20_neresti_-_Obzerstv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88640"/>
            <a:ext cx="4169437" cy="6254155"/>
          </a:xfrm>
        </p:spPr>
      </p:pic>
      <p:sp>
        <p:nvSpPr>
          <p:cNvPr id="5" name="TextovéPole 4"/>
          <p:cNvSpPr txBox="1"/>
          <p:nvPr/>
        </p:nvSpPr>
        <p:spPr>
          <a:xfrm>
            <a:off x="7524328" y="5445224"/>
            <a:ext cx="5421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1.</a:t>
            </a:r>
            <a:endParaRPr lang="cs-CZ" sz="36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22_neresti_-_Lenos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0" y="260648"/>
            <a:ext cx="4176464" cy="6264696"/>
          </a:xfrm>
        </p:spPr>
      </p:pic>
      <p:sp>
        <p:nvSpPr>
          <p:cNvPr id="5" name="TextovéPole 4"/>
          <p:cNvSpPr txBox="1"/>
          <p:nvPr/>
        </p:nvSpPr>
        <p:spPr>
          <a:xfrm>
            <a:off x="971600" y="5805264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</a:t>
            </a:r>
            <a:endParaRPr lang="cs-CZ" sz="32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04_ctnosti_-_Las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4176464" cy="6264695"/>
          </a:xfrm>
        </p:spPr>
      </p:pic>
      <p:sp>
        <p:nvSpPr>
          <p:cNvPr id="5" name="TextovéPole 4"/>
          <p:cNvSpPr txBox="1"/>
          <p:nvPr/>
        </p:nvSpPr>
        <p:spPr>
          <a:xfrm>
            <a:off x="7596336" y="5733256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21_neresti_-_Hne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44008" y="260648"/>
            <a:ext cx="4176464" cy="6264695"/>
          </a:xfrm>
        </p:spPr>
      </p:pic>
      <p:sp>
        <p:nvSpPr>
          <p:cNvPr id="4" name="TextovéPole 3"/>
          <p:cNvSpPr txBox="1"/>
          <p:nvPr/>
        </p:nvSpPr>
        <p:spPr>
          <a:xfrm>
            <a:off x="827584" y="5733256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4.</a:t>
            </a:r>
            <a:endParaRPr lang="cs-CZ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0_ctnosti_-_Pil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4224470" cy="6336704"/>
          </a:xfrm>
        </p:spPr>
      </p:pic>
      <p:sp>
        <p:nvSpPr>
          <p:cNvPr id="5" name="TextovéPole 4"/>
          <p:cNvSpPr txBox="1"/>
          <p:nvPr/>
        </p:nvSpPr>
        <p:spPr>
          <a:xfrm>
            <a:off x="7524328" y="5805264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5.</a:t>
            </a:r>
            <a:endParaRPr lang="cs-CZ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Úkoly k obrázkům: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sz="4000" dirty="0" smtClean="0"/>
              <a:t>Některé z alegorií mají u sebe zvířata (prase, kohout, medvěd, osel) – napište, se kterou lidskou vlastností by mohla souviset?</a:t>
            </a:r>
          </a:p>
          <a:p>
            <a:pPr marL="514350" indent="-514350">
              <a:buAutoNum type="arabicPeriod"/>
            </a:pP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2. U alegorií se setkáme i s jinými symboly – které to například jsou?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Pojmenujte podle svého uvážení jednotlivé alegorie.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348880"/>
            <a:ext cx="88924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 smtClean="0"/>
              <a:t>4. Jedná se o Obžerství, Lenost, Lásku, Hněv a Píli (srovnejte).</a:t>
            </a:r>
            <a:endParaRPr lang="cs-CZ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5. Najděte mezi alegoriemi dvě protikladné dvojice ctností a neřestí.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3488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6. Která ze jmenovaných soch vyznívá dynamicky, a která naopak klidně?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369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7. Napište svůj nápad na alegorické vyjádření kladné a záporné lidské vlastnosti.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8. Kterou dobrou lidskou vlastnost pokládáte za nejdůležitější a proč?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9. Kterou špatnou lidskou vlastnost pokládáte za nejpalčivější a proč?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10. Co mají z hlediska formy Braunovy sochy společného?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zdroje(obrázky):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124744"/>
            <a:ext cx="71139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pt-BR" dirty="0" smtClean="0"/>
              <a:t>AUTOR NEUVEDEN. </a:t>
            </a:r>
            <a:r>
              <a:rPr lang="pt-BR" i="1" dirty="0" smtClean="0"/>
              <a:t>http://rover.rajce.idnes.cz</a:t>
            </a:r>
            <a:r>
              <a:rPr lang="pt-BR" dirty="0" smtClean="0"/>
              <a:t> [online]. [cit. 19.1.2013]. </a:t>
            </a:r>
            <a:endParaRPr lang="cs-CZ" dirty="0" smtClean="0"/>
          </a:p>
          <a:p>
            <a:r>
              <a:rPr lang="pt-BR" dirty="0" smtClean="0"/>
              <a:t>Dostupný na WWW: </a:t>
            </a:r>
            <a:r>
              <a:rPr lang="pt-BR" dirty="0" smtClean="0">
                <a:hlinkClick r:id="rId2"/>
              </a:rPr>
              <a:t>http://rover.rajce.idnes.cz/barokni_umeni</a:t>
            </a:r>
            <a:endParaRPr lang="cs-CZ" dirty="0" smtClean="0"/>
          </a:p>
          <a:p>
            <a:r>
              <a:rPr lang="pt-BR" dirty="0" smtClean="0"/>
              <a:t>_-_Kuks_2011_-_alegorie_ctnosti_a_neresti/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217</Words>
  <Application>Microsoft Office PowerPoint</Application>
  <PresentationFormat>Předvádění na obrazovce (4:3)</PresentationFormat>
  <Paragraphs>26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Ctnosti a neřesti (M.B.Braun v Kuksu)</vt:lpstr>
      <vt:lpstr>Snímek 3</vt:lpstr>
      <vt:lpstr>Snímek 4</vt:lpstr>
      <vt:lpstr>Snímek 5</vt:lpstr>
      <vt:lpstr>Snímek 6</vt:lpstr>
      <vt:lpstr>Snímek 7</vt:lpstr>
      <vt:lpstr>Úkoly k obrázkům:</vt:lpstr>
      <vt:lpstr>2. U alegorií se setkáme i s jinými symboly – které to například jsou? </vt:lpstr>
      <vt:lpstr>3. Pojmenujte podle svého uvážení jednotlivé alegorie.</vt:lpstr>
      <vt:lpstr>Snímek 11</vt:lpstr>
      <vt:lpstr>5. Najděte mezi alegoriemi dvě protikladné dvojice ctností a neřestí.</vt:lpstr>
      <vt:lpstr>6. Která ze jmenovaných soch vyznívá dynamicky, a která naopak klidně?</vt:lpstr>
      <vt:lpstr>7. Napište svůj nápad na alegorické vyjádření kladné a záporné lidské vlastnosti.</vt:lpstr>
      <vt:lpstr>8. Kterou dobrou lidskou vlastnost pokládáte za nejdůležitější a proč?</vt:lpstr>
      <vt:lpstr>9. Kterou špatnou lidskou vlastnost pokládáte za nejpalčivější a proč?</vt:lpstr>
      <vt:lpstr>10. Co mají z hlediska formy Braunovy sochy společného?</vt:lpstr>
      <vt:lpstr>Použité zdroje(obrázky):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Ctnosti a neřesti (M.B.Braun v Kuksu)</dc:title>
  <dc:creator>Olivík Daniel</dc:creator>
  <cp:lastModifiedBy>Olivík Daniel</cp:lastModifiedBy>
  <cp:revision>15</cp:revision>
  <dcterms:created xsi:type="dcterms:W3CDTF">2013-01-19T14:35:40Z</dcterms:created>
  <dcterms:modified xsi:type="dcterms:W3CDTF">2013-06-26T19:56:33Z</dcterms:modified>
</cp:coreProperties>
</file>