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0" r:id="rId3"/>
    <p:sldId id="257" r:id="rId4"/>
    <p:sldId id="259" r:id="rId5"/>
    <p:sldId id="258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700AA7-84F8-4227-BB06-3FC530C05479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5F1A7-C6DD-4BCA-824B-9B996362F0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524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5F1A7-C6DD-4BCA-824B-9B996362F03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81C33E95-FFCB-4AE5-9021-ECF869B32C21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178088C-9ECA-46DC-B4A9-5A6AE1191A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ady_zaynab_mosque.jpg" TargetMode="External"/><Relationship Id="rId2" Type="http://schemas.openxmlformats.org/officeDocument/2006/relationships/hyperlink" Target="http://cs.wikipedia.org/wiki/Soubor:Muslimskysvet_750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?CTT=97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23528" y="548680"/>
            <a:ext cx="1811936" cy="1728192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/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4067944" y="260648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Název školy: </a:t>
            </a:r>
            <a:r>
              <a:rPr lang="cs-CZ" b="1" dirty="0" smtClean="0">
                <a:solidFill>
                  <a:srgbClr val="FFFF00"/>
                </a:solidFill>
              </a:rPr>
              <a:t>ZŠ Štětí, Ostrovní 300</a:t>
            </a:r>
            <a:r>
              <a:rPr lang="cs-CZ" dirty="0" smtClean="0">
                <a:solidFill>
                  <a:srgbClr val="FFFF00"/>
                </a:solidFill>
              </a:rPr>
              <a:t/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Autor: </a:t>
            </a:r>
            <a:r>
              <a:rPr lang="cs-CZ" b="1" dirty="0" smtClean="0">
                <a:solidFill>
                  <a:srgbClr val="FFFF00"/>
                </a:solidFill>
              </a:rPr>
              <a:t>Sandra Tichá</a:t>
            </a:r>
            <a:r>
              <a:rPr lang="cs-CZ" dirty="0" smtClean="0">
                <a:solidFill>
                  <a:srgbClr val="FFFF00"/>
                </a:solidFill>
              </a:rPr>
              <a:t/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Název materiálu: 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b="1" dirty="0" smtClean="0">
                <a:solidFill>
                  <a:srgbClr val="FFFF00"/>
                </a:solidFill>
              </a:rPr>
              <a:t>VY_32_INOVACE</a:t>
            </a:r>
            <a:r>
              <a:rPr lang="cs-CZ" b="1" smtClean="0">
                <a:solidFill>
                  <a:srgbClr val="FFFF00"/>
                </a:solidFill>
              </a:rPr>
              <a:t>_ </a:t>
            </a:r>
            <a:r>
              <a:rPr lang="cs-CZ" b="1" smtClean="0">
                <a:solidFill>
                  <a:srgbClr val="FFFF00"/>
                </a:solidFill>
              </a:rPr>
              <a:t>D.7.A.03_islam_a_arabove</a:t>
            </a: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dirty="0" smtClean="0">
                <a:solidFill>
                  <a:srgbClr val="FFFF00"/>
                </a:solidFill>
              </a:rPr>
              <a:t>Datum: 11.10.2011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Ročník: sedmý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Vzdělávací oblast: Člověk a společnost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Vzdělávací obor: Dějepis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Název: Islám a Arabové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FFFF0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Název projektu: </a:t>
            </a:r>
            <a:r>
              <a:rPr lang="cs-CZ" b="1" dirty="0" smtClean="0">
                <a:solidFill>
                  <a:srgbClr val="FFFF00"/>
                </a:solidFill>
              </a:rPr>
              <a:t>PRIMA ŠKOLA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55776" y="260648"/>
            <a:ext cx="56166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latin typeface="Arial" pitchFamily="34" charset="0"/>
                <a:cs typeface="Arial" pitchFamily="34" charset="0"/>
              </a:rPr>
            </a:b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843808" y="2132856"/>
            <a:ext cx="55446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ISLÁM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 ARABOVÉ</a:t>
            </a:r>
            <a:endParaRPr lang="cs-CZ" sz="4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915816" y="4581128"/>
            <a:ext cx="54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</a:rPr>
              <a:t>Materiál Islám a Arabové je určen pro sedmý ročník  ZŠ a slouží k opakování znalostí o dané látce. </a:t>
            </a:r>
          </a:p>
          <a:p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9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5589240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Islám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6280"/>
          </a:xfrm>
        </p:spPr>
        <p:txBody>
          <a:bodyPr/>
          <a:lstStyle/>
          <a:p>
            <a:r>
              <a:rPr lang="cs-CZ" dirty="0" smtClean="0"/>
              <a:t>Islám = náboženství </a:t>
            </a:r>
          </a:p>
          <a:p>
            <a:pPr>
              <a:buNone/>
            </a:pPr>
            <a:r>
              <a:rPr lang="cs-CZ" dirty="0" smtClean="0"/>
              <a:t>	- víra v 1 boha- _____________</a:t>
            </a:r>
          </a:p>
          <a:p>
            <a:r>
              <a:rPr lang="cs-CZ" dirty="0" smtClean="0"/>
              <a:t>Vyznavači = ________________</a:t>
            </a:r>
          </a:p>
          <a:p>
            <a:r>
              <a:rPr lang="cs-CZ" dirty="0" smtClean="0"/>
              <a:t>Zakladatelem byl __________________</a:t>
            </a:r>
          </a:p>
          <a:p>
            <a:pPr>
              <a:buNone/>
            </a:pPr>
            <a:r>
              <a:rPr lang="cs-CZ" dirty="0" smtClean="0"/>
              <a:t>	- významná města ___________, 						____________</a:t>
            </a:r>
          </a:p>
          <a:p>
            <a:r>
              <a:rPr lang="cs-CZ" dirty="0" smtClean="0"/>
              <a:t>Posvátná kniha= __________</a:t>
            </a:r>
          </a:p>
          <a:p>
            <a:r>
              <a:rPr lang="cs-CZ" dirty="0" smtClean="0"/>
              <a:t>Posvátné místo k motlitbám=___________</a:t>
            </a:r>
          </a:p>
          <a:p>
            <a:endParaRPr lang="cs-CZ" dirty="0"/>
          </a:p>
        </p:txBody>
      </p:sp>
      <p:pic>
        <p:nvPicPr>
          <p:cNvPr id="16388" name="Picture 4" descr="http://upload.wikimedia.org/wikipedia/commons/d/d0/Lady_zaynab_mosqu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2421872" cy="162130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Islám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vznikl na území ________________, postupně se šířilo do __________________</a:t>
            </a:r>
          </a:p>
          <a:p>
            <a:pPr>
              <a:buNone/>
            </a:pPr>
            <a:r>
              <a:rPr lang="cs-CZ" dirty="0" smtClean="0"/>
              <a:t>	(např. dnešní _________________)</a:t>
            </a:r>
          </a:p>
          <a:p>
            <a:r>
              <a:rPr lang="cs-CZ" dirty="0" smtClean="0"/>
              <a:t>vznikl v  ___. století</a:t>
            </a:r>
          </a:p>
          <a:p>
            <a:r>
              <a:rPr lang="cs-CZ" dirty="0" smtClean="0"/>
              <a:t>šířil se, protože  _______________________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9457" name="Picture 1" descr="C:\Users\Učitel\AppData\Local\Microsoft\Windows\Temporary Internet Files\Content.IE5\SKQQJA4Z\MP900410080[1]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573016"/>
            <a:ext cx="3240360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992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hlinkClick r:id="rId2" action="ppaction://hlinksldjump" tooltip="Mapa Arabské říše v 8. století"/>
              </a:rPr>
              <a:t>Mapa Arabské říše v 8. století</a:t>
            </a:r>
            <a:endParaRPr lang="cs-CZ" dirty="0">
              <a:solidFill>
                <a:schemeClr val="tx2">
                  <a:lumMod val="75000"/>
                </a:schemeClr>
              </a:solidFill>
              <a:hlinkClick r:id="rId2" action="ppaction://hlinksldjump" tooltip="Mapa Arabské říše v 8. století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7410" name="Picture 2" descr="http://upload.wikimedia.org/wikipedia/commons/b/be/Muslimskysvet_750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628800"/>
            <a:ext cx="8280920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/>
          <a:lstStyle/>
          <a:p>
            <a:r>
              <a:rPr lang="cs-CZ" dirty="0" smtClean="0"/>
              <a:t>Arabská říše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Arabové vyznávají _________, to přispělo </a:t>
            </a:r>
          </a:p>
          <a:p>
            <a:pPr>
              <a:buNone/>
            </a:pPr>
            <a:r>
              <a:rPr lang="cs-CZ" dirty="0" smtClean="0"/>
              <a:t>	k sjednocení kmenů. Největší rozmach tato říše zaznamenala v __ . století. Tenkrát se říše Arabů rozkládala od ___________, přes ___________, až po________ . Arabové byli dobří vojáci. Přesto prohráli velkou bitvu </a:t>
            </a:r>
          </a:p>
          <a:p>
            <a:pPr>
              <a:buNone/>
            </a:pPr>
            <a:r>
              <a:rPr lang="cs-CZ" dirty="0" smtClean="0"/>
              <a:t>	v roce _____ proti _________ . Tak byl zastaven jejich postup do Evropy. Část Arabů zůstala na území dnešního Španělska, zde založili známé město ____________.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Arabská říše</a:t>
            </a:r>
            <a:br>
              <a:rPr lang="cs-CZ" dirty="0" smtClean="0"/>
            </a:br>
            <a:r>
              <a:rPr lang="cs-CZ" dirty="0" smtClean="0"/>
              <a:t>a její význam pro Evropu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951115"/>
          </a:xfrm>
        </p:spPr>
        <p:txBody>
          <a:bodyPr>
            <a:normAutofit fontScale="70000" lnSpcReduction="20000"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S Araby se do Evropy dostaly novinky ze zemědělství např._________________________________________. </a:t>
            </a: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Arabové se věnovali různým vědám, kterými inspirovali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Evropyny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např. ______________________</a:t>
            </a:r>
          </a:p>
          <a:p>
            <a:pPr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	_______________________________________________</a:t>
            </a: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Arabové zakládali instituce, které v Evropě nebyly samozřejmostí např.____________________________</a:t>
            </a:r>
          </a:p>
          <a:p>
            <a:pPr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	______________________</a:t>
            </a: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Byli dobří obchodníci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Muslimský svět r. 750- mapa </a:t>
            </a:r>
            <a:r>
              <a:rPr lang="en-US" dirty="0" smtClean="0"/>
              <a:t>[</a:t>
            </a:r>
            <a:r>
              <a:rPr lang="cs-CZ" dirty="0" smtClean="0"/>
              <a:t>cit. 2011-10-06</a:t>
            </a:r>
            <a:r>
              <a:rPr lang="en-US" dirty="0" smtClean="0"/>
              <a:t>]</a:t>
            </a:r>
            <a:r>
              <a:rPr lang="cs-CZ" dirty="0" smtClean="0"/>
              <a:t>. Dostupný z www: </a:t>
            </a:r>
            <a:r>
              <a:rPr lang="cs-CZ" dirty="0" smtClean="0">
                <a:hlinkClick r:id="rId2"/>
              </a:rPr>
              <a:t>http://cs.wikipedia.org/wiki/Soubor:Muslimskysvet_750.jpg</a:t>
            </a:r>
            <a:endParaRPr lang="cs-CZ" dirty="0" smtClean="0"/>
          </a:p>
          <a:p>
            <a:r>
              <a:rPr lang="cs-CZ" dirty="0" smtClean="0"/>
              <a:t>Mešita, Sýrie </a:t>
            </a:r>
            <a:r>
              <a:rPr lang="en-US" dirty="0" smtClean="0"/>
              <a:t>[</a:t>
            </a:r>
            <a:r>
              <a:rPr lang="cs-CZ" dirty="0" smtClean="0"/>
              <a:t>cit. 2011-10-06</a:t>
            </a:r>
            <a:r>
              <a:rPr lang="en-US" dirty="0" smtClean="0"/>
              <a:t>]</a:t>
            </a:r>
            <a:r>
              <a:rPr lang="cs-CZ" dirty="0" smtClean="0"/>
              <a:t>. Dostupný z www: </a:t>
            </a:r>
            <a:r>
              <a:rPr lang="cs-CZ" dirty="0" smtClean="0">
                <a:hlinkClick r:id="rId3"/>
              </a:rPr>
              <a:t>http://cs.wikipedia.org/wiki/Soubor:Lady_zaynab_mosque.jpg</a:t>
            </a:r>
            <a:endParaRPr lang="cs-CZ" dirty="0" smtClean="0"/>
          </a:p>
          <a:p>
            <a:r>
              <a:rPr lang="cs-CZ" dirty="0" smtClean="0"/>
              <a:t>Klipart </a:t>
            </a:r>
            <a:r>
              <a:rPr lang="en-US" dirty="0" smtClean="0"/>
              <a:t>[</a:t>
            </a:r>
            <a:r>
              <a:rPr lang="cs-CZ" dirty="0" smtClean="0"/>
              <a:t>on-line</a:t>
            </a:r>
            <a:r>
              <a:rPr lang="en-US" dirty="0" smtClean="0"/>
              <a:t>]</a:t>
            </a:r>
            <a:r>
              <a:rPr lang="cs-CZ" dirty="0" smtClean="0"/>
              <a:t>. 2011 </a:t>
            </a:r>
            <a:r>
              <a:rPr lang="en-US" dirty="0" smtClean="0"/>
              <a:t>[</a:t>
            </a:r>
            <a:r>
              <a:rPr lang="cs-CZ" dirty="0" smtClean="0"/>
              <a:t>cit. </a:t>
            </a:r>
            <a:r>
              <a:rPr lang="cs-CZ" smtClean="0"/>
              <a:t>2011-10-06</a:t>
            </a:r>
            <a:r>
              <a:rPr lang="en-US" dirty="0" smtClean="0"/>
              <a:t>]</a:t>
            </a:r>
            <a:r>
              <a:rPr lang="cs-CZ" dirty="0" smtClean="0"/>
              <a:t>. Dostupný z www: </a:t>
            </a: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/?CTT=97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71472" y="1500177"/>
          <a:ext cx="7929618" cy="4857777"/>
        </p:xfrm>
        <a:graphic>
          <a:graphicData uri="http://schemas.openxmlformats.org/drawingml/2006/table">
            <a:tbl>
              <a:tblPr/>
              <a:tblGrid>
                <a:gridCol w="2848400"/>
                <a:gridCol w="5081218"/>
              </a:tblGrid>
              <a:tr h="6814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Materiál „Islám a </a:t>
                      </a:r>
                      <a:r>
                        <a:rPr lang="cs-CZ" sz="1100" dirty="0" smtClean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Arabové“ </a:t>
                      </a:r>
                      <a:r>
                        <a:rPr lang="it-IT" sz="1100" dirty="0" smtClean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je určena pro sedmý ročník ZŠ a</a:t>
                      </a:r>
                      <a:r>
                        <a:rPr lang="cs-CZ" sz="1100" dirty="0" smtClean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1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slouží </a:t>
                      </a:r>
                      <a:endParaRPr lang="cs-CZ" sz="1100" dirty="0" smtClean="0">
                        <a:solidFill>
                          <a:srgbClr val="FFFF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r>
                        <a:rPr lang="cs-CZ" sz="1100" dirty="0" smtClean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k </a:t>
                      </a:r>
                      <a:r>
                        <a:rPr lang="cs-CZ" sz="11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opakování znalostí o dané látce.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3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tabLst>
                          <a:tab pos="270510" algn="l"/>
                        </a:tabLst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Mgr. Sandra Tichá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3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Čeština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14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tabLst>
                          <a:tab pos="270510" algn="l"/>
                        </a:tabLst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Objasní pojmy spojené s islámskou vírou a arabskou kulturou.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3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tabLst>
                          <a:tab pos="270510" algn="l"/>
                        </a:tabLst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Islám, Arabská říše, Arabové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3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3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Druh </a:t>
                      </a:r>
                      <a:r>
                        <a:rPr lang="cs-CZ" sz="1200" b="1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interaktivity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Aktivita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3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Žák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3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základní vzdělávání – druhý stupeň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3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– 13 let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3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Celková velikost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cs-CZ" sz="120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513</a:t>
                      </a:r>
                      <a:r>
                        <a:rPr lang="cs-CZ" sz="1200" baseline="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kB</a:t>
                      </a:r>
                      <a:endParaRPr lang="cs-CZ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Metodická poznámka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Aktivita je založena na doplňování zásadních informací do textu.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Začínáme islámem, po doplnění textu je zde mapa, kterou lze využít k ukázce šíření tohoto náboženství.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Následuje mapa Arabské říše v 8. století, která má upevnit představu o velikosti říše.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V posledním listu mají žáci za úkol doplňovat důležité informace o Arabech a jejich přínosu pro Evropu.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 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136</TotalTime>
  <Words>280</Words>
  <Application>Microsoft Office PowerPoint</Application>
  <PresentationFormat>Předvádění na obrazovce (4:3)</PresentationFormat>
  <Paragraphs>70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Lití písma</vt:lpstr>
      <vt:lpstr>Prezentace aplikace PowerPoint</vt:lpstr>
      <vt:lpstr>Islám</vt:lpstr>
      <vt:lpstr>Islám</vt:lpstr>
      <vt:lpstr>Mapa Arabské říše v 8. století</vt:lpstr>
      <vt:lpstr>Arabská říše</vt:lpstr>
      <vt:lpstr>    Arabská říše a její význam pro Evropu</vt:lpstr>
      <vt:lpstr>Použité zdroje</vt:lpstr>
      <vt:lpstr>Shrnutí</vt:lpstr>
      <vt:lpstr>Metodická poznámka</vt:lpstr>
    </vt:vector>
  </TitlesOfParts>
  <Company>ATC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Učitel</dc:creator>
  <cp:lastModifiedBy>Jan Táborský</cp:lastModifiedBy>
  <cp:revision>33</cp:revision>
  <dcterms:created xsi:type="dcterms:W3CDTF">2011-10-06T08:00:29Z</dcterms:created>
  <dcterms:modified xsi:type="dcterms:W3CDTF">2012-03-14T16:44:25Z</dcterms:modified>
</cp:coreProperties>
</file>