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1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85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F5067-65B9-4C26-9110-9FDCCD717D97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0F008-4876-4123-9F0F-D4F59FCAF1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643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podmínky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0F008-4876-4123-9F0F-D4F59FCAF16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631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Doplnit podmínky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0F008-4876-4123-9F0F-D4F59FCAF166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6317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Doplnit podmínky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0F008-4876-4123-9F0F-D4F59FCAF16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631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056A-4E61-45E5-8141-1EAE506B8460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3497B-919B-4751-AC26-09320CAAB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4409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056A-4E61-45E5-8141-1EAE506B8460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3497B-919B-4751-AC26-09320CAAB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5391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056A-4E61-45E5-8141-1EAE506B8460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3497B-919B-4751-AC26-09320CAAB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0357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056A-4E61-45E5-8141-1EAE506B8460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3497B-919B-4751-AC26-09320CAAB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8107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056A-4E61-45E5-8141-1EAE506B8460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3497B-919B-4751-AC26-09320CAAB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0290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056A-4E61-45E5-8141-1EAE506B8460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3497B-919B-4751-AC26-09320CAAB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1547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056A-4E61-45E5-8141-1EAE506B8460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3497B-919B-4751-AC26-09320CAAB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9055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056A-4E61-45E5-8141-1EAE506B8460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3497B-919B-4751-AC26-09320CAAB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9635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056A-4E61-45E5-8141-1EAE506B8460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3497B-919B-4751-AC26-09320CAAB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944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056A-4E61-45E5-8141-1EAE506B8460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3497B-919B-4751-AC26-09320CAAB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6674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056A-4E61-45E5-8141-1EAE506B8460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3497B-919B-4751-AC26-09320CAAB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2878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C056A-4E61-45E5-8141-1EAE506B8460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3497B-919B-4751-AC26-09320CAAB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43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wmf"/><Relationship Id="rId9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6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4237796"/>
              </p:ext>
            </p:extLst>
          </p:nvPr>
        </p:nvGraphicFramePr>
        <p:xfrm>
          <a:off x="2267744" y="414951"/>
          <a:ext cx="4680520" cy="66864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Dokument" r:id="rId3" imgW="5895909" imgH="8423861" progId="Word.Document.12">
                  <p:embed/>
                </p:oleObj>
              </mc:Choice>
              <mc:Fallback>
                <p:oleObj name="Dokument" r:id="rId3" imgW="5895909" imgH="842386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67744" y="414951"/>
                        <a:ext cx="4680520" cy="668645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13420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880265"/>
            <a:ext cx="60826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Geometrická posloupnost- </a:t>
            </a:r>
            <a:r>
              <a:rPr lang="cs-CZ" sz="3200" i="1" dirty="0" smtClean="0">
                <a:solidFill>
                  <a:srgbClr val="0000FF"/>
                </a:solidFill>
              </a:rPr>
              <a:t>definice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pic>
        <p:nvPicPr>
          <p:cNvPr id="4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467542" y="2022928"/>
                <a:ext cx="7632850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2400" dirty="0"/>
                  <a:t>Posloupnost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cs-CZ" sz="2400" b="1" i="1">
                            <a:latin typeface="Cambria Math"/>
                          </a:rPr>
                        </m:ctrlPr>
                      </m:sSubSupPr>
                      <m:e>
                        <m:d>
                          <m:dPr>
                            <m:ctrlPr>
                              <a:rPr lang="cs-CZ" sz="2400" b="1" i="1">
                                <a:latin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cs-CZ" sz="2400" b="1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cs-CZ" sz="2400" i="1">
                                    <a:latin typeface="Cambria Math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cs-CZ" sz="2400" i="1">
                                    <a:latin typeface="Cambria Math"/>
                                  </a:rPr>
                                  <m:t>𝑛</m:t>
                                </m:r>
                              </m:sub>
                            </m:sSub>
                          </m:e>
                        </m:d>
                      </m:e>
                      <m:sub>
                        <m:r>
                          <a:rPr lang="cs-CZ" sz="2400" b="1" i="1">
                            <a:latin typeface="Cambria Math"/>
                          </a:rPr>
                          <m:t>𝒏</m:t>
                        </m:r>
                        <m:r>
                          <a:rPr lang="cs-CZ" sz="2400" b="1" i="1">
                            <a:latin typeface="Cambria Math"/>
                          </a:rPr>
                          <m:t>=</m:t>
                        </m:r>
                        <m:r>
                          <a:rPr lang="cs-CZ" sz="2400" b="1" i="1">
                            <a:latin typeface="Cambria Math"/>
                          </a:rPr>
                          <m:t>𝟏</m:t>
                        </m:r>
                      </m:sub>
                      <m:sup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∞</m:t>
                        </m:r>
                      </m:sup>
                    </m:sSubSup>
                  </m:oMath>
                </a14:m>
                <a:r>
                  <a:rPr lang="cs-CZ" sz="2400" dirty="0"/>
                  <a:t> je</a:t>
                </a:r>
                <a:r>
                  <a:rPr lang="cs-CZ" sz="2400" b="1" u="sng" dirty="0"/>
                  <a:t> </a:t>
                </a:r>
                <a:r>
                  <a:rPr lang="cs-CZ" sz="2400" b="1" u="sng" dirty="0" smtClean="0"/>
                  <a:t>geometrická</a:t>
                </a:r>
                <a:r>
                  <a:rPr lang="cs-CZ" sz="2400" b="1" dirty="0" smtClean="0"/>
                  <a:t>,</a:t>
                </a:r>
                <a:r>
                  <a:rPr lang="cs-CZ" sz="2400" b="1" u="sng" dirty="0" smtClean="0"/>
                  <a:t> </a:t>
                </a:r>
                <a:r>
                  <a:rPr lang="cs-CZ" sz="2400" dirty="0" smtClean="0"/>
                  <a:t>jestliže pro všechna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</a:rPr>
                      <m:t>𝑛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𝜖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𝑁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sz="2400" dirty="0"/>
                  <a:t>platí:</a:t>
                </a:r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2" y="2022928"/>
                <a:ext cx="7632850" cy="830997"/>
              </a:xfrm>
              <a:prstGeom prst="rect">
                <a:avLst/>
              </a:prstGeom>
              <a:blipFill rotWithShape="1">
                <a:blip r:embed="rId4"/>
                <a:stretch>
                  <a:fillRect l="-1278" t="-5882" b="-16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94005" y="2909088"/>
                <a:ext cx="2610715" cy="584775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3200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sz="3200" b="0" i="1" smtClean="0">
                              <a:latin typeface="Cambria Math"/>
                            </a:rPr>
                            <m:t>+1</m:t>
                          </m:r>
                        </m:sub>
                      </m:sSub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3200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sz="32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</a:rPr>
                        <m:t>𝑞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005" y="2909088"/>
                <a:ext cx="2610715" cy="58477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ovéPole 16"/>
              <p:cNvSpPr txBox="1"/>
              <p:nvPr/>
            </p:nvSpPr>
            <p:spPr>
              <a:xfrm>
                <a:off x="467542" y="3717032"/>
                <a:ext cx="785466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smtClean="0">
                          <a:latin typeface="Cambria Math"/>
                        </a:rPr>
                        <m:t>𝒒</m:t>
                      </m:r>
                      <m:r>
                        <a:rPr lang="cs-CZ" sz="2400" b="1" i="1" smtClean="0"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sz="2400" b="1" i="1" smtClean="0">
                          <a:latin typeface="Cambria Math"/>
                          <a:ea typeface="Cambria Math"/>
                        </a:rPr>
                        <m:t>𝑹</m:t>
                      </m:r>
                      <m:r>
                        <a:rPr lang="cs-CZ" sz="2400" b="1" i="1" smtClean="0">
                          <a:latin typeface="Cambria Math"/>
                          <a:ea typeface="Cambria Math"/>
                        </a:rPr>
                        <m:t>;</m:t>
                      </m:r>
                      <m:r>
                        <a:rPr lang="cs-CZ" sz="2400" b="1" i="1" smtClean="0">
                          <a:latin typeface="Cambria Math"/>
                          <a:ea typeface="Cambria Math"/>
                        </a:rPr>
                        <m:t>𝒒</m:t>
                      </m:r>
                      <m:r>
                        <a:rPr lang="cs-CZ" sz="2400" b="1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400" b="1" i="1" smtClean="0">
                          <a:latin typeface="Cambria Math"/>
                          <a:ea typeface="Cambria Math"/>
                        </a:rPr>
                        <m:t>𝒌𝒐𝒏𝒔𝒕</m:t>
                      </m:r>
                      <m:r>
                        <a:rPr lang="cs-CZ" sz="2400" b="1" i="1" smtClean="0">
                          <a:latin typeface="Cambria Math"/>
                          <a:ea typeface="Cambria Math"/>
                        </a:rPr>
                        <m:t>; </m:t>
                      </m:r>
                      <m:sSub>
                        <m:sSubPr>
                          <m:ctrlPr>
                            <a:rPr lang="cs-CZ" sz="2400" b="1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/>
                              <a:ea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/>
                              <a:ea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400" b="1" i="1" smtClean="0"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400" b="1" i="1" smtClean="0"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sz="2400" b="1" dirty="0" smtClean="0"/>
              </a:p>
              <a:p>
                <a:r>
                  <a:rPr lang="cs-CZ" sz="2400" b="1" i="1" dirty="0"/>
                  <a:t>q</a:t>
                </a:r>
                <a:r>
                  <a:rPr lang="cs-CZ" sz="2400" dirty="0" smtClean="0"/>
                  <a:t> </a:t>
                </a:r>
                <a:r>
                  <a:rPr lang="cs-CZ" sz="2400" i="1" dirty="0" smtClean="0"/>
                  <a:t>… </a:t>
                </a:r>
                <a:r>
                  <a:rPr lang="cs-CZ" sz="2400" b="1" i="1" dirty="0" smtClean="0"/>
                  <a:t>kvocient geometrické posloupnosti</a:t>
                </a:r>
                <a:endParaRPr lang="cs-CZ" sz="2400" b="1" i="1" dirty="0"/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2" y="3717032"/>
                <a:ext cx="7854664" cy="830997"/>
              </a:xfrm>
              <a:prstGeom prst="rect">
                <a:avLst/>
              </a:prstGeom>
              <a:blipFill rotWithShape="1">
                <a:blip r:embed="rId6"/>
                <a:stretch>
                  <a:fillRect l="-1242" b="-16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ovéPole 17"/>
          <p:cNvSpPr txBox="1"/>
          <p:nvPr/>
        </p:nvSpPr>
        <p:spPr>
          <a:xfrm>
            <a:off x="494005" y="4697758"/>
            <a:ext cx="8833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Popř. 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494005" y="5129152"/>
                <a:ext cx="3540711" cy="792333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4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1" i="1">
                                  <a:latin typeface="Cambria Math"/>
                                </a:rPr>
                                <m:t>𝒂</m:t>
                              </m:r>
                            </m:e>
                            <m:sub>
                              <m:r>
                                <a:rPr lang="cs-CZ" sz="2400" b="1" i="1">
                                  <a:latin typeface="Cambria Math"/>
                                </a:rPr>
                                <m:t>𝒏</m:t>
                              </m:r>
                              <m:r>
                                <a:rPr lang="cs-CZ" sz="2400" b="1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400" b="1" i="1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24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1" i="1">
                                  <a:latin typeface="Cambria Math"/>
                                </a:rPr>
                                <m:t>𝒂</m:t>
                              </m:r>
                            </m:e>
                            <m:sub>
                              <m:r>
                                <a:rPr lang="cs-CZ" sz="2400" b="1" i="1">
                                  <a:latin typeface="Cambria Math"/>
                                </a:rPr>
                                <m:t>𝒏</m:t>
                              </m:r>
                            </m:sub>
                          </m:sSub>
                        </m:den>
                      </m:f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r>
                        <a:rPr lang="cs-CZ" sz="2400" b="1" i="1" smtClean="0">
                          <a:latin typeface="Cambria Math"/>
                        </a:rPr>
                        <m:t>𝒒</m:t>
                      </m:r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r>
                        <a:rPr lang="cs-CZ" sz="2400" b="1" i="1" smtClean="0">
                          <a:latin typeface="Cambria Math"/>
                        </a:rPr>
                        <m:t>𝒌𝒐𝒏𝒔𝒕</m:t>
                      </m:r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005" y="5129152"/>
                <a:ext cx="3540711" cy="79233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436278" y="6021288"/>
            <a:ext cx="8117671" cy="461665"/>
          </a:xfrm>
          <a:prstGeom prst="rec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Podíl sousedních členů geometrické posloupnosti je konstantní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753" y="4816585"/>
            <a:ext cx="1050925" cy="110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752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880265"/>
            <a:ext cx="60826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Geometrická posloupnost- </a:t>
            </a:r>
            <a:r>
              <a:rPr lang="cs-CZ" sz="3200" i="1" dirty="0" smtClean="0">
                <a:solidFill>
                  <a:srgbClr val="0000FF"/>
                </a:solidFill>
              </a:rPr>
              <a:t>definice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pic>
        <p:nvPicPr>
          <p:cNvPr id="4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zdenek\AppData\Local\Microsoft\Windows\Temporary Internet Files\Content.IE5\EPURMY32\MC9001988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45931"/>
            <a:ext cx="91573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2"/>
              <p:cNvSpPr txBox="1"/>
              <p:nvPr/>
            </p:nvSpPr>
            <p:spPr>
              <a:xfrm>
                <a:off x="1448966" y="1749631"/>
                <a:ext cx="6356740" cy="12062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2400" b="1" u="sng" dirty="0" smtClean="0"/>
                  <a:t>Příklad 1</a:t>
                </a:r>
                <a:r>
                  <a:rPr lang="cs-CZ" sz="1600" b="1" u="sng" dirty="0" smtClean="0"/>
                  <a:t/>
                </a:r>
                <a:br>
                  <a:rPr lang="cs-CZ" sz="1600" b="1" u="sng" dirty="0" smtClean="0"/>
                </a:br>
                <a:r>
                  <a:rPr lang="cs-CZ" sz="2400" b="1" dirty="0"/>
                  <a:t>U</a:t>
                </a:r>
                <a:r>
                  <a:rPr lang="cs-CZ" sz="2400" b="1" dirty="0" smtClean="0"/>
                  <a:t>rči, zda je posloupnost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cs-CZ" sz="2400" b="1" i="1">
                            <a:latin typeface="Cambria Math"/>
                          </a:rPr>
                        </m:ctrlPr>
                      </m:sSubSupPr>
                      <m:e>
                        <m:d>
                          <m:dPr>
                            <m:ctrlPr>
                              <a:rPr lang="cs-CZ" sz="2400" b="1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2400" b="1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cs-CZ" sz="2400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400" b="1" i="1" smtClean="0">
                                        <a:latin typeface="Cambria Math"/>
                                      </a:rPr>
                                      <m:t>𝒏</m:t>
                                    </m:r>
                                  </m:e>
                                  <m:sup>
                                    <m:r>
                                      <a:rPr lang="cs-CZ" sz="2400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</m:sup>
                                </m:sSup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+</m:t>
                                </m:r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𝟏</m:t>
                                </m:r>
                              </m:num>
                              <m:den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𝒏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cs-CZ" sz="2400" b="1" i="1">
                            <a:latin typeface="Cambria Math"/>
                          </a:rPr>
                          <m:t>𝒏</m:t>
                        </m:r>
                        <m:r>
                          <a:rPr lang="cs-CZ" sz="2400" b="1" i="1">
                            <a:latin typeface="Cambria Math"/>
                          </a:rPr>
                          <m:t>=</m:t>
                        </m:r>
                        <m:r>
                          <a:rPr lang="cs-CZ" sz="2400" b="1" i="1">
                            <a:latin typeface="Cambria Math"/>
                          </a:rPr>
                          <m:t>𝟏</m:t>
                        </m:r>
                      </m:sub>
                      <m:sup>
                        <m:r>
                          <a:rPr lang="cs-CZ" sz="2400" b="1" i="1">
                            <a:latin typeface="Cambria Math"/>
                          </a:rPr>
                          <m:t>∞</m:t>
                        </m:r>
                      </m:sup>
                    </m:sSubSup>
                  </m:oMath>
                </a14:m>
                <a:r>
                  <a:rPr lang="cs-CZ" sz="2400" b="1" dirty="0" smtClean="0">
                    <a:latin typeface="Calibri" pitchFamily="34" charset="0"/>
                  </a:rPr>
                  <a:t> geometrická.</a:t>
                </a:r>
                <a:endParaRPr lang="cs-CZ" sz="2400" b="1" dirty="0"/>
              </a:p>
            </p:txBody>
          </p:sp>
        </mc:Choice>
        <mc:Fallback xmlns="">
          <p:sp>
            <p:nvSpPr>
              <p:cNvPr id="12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8966" y="1749631"/>
                <a:ext cx="6356740" cy="1206292"/>
              </a:xfrm>
              <a:prstGeom prst="rect">
                <a:avLst/>
              </a:prstGeom>
              <a:blipFill rotWithShape="1">
                <a:blip r:embed="rId5"/>
                <a:stretch>
                  <a:fillRect l="-1536" t="-4040" r="-4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11560" y="3212976"/>
                <a:ext cx="1847942" cy="8334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400" b="0" i="1" smtClean="0">
                              <a:latin typeface="Cambria Math"/>
                            </a:rPr>
                            <m:t>−1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3212976"/>
                <a:ext cx="1847942" cy="833498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délník 6"/>
              <p:cNvSpPr/>
              <p:nvPr/>
            </p:nvSpPr>
            <p:spPr>
              <a:xfrm>
                <a:off x="2298813" y="3212976"/>
                <a:ext cx="4910640" cy="83965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240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𝑛</m:t>
                                  </m:r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+1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400" b="0" i="1" smtClean="0">
                              <a:latin typeface="Cambria Math"/>
                            </a:rPr>
                            <m:t>+1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+1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400" b="0" i="1" smtClean="0">
                              <a:latin typeface="Cambria Math"/>
                            </a:rPr>
                            <m:t>+2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+2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8813" y="3212976"/>
                <a:ext cx="4910640" cy="83965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16198" y="4221088"/>
                <a:ext cx="6713505" cy="1399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𝑞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  <m:r>
                                <a:rPr lang="cs-CZ" sz="2400" b="0" i="1" smtClean="0">
                                  <a:latin typeface="Cambria Math"/>
                                </a:rPr>
                                <m:t>+1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cs-CZ" sz="240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400" b="0" i="1" smtClean="0">
                                  <a:latin typeface="Cambria Math"/>
                                </a:rPr>
                                <m:t>+2</m:t>
                              </m:r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  <m:r>
                                <a:rPr lang="cs-CZ" sz="2400" b="0" i="1" smtClean="0">
                                  <a:latin typeface="Cambria Math"/>
                                </a:rPr>
                                <m:t>+2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den>
                          </m:f>
                          <m:r>
                            <m:rPr>
                              <m:nor/>
                            </m:rPr>
                            <a:rPr lang="cs-CZ" sz="2400" dirty="0"/>
                            <m:t> </m:t>
                          </m:r>
                        </m:num>
                        <m:den>
                          <m:f>
                            <m:f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cs-CZ" sz="240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400" b="0" i="1" smtClean="0">
                                  <a:latin typeface="Cambria Math"/>
                                </a:rPr>
                                <m:t>−1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den>
                          </m:f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400" b="0" i="1" smtClean="0">
                              <a:latin typeface="Cambria Math"/>
                            </a:rPr>
                            <m:t>+2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+2</m:t>
                          </m:r>
                        </m:num>
                        <m:den>
                          <m:sSup>
                            <m:sSup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400" b="0" i="1" smtClean="0">
                              <a:latin typeface="Cambria Math"/>
                            </a:rPr>
                            <m:t>−1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400" b="0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𝑘𝑜𝑛𝑠𝑡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198" y="4221088"/>
                <a:ext cx="6713505" cy="1399999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416198" y="5949280"/>
            <a:ext cx="478060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Daná posloupnost není geometrická</a:t>
            </a:r>
            <a:endParaRPr lang="cs-CZ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441093"/>
            <a:ext cx="1405574" cy="1016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543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880265"/>
            <a:ext cx="60826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Geometrická posloupnost- </a:t>
            </a:r>
            <a:r>
              <a:rPr lang="cs-CZ" sz="3200" i="1" dirty="0" smtClean="0">
                <a:solidFill>
                  <a:srgbClr val="0000FF"/>
                </a:solidFill>
              </a:rPr>
              <a:t>definice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pic>
        <p:nvPicPr>
          <p:cNvPr id="4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zdenek\AppData\Local\Microsoft\Windows\Temporary Internet Files\Content.IE5\EPURMY32\MC9001988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45931"/>
            <a:ext cx="91573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2"/>
              <p:cNvSpPr txBox="1"/>
              <p:nvPr/>
            </p:nvSpPr>
            <p:spPr>
              <a:xfrm>
                <a:off x="1448966" y="1749631"/>
                <a:ext cx="6961393" cy="9700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2400" b="1" u="sng" dirty="0" smtClean="0"/>
                  <a:t>Příklad 2 </a:t>
                </a:r>
                <a:r>
                  <a:rPr lang="cs-CZ" sz="1600" b="1" u="sng" dirty="0" smtClean="0"/>
                  <a:t/>
                </a:r>
                <a:br>
                  <a:rPr lang="cs-CZ" sz="1600" b="1" u="sng" dirty="0" smtClean="0"/>
                </a:br>
                <a:r>
                  <a:rPr lang="cs-CZ" sz="2400" b="1" dirty="0"/>
                  <a:t>U</a:t>
                </a:r>
                <a:r>
                  <a:rPr lang="cs-CZ" sz="2400" b="1" dirty="0" smtClean="0"/>
                  <a:t>rči, zda je posloupnost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cs-CZ" sz="2400" b="1" i="1">
                            <a:latin typeface="Cambria Math"/>
                          </a:rPr>
                        </m:ctrlPr>
                      </m:sSubSupPr>
                      <m:e>
                        <m:d>
                          <m:dPr>
                            <m:ctrlPr>
                              <a:rPr lang="cs-CZ" sz="2400" b="1" i="1"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sz="2400" b="1" i="1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𝟐</m:t>
                                </m:r>
                              </m:e>
                              <m:sup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𝒏</m:t>
                                </m:r>
                              </m:sup>
                            </m:sSup>
                            <m:r>
                              <a:rPr lang="cs-CZ" sz="2400" b="1" i="1" smtClean="0"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sSup>
                              <m:sSupPr>
                                <m:ctrlPr>
                                  <a:rPr lang="cs-CZ" sz="2400" b="1" i="1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𝟓</m:t>
                                </m:r>
                              </m:e>
                              <m:sup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𝟏</m:t>
                                </m:r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cs-CZ" sz="2400" b="1" i="1" smtClean="0">
                                    <a:latin typeface="Cambria Math"/>
                                  </a:rPr>
                                  <m:t>𝒏</m:t>
                                </m:r>
                              </m:sup>
                            </m:sSup>
                          </m:e>
                        </m:d>
                      </m:e>
                      <m:sub>
                        <m:r>
                          <a:rPr lang="cs-CZ" sz="2400" b="1" i="1">
                            <a:latin typeface="Cambria Math"/>
                          </a:rPr>
                          <m:t>𝒏</m:t>
                        </m:r>
                        <m:r>
                          <a:rPr lang="cs-CZ" sz="2400" b="1" i="1">
                            <a:latin typeface="Cambria Math"/>
                          </a:rPr>
                          <m:t>=</m:t>
                        </m:r>
                        <m:r>
                          <a:rPr lang="cs-CZ" sz="2400" b="1" i="1">
                            <a:latin typeface="Cambria Math"/>
                          </a:rPr>
                          <m:t>𝟏</m:t>
                        </m:r>
                      </m:sub>
                      <m:sup>
                        <m:r>
                          <a:rPr lang="cs-CZ" sz="2400" b="1" i="1">
                            <a:latin typeface="Cambria Math"/>
                          </a:rPr>
                          <m:t>∞</m:t>
                        </m:r>
                      </m:sup>
                    </m:sSubSup>
                  </m:oMath>
                </a14:m>
                <a:r>
                  <a:rPr lang="cs-CZ" sz="2400" b="1" dirty="0" smtClean="0">
                    <a:latin typeface="Calibri" pitchFamily="34" charset="0"/>
                  </a:rPr>
                  <a:t> geometrická.</a:t>
                </a:r>
                <a:endParaRPr lang="cs-CZ" sz="2400" b="1" dirty="0"/>
              </a:p>
            </p:txBody>
          </p:sp>
        </mc:Choice>
        <mc:Fallback xmlns="">
          <p:sp>
            <p:nvSpPr>
              <p:cNvPr id="12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8966" y="1749631"/>
                <a:ext cx="6961393" cy="970009"/>
              </a:xfrm>
              <a:prstGeom prst="rect">
                <a:avLst/>
              </a:prstGeom>
              <a:blipFill rotWithShape="1">
                <a:blip r:embed="rId5"/>
                <a:stretch>
                  <a:fillRect l="-1401" t="-5031" r="-263" b="-69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11560" y="3212976"/>
                <a:ext cx="215148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1−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3212976"/>
                <a:ext cx="2151486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délník 6"/>
              <p:cNvSpPr/>
              <p:nvPr/>
            </p:nvSpPr>
            <p:spPr>
              <a:xfrm>
                <a:off x="2787460" y="3170065"/>
                <a:ext cx="4951997" cy="4866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+1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1−</m:t>
                          </m:r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  <m:r>
                                <a:rPr lang="cs-CZ" sz="2400" b="0" i="1" smtClean="0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+1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7460" y="3170065"/>
                <a:ext cx="4951997" cy="48667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16198" y="3960480"/>
                <a:ext cx="4941546" cy="89511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𝑞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  <m:r>
                                <a:rPr lang="cs-CZ" sz="2400" b="0" i="1" smtClean="0">
                                  <a:latin typeface="Cambria Math"/>
                                </a:rPr>
                                <m:t>+1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  <m:r>
                                <a:rPr lang="cs-CZ" sz="2400" b="0" i="1" smtClean="0">
                                  <a:latin typeface="Cambria Math"/>
                                </a:rPr>
                                <m:t>+1</m:t>
                              </m:r>
                            </m:sup>
                          </m:s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sup>
                          </m:s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1−</m:t>
                              </m:r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sup>
                          </m:sSup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𝑘𝑜𝑛𝑠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𝑡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198" y="3960480"/>
                <a:ext cx="4941546" cy="89511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416198" y="5389076"/>
            <a:ext cx="4453591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Daná posloupnost je geometrická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382099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301</Words>
  <Application>Microsoft Office PowerPoint</Application>
  <PresentationFormat>Předvádění na obrazovce (4:3)</PresentationFormat>
  <Paragraphs>29</Paragraphs>
  <Slides>4</Slides>
  <Notes>3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Motiv systému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Zdeněk Mrkvička</cp:lastModifiedBy>
  <cp:revision>11</cp:revision>
  <dcterms:created xsi:type="dcterms:W3CDTF">2013-06-20T15:24:06Z</dcterms:created>
  <dcterms:modified xsi:type="dcterms:W3CDTF">2013-06-30T20:59:35Z</dcterms:modified>
</cp:coreProperties>
</file>