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1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850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56FA4A-39CC-4426-90E0-C2FA6AAA50E2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AD9258-D43F-48D8-BBDA-889E5281DED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727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EA2461-057D-4201-94D8-67112BEA53E8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5672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8448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472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0906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31740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59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8163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045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301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037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3589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6116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69EA6-FCFB-4796-A6E8-40C0FA31026D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E3C9B-6DFF-420E-B600-9F6D870205B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193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.jpe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6673552"/>
              </p:ext>
            </p:extLst>
          </p:nvPr>
        </p:nvGraphicFramePr>
        <p:xfrm>
          <a:off x="2267744" y="404664"/>
          <a:ext cx="4536504" cy="6480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895909" imgH="8423861" progId="Word.Document.12">
                  <p:embed/>
                </p:oleObj>
              </mc:Choice>
              <mc:Fallback>
                <p:oleObj name="Dokument" r:id="rId3" imgW="5895909" imgH="842386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67744" y="404664"/>
                        <a:ext cx="4536504" cy="64807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8487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4788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vlastnosti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67542" y="2278008"/>
                <a:ext cx="2433487" cy="470000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1.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𝒏</m:t>
                        </m:r>
                      </m:sub>
                    </m:sSub>
                    <m:r>
                      <a:rPr lang="cs-CZ" sz="2400" b="1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  <a:ea typeface="Cambria Math"/>
                      </a:rPr>
                      <m:t>∙</m:t>
                    </m:r>
                    <m:sSup>
                      <m:sSupPr>
                        <m:ctrlPr>
                          <a:rPr lang="cs-CZ" sz="2400" b="1" i="1" smtClean="0"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𝒒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𝒏</m:t>
                        </m:r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−</m:t>
                        </m:r>
                        <m:r>
                          <a:rPr lang="cs-CZ" sz="2400" b="1" i="1" smtClean="0">
                            <a:latin typeface="Cambria Math"/>
                            <a:ea typeface="Cambria Math"/>
                          </a:rPr>
                          <m:t>𝟏</m:t>
                        </m:r>
                      </m:sup>
                    </m:sSup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278008"/>
                <a:ext cx="2433487" cy="47000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11560" y="4301773"/>
                <a:ext cx="2406428" cy="14835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𝑞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𝑞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r>
                  <a:rPr lang="cs-CZ" b="0" dirty="0" smtClean="0"/>
                  <a:t/>
                </a:r>
                <a:br>
                  <a:rPr lang="cs-CZ" b="0" dirty="0" smtClean="0"/>
                </a:br>
                <a:r>
                  <a:rPr lang="cs-CZ" b="0" dirty="0" smtClean="0"/>
                  <a:t>……………………………………</a:t>
                </a:r>
                <a:br>
                  <a:rPr lang="cs-CZ" b="0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b="1" i="0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sub>
                      </m:sSub>
                      <m:r>
                        <a:rPr lang="cs-CZ" b="1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1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𝒒</m:t>
                          </m:r>
                        </m:e>
                        <m:sup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𝒏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ea typeface="Cambria Math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1560" y="4301773"/>
                <a:ext cx="2406428" cy="1483548"/>
              </a:xfrm>
              <a:prstGeom prst="rect">
                <a:avLst/>
              </a:prstGeom>
              <a:blipFill rotWithShape="1">
                <a:blip r:embed="rId5"/>
                <a:stretch>
                  <a:fillRect l="-2025" r="-2025" b="-8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387269" y="4266644"/>
                <a:ext cx="1490729" cy="92333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b="1" u="sng" dirty="0" smtClean="0"/>
                  <a:t>Např.</a:t>
                </a:r>
                <a:r>
                  <a:rPr lang="cs-CZ" b="1" dirty="0" smtClean="0"/>
                  <a:t/>
                </a:r>
                <a:br>
                  <a:rPr lang="cs-CZ" b="1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8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17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16</m:t>
                          </m:r>
                        </m:sup>
                      </m:sSup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7269" y="4266644"/>
                <a:ext cx="1490729" cy="923330"/>
              </a:xfrm>
              <a:prstGeom prst="rect">
                <a:avLst/>
              </a:prstGeom>
              <a:blipFill rotWithShape="1">
                <a:blip r:embed="rId6"/>
                <a:stretch>
                  <a:fillRect l="-3689" t="-3311" b="-19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délník 4"/>
          <p:cNvSpPr/>
          <p:nvPr/>
        </p:nvSpPr>
        <p:spPr>
          <a:xfrm>
            <a:off x="4389899" y="3244334"/>
            <a:ext cx="3642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.q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2946916"/>
            <a:ext cx="82772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092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377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vlastnosti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67542" y="2278008"/>
                <a:ext cx="2238946" cy="461665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2.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𝒓</m:t>
                        </m:r>
                      </m:sub>
                    </m:sSub>
                    <m:r>
                      <a:rPr lang="cs-CZ" sz="2400" b="1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𝒔</m:t>
                        </m:r>
                      </m:sub>
                    </m:sSub>
                    <m:r>
                      <a:rPr lang="cs-CZ" sz="2400" b="1" i="1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sz="2400" b="1" i="1" smtClean="0">
                            <a:latin typeface="Cambria Math"/>
                          </a:rPr>
                          <m:t>𝒒</m:t>
                        </m:r>
                      </m:e>
                      <m:sup>
                        <m:r>
                          <a:rPr lang="cs-CZ" sz="2400" b="1" i="1" smtClean="0">
                            <a:latin typeface="Cambria Math"/>
                          </a:rPr>
                          <m:t>𝒓</m:t>
                        </m:r>
                        <m:r>
                          <a:rPr lang="cs-CZ" sz="24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𝒔</m:t>
                        </m:r>
                      </m:sup>
                    </m:sSup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2278008"/>
                <a:ext cx="2238946" cy="46166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467542" y="4828361"/>
                <a:ext cx="3624582" cy="138877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𝑟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𝑠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 smtClean="0"/>
              </a:p>
              <a:p>
                <a:r>
                  <a:rPr lang="cs-CZ" dirty="0" smtClean="0"/>
                  <a:t>……………………………………………………..</a:t>
                </a:r>
                <a:br>
                  <a:rPr lang="cs-CZ" dirty="0" smtClean="0"/>
                </a:b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𝑞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𝑟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−1</m:t>
                            </m:r>
                          </m:sup>
                        </m:sSup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𝑞</m:t>
                            </m:r>
                          </m:e>
                          <m:sup>
                            <m:r>
                              <a:rPr lang="cs-CZ" b="0" i="1" smtClean="0">
                                <a:latin typeface="Cambria Math"/>
                              </a:rPr>
                              <m:t>𝑠</m:t>
                            </m:r>
                            <m:r>
                              <a:rPr lang="cs-CZ" b="0" i="1" smtClean="0">
                                <a:latin typeface="Cambria Math"/>
                              </a:rPr>
                              <m:t>−1</m:t>
                            </m:r>
                          </m:sup>
                        </m:sSup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cs-CZ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/>
                          </a:rPr>
                          <m:t>𝑞</m:t>
                        </m:r>
                      </m:e>
                      <m:sup>
                        <m:r>
                          <a:rPr lang="cs-CZ" b="0" i="1" smtClean="0">
                            <a:latin typeface="Cambria Math"/>
                          </a:rPr>
                          <m:t>𝑟</m:t>
                        </m:r>
                        <m:r>
                          <a:rPr lang="cs-CZ" b="0" i="1" smtClean="0">
                            <a:latin typeface="Cambria Math"/>
                          </a:rPr>
                          <m:t>−</m:t>
                        </m:r>
                        <m:r>
                          <a:rPr lang="cs-CZ" b="0" i="1" smtClean="0">
                            <a:latin typeface="Cambria Math"/>
                          </a:rPr>
                          <m:t>𝑠</m:t>
                        </m:r>
                      </m:sup>
                    </m:sSup>
                    <m:r>
                      <a:rPr lang="cs-CZ" b="0" i="1" smtClean="0">
                        <a:latin typeface="Cambria Math"/>
                        <a:ea typeface="Cambria Math"/>
                      </a:rPr>
                      <m:t>⇒</m:t>
                    </m:r>
                  </m:oMath>
                </a14:m>
                <a:r>
                  <a:rPr lang="cs-CZ" b="1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</m:sub>
                    </m:sSub>
                    <m:r>
                      <a:rPr lang="cs-CZ" b="1" i="0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cs-CZ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b="1" i="1" smtClean="0">
                            <a:latin typeface="Cambria Math"/>
                          </a:rPr>
                          <m:t>𝒔</m:t>
                        </m:r>
                      </m:sub>
                    </m:sSub>
                    <m:r>
                      <a:rPr lang="cs-CZ" b="1" i="1" smtClean="0">
                        <a:latin typeface="Cambria Math"/>
                      </a:rPr>
                      <m:t>.</m:t>
                    </m:r>
                    <m:sSup>
                      <m:sSupPr>
                        <m:ctrlPr>
                          <a:rPr lang="cs-CZ" b="1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/>
                          </a:rPr>
                          <m:t>𝒒</m:t>
                        </m:r>
                      </m:e>
                      <m:sup>
                        <m:r>
                          <a:rPr lang="cs-CZ" b="1" i="1" smtClean="0">
                            <a:latin typeface="Cambria Math"/>
                          </a:rPr>
                          <m:t>𝒓</m:t>
                        </m:r>
                        <m:r>
                          <a:rPr lang="cs-CZ" b="1" i="1" smtClean="0">
                            <a:latin typeface="Cambria Math"/>
                          </a:rPr>
                          <m:t>−</m:t>
                        </m:r>
                        <m:r>
                          <a:rPr lang="cs-CZ" b="1" i="1" smtClean="0">
                            <a:latin typeface="Cambria Math"/>
                          </a:rPr>
                          <m:t>𝒔</m:t>
                        </m:r>
                      </m:sup>
                    </m:sSup>
                  </m:oMath>
                </a14:m>
                <a:endParaRPr lang="cs-CZ" b="0" dirty="0" smtClean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2" y="4828361"/>
                <a:ext cx="3624582" cy="1388778"/>
              </a:xfrm>
              <a:prstGeom prst="rect">
                <a:avLst/>
              </a:prstGeom>
              <a:blipFill rotWithShape="1">
                <a:blip r:embed="rId5"/>
                <a:stretch>
                  <a:fillRect l="-15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2" y="3212976"/>
            <a:ext cx="643255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788024" y="4939064"/>
                <a:ext cx="2402324" cy="116737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b="1" u="sng" dirty="0" smtClean="0"/>
                  <a:t>Např.</a:t>
                </a:r>
                <a:r>
                  <a:rPr lang="cs-CZ" b="1" dirty="0" smtClean="0"/>
                  <a:t/>
                </a:r>
                <a:br>
                  <a:rPr lang="cs-CZ" b="1" dirty="0" smtClean="0"/>
                </a:b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6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sup>
                      </m:sSup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17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25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−8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25</m:t>
                              </m:r>
                            </m:sub>
                          </m:sSub>
                        </m:num>
                        <m:den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p>
                          </m:sSup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 </m:t>
                      </m:r>
                      <m:r>
                        <a:rPr lang="cs-CZ" b="0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!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4939064"/>
                <a:ext cx="2402324" cy="1167371"/>
              </a:xfrm>
              <a:prstGeom prst="rect">
                <a:avLst/>
              </a:prstGeom>
              <a:blipFill rotWithShape="1">
                <a:blip r:embed="rId7"/>
                <a:stretch>
                  <a:fillRect l="-2025" t="-2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9742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2" y="188639"/>
            <a:ext cx="2853602" cy="584775"/>
          </a:xfrm>
          <a:prstGeom prst="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b="1" dirty="0" smtClean="0"/>
              <a:t>POSLOUPNOSTI</a:t>
            </a:r>
            <a:endParaRPr lang="cs-CZ" sz="32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2" y="880265"/>
            <a:ext cx="6377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Geometrická posloupnost- </a:t>
            </a:r>
            <a:r>
              <a:rPr lang="cs-CZ" sz="3200" i="1" dirty="0" smtClean="0">
                <a:solidFill>
                  <a:srgbClr val="0000FF"/>
                </a:solidFill>
              </a:rPr>
              <a:t>vlastnosti</a:t>
            </a:r>
            <a:endParaRPr lang="cs-CZ" sz="3200" b="1" i="1" dirty="0">
              <a:solidFill>
                <a:srgbClr val="0000FF"/>
              </a:solidFill>
            </a:endParaRPr>
          </a:p>
        </p:txBody>
      </p:sp>
      <p:pic>
        <p:nvPicPr>
          <p:cNvPr id="4" name="Picture 2" descr="1,2,3,4,&amp;ccaron;íselné symboly,&amp;ccaron;ísla,&amp;ccaron;íslice,kursy,matematika,od&amp;ccaron;ítání,s&amp;ccaron;ítání,škola,symboly,t&amp;rcaron;ídy,vzd&amp;ecaron;lání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40041"/>
            <a:ext cx="1080449" cy="108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95196" y="2003609"/>
                <a:ext cx="2851422" cy="469487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3.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</a:rPr>
                              <m:t>𝒏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  <m:r>
                          <a:rPr lang="cs-CZ" sz="2400" b="1" i="1" smtClean="0">
                            <a:latin typeface="Cambria Math"/>
                          </a:rPr>
                          <m:t>.</m:t>
                        </m:r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</a:rPr>
                              <m:t>𝒏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𝟏</m:t>
                            </m:r>
                          </m:sub>
                        </m:sSub>
                      </m:e>
                    </m:rad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0" smtClean="0">
                            <a:latin typeface="Cambria Math"/>
                          </a:rPr>
                          <m:t>=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𝒏</m:t>
                        </m:r>
                      </m:sub>
                    </m:sSub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196" y="2003609"/>
                <a:ext cx="2851422" cy="46948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312951" y="3878208"/>
                <a:ext cx="8561314" cy="12807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−2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   </m:t>
                      </m:r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sSup>
                        <m:sSupPr>
                          <m:ctrlP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𝒒</m:t>
                          </m:r>
                        </m:e>
                        <m:sup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𝟏</m:t>
                          </m:r>
                        </m:sup>
                      </m:sSup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)</m:t>
                      </m:r>
                    </m:oMath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+1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</a:rPr>
                            <m:t>𝑛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</a:rPr>
                        <m:t>     </m:t>
                      </m:r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(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009900"/>
                              </a:solidFill>
                              <a:latin typeface="Cambria Math"/>
                            </a:rPr>
                            <m:t>𝒏</m:t>
                          </m:r>
                        </m:sub>
                      </m:sSub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.</m:t>
                      </m:r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𝒒</m:t>
                      </m:r>
                      <m:r>
                        <a:rPr lang="cs-CZ" b="1" i="1" smtClean="0">
                          <a:solidFill>
                            <a:srgbClr val="009900"/>
                          </a:solidFill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dirty="0" smtClean="0"/>
              </a:p>
              <a:p>
                <a:pPr/>
                <a:r>
                  <a:rPr lang="cs-CZ" dirty="0" smtClean="0"/>
                  <a:t>……………………………………………………..</a:t>
                </a:r>
                <a:br>
                  <a:rPr lang="cs-CZ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ad>
                        <m:radPr>
                          <m:degHide m:val="on"/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−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cs-CZ" b="1" i="1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𝒂</m:t>
                              </m:r>
                            </m:e>
                            <m:sub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𝒏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b="1" i="1" smtClean="0">
                                  <a:solidFill>
                                    <a:srgbClr val="C00000"/>
                                  </a:solidFill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</m:e>
                      </m:rad>
                      <m:r>
                        <a:rPr lang="cs-CZ" b="0" i="0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−2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𝑛</m:t>
                              </m:r>
                            </m:sup>
                          </m:sSup>
                        </m:e>
                      </m:ra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cs-CZ" b="0" i="1" smtClean="0">
                                      <a:latin typeface="Cambria Math"/>
                                      <a:ea typeface="Cambria Math"/>
                                    </a:rPr>
                                    <m:t>1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𝑞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</a:rPr>
                                <m:t>−2</m:t>
                              </m:r>
                            </m:sup>
                          </m:sSup>
                        </m:e>
                      </m:ra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sSup>
                        <m:sSup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𝑞</m:t>
                          </m:r>
                        </m:e>
                        <m:sup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𝑛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𝒂</m:t>
                          </m:r>
                        </m:e>
                        <m:sub>
                          <m:r>
                            <a:rPr lang="cs-CZ" b="1" i="1" smtClean="0">
                              <a:solidFill>
                                <a:srgbClr val="C00000"/>
                              </a:solidFill>
                              <a:latin typeface="Cambria Math"/>
                              <a:ea typeface="Cambria Math"/>
                            </a:rPr>
                            <m:t>𝒏</m:t>
                          </m:r>
                        </m:sub>
                      </m:sSub>
                    </m:oMath>
                  </m:oMathPara>
                </a14:m>
                <a:endParaRPr lang="cs-CZ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951" y="3878208"/>
                <a:ext cx="8561314" cy="1280735"/>
              </a:xfrm>
              <a:prstGeom prst="rect">
                <a:avLst/>
              </a:prstGeom>
              <a:blipFill rotWithShape="1">
                <a:blip r:embed="rId5"/>
                <a:stretch>
                  <a:fillRect l="-56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95196" y="5517232"/>
                <a:ext cx="5732018" cy="6473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:r>
                  <a:rPr lang="cs-CZ" b="1" u="sng" dirty="0" smtClean="0"/>
                  <a:t>Např.</a:t>
                </a:r>
                <a:r>
                  <a:rPr lang="cs-CZ" b="1" dirty="0" smtClean="0"/>
                  <a:t/>
                </a:r>
                <a:br>
                  <a:rPr lang="cs-CZ" b="1" dirty="0" smtClean="0"/>
                </a:b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sub>
                      </m:sSub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8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10</m:t>
                              </m:r>
                            </m:sub>
                          </m:sSub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7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11</m:t>
                              </m:r>
                            </m:sub>
                          </m:sSub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6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12</m:t>
                              </m:r>
                            </m:sub>
                          </m:sSub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13</m:t>
                              </m:r>
                            </m:sub>
                          </m:sSub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=…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196" y="5517232"/>
                <a:ext cx="5732018" cy="647357"/>
              </a:xfrm>
              <a:prstGeom prst="rect">
                <a:avLst/>
              </a:prstGeom>
              <a:blipFill rotWithShape="1">
                <a:blip r:embed="rId6"/>
                <a:stretch>
                  <a:fillRect l="-850" t="-47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851920" y="2003609"/>
                <a:ext cx="2586414" cy="469487"/>
              </a:xfrm>
              <a:prstGeom prst="rect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 wrap="none" rtlCol="0">
                <a:spAutoFit/>
              </a:bodyPr>
              <a:lstStyle/>
              <a:p>
                <a:r>
                  <a:rPr lang="cs-CZ" sz="2400" b="1" dirty="0" smtClean="0"/>
                  <a:t>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2400" b="1" i="1" smtClean="0">
                            <a:latin typeface="Cambria Math"/>
                          </a:rPr>
                        </m:ctrlPr>
                      </m:radPr>
                      <m:deg/>
                      <m:e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</a:rPr>
                              <m:t>𝒏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𝒌</m:t>
                            </m:r>
                          </m:sub>
                        </m:sSub>
                        <m:sSub>
                          <m:sSubPr>
                            <m:ctrlPr>
                              <a:rPr lang="cs-CZ" sz="2400" b="1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400" b="1" i="1" smtClean="0">
                                <a:latin typeface="Cambria Math"/>
                              </a:rPr>
                              <m:t>.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𝒂</m:t>
                            </m:r>
                          </m:e>
                          <m:sub>
                            <m:r>
                              <a:rPr lang="cs-CZ" sz="2400" b="1" i="1" smtClean="0">
                                <a:latin typeface="Cambria Math"/>
                              </a:rPr>
                              <m:t>𝒏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400" b="1" i="1" smtClean="0">
                                <a:latin typeface="Cambria Math"/>
                              </a:rPr>
                              <m:t>𝒌</m:t>
                            </m:r>
                          </m:sub>
                        </m:sSub>
                      </m:e>
                    </m:rad>
                    <m:sSub>
                      <m:sSubPr>
                        <m:ctrlPr>
                          <a:rPr lang="cs-CZ" sz="24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0" smtClean="0">
                            <a:latin typeface="Cambria Math"/>
                          </a:rPr>
                          <m:t>=</m:t>
                        </m:r>
                        <m:r>
                          <a:rPr lang="cs-CZ" sz="2400" b="1" i="1" smtClean="0"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𝒏</m:t>
                        </m:r>
                      </m:sub>
                    </m:sSub>
                  </m:oMath>
                </a14:m>
                <a:endParaRPr lang="cs-CZ" sz="2400" b="1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1920" y="2003609"/>
                <a:ext cx="2586414" cy="46948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40338"/>
            <a:ext cx="7848872" cy="1264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2513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945</TotalTime>
  <Words>151</Words>
  <Application>Microsoft Office PowerPoint</Application>
  <PresentationFormat>Předvádění na obrazovce (4:3)</PresentationFormat>
  <Paragraphs>22</Paragraphs>
  <Slides>4</Slides>
  <Notes>3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systému Office</vt:lpstr>
      <vt:lpstr>Microsoft Word Document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Zdeněk Mrkvička</dc:creator>
  <cp:lastModifiedBy>Zdeněk Mrkvička</cp:lastModifiedBy>
  <cp:revision>13</cp:revision>
  <dcterms:created xsi:type="dcterms:W3CDTF">2013-06-20T16:36:49Z</dcterms:created>
  <dcterms:modified xsi:type="dcterms:W3CDTF">2013-06-30T22:23:39Z</dcterms:modified>
</cp:coreProperties>
</file>