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74" y="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6555-A396-4DA8-A6C1-67C17E11A17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79BA-4E3F-426D-A789-D04F9017B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360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6555-A396-4DA8-A6C1-67C17E11A17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79BA-4E3F-426D-A789-D04F9017B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950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6555-A396-4DA8-A6C1-67C17E11A17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79BA-4E3F-426D-A789-D04F9017B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520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6555-A396-4DA8-A6C1-67C17E11A17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79BA-4E3F-426D-A789-D04F9017B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563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6555-A396-4DA8-A6C1-67C17E11A17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79BA-4E3F-426D-A789-D04F9017B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333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6555-A396-4DA8-A6C1-67C17E11A17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79BA-4E3F-426D-A789-D04F9017B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419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6555-A396-4DA8-A6C1-67C17E11A17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79BA-4E3F-426D-A789-D04F9017B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849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6555-A396-4DA8-A6C1-67C17E11A17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79BA-4E3F-426D-A789-D04F9017B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166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6555-A396-4DA8-A6C1-67C17E11A17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79BA-4E3F-426D-A789-D04F9017B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462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6555-A396-4DA8-A6C1-67C17E11A17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79BA-4E3F-426D-A789-D04F9017B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788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6555-A396-4DA8-A6C1-67C17E11A17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579BA-4E3F-426D-A789-D04F9017B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096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A56555-A396-4DA8-A6C1-67C17E11A17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579BA-4E3F-426D-A789-D04F9017B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38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3.wmf"/><Relationship Id="rId7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3.wmf"/><Relationship Id="rId7" Type="http://schemas.openxmlformats.org/officeDocument/2006/relationships/image" Target="../media/image1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0694760"/>
              </p:ext>
            </p:extLst>
          </p:nvPr>
        </p:nvGraphicFramePr>
        <p:xfrm>
          <a:off x="2411760" y="342943"/>
          <a:ext cx="4392488" cy="62749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423861" progId="Word.Document.12">
                  <p:embed/>
                </p:oleObj>
              </mc:Choice>
              <mc:Fallback>
                <p:oleObj name="Dokument" r:id="rId3" imgW="5895909" imgH="84238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342943"/>
                        <a:ext cx="4392488" cy="62749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51228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5901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Geometrická posloupnost- </a:t>
            </a:r>
            <a:r>
              <a:rPr lang="cs-CZ" sz="2400" i="1" dirty="0" smtClean="0">
                <a:solidFill>
                  <a:srgbClr val="0000FF"/>
                </a:solidFill>
              </a:rPr>
              <a:t>vlastnosti cvič.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06" y="1589388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12"/>
              <p:cNvSpPr txBox="1"/>
              <p:nvPr/>
            </p:nvSpPr>
            <p:spPr>
              <a:xfrm>
                <a:off x="1463028" y="1593088"/>
                <a:ext cx="678878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u="sng" dirty="0" smtClean="0"/>
                  <a:t>Příklad 1 </a:t>
                </a:r>
                <a:br>
                  <a:rPr lang="cs-CZ" b="1" u="sng" dirty="0" smtClean="0"/>
                </a:br>
                <a:r>
                  <a:rPr lang="cs-CZ" dirty="0" smtClean="0"/>
                  <a:t>V geometrické posloupnosti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𝟑</m:t>
                        </m:r>
                      </m:sub>
                    </m:sSub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𝟖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</m:sub>
                    </m:sSub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𝟑𝟐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určete prvních pět členů.</a:t>
                </a:r>
                <a:endParaRPr lang="cs-CZ" dirty="0"/>
              </a:p>
            </p:txBody>
          </p:sp>
        </mc:Choice>
        <mc:Fallback xmlns="">
          <p:sp>
            <p:nvSpPr>
              <p:cNvPr id="6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028" y="1593088"/>
                <a:ext cx="6788782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808" t="-4717" r="-808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81606" y="2708920"/>
                <a:ext cx="3393621" cy="671338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  <a:ln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000" b="0" i="1" smtClean="0">
                                  <a:latin typeface="Cambria Math"/>
                                </a:rPr>
                                <m:t>5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000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⇒</m:t>
                      </m:r>
                      <m:sSup>
                        <m:sSup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=4⇒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𝒒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=±</m:t>
                      </m:r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06" y="2708920"/>
                <a:ext cx="3393621" cy="67133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7544" y="3501008"/>
                <a:ext cx="2372381" cy="659411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𝑞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±2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501008"/>
                <a:ext cx="2372381" cy="65941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86928" y="4283804"/>
                <a:ext cx="2822376" cy="36933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𝑞</m:t>
                      </m:r>
                      <m:r>
                        <a:rPr lang="cs-CZ" b="0" i="1" smtClean="0">
                          <a:latin typeface="Cambria Math"/>
                        </a:rPr>
                        <m:t>=2∙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±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𝟒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928" y="4283804"/>
                <a:ext cx="2822376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7542" y="4787860"/>
                <a:ext cx="2992807" cy="36933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𝑞</m:t>
                      </m:r>
                      <m:r>
                        <a:rPr lang="cs-CZ" b="0" i="1" smtClean="0">
                          <a:latin typeface="Cambria Math"/>
                        </a:rPr>
                        <m:t>=8∙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±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𝟏𝟔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4787860"/>
                <a:ext cx="2992807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467544" y="5445224"/>
            <a:ext cx="4519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</a:rPr>
              <a:t>Podmínkám úlohy vyhovují dvě posloupnosti </a:t>
            </a:r>
            <a:endParaRPr lang="cs-CZ" b="1" dirty="0">
              <a:solidFill>
                <a:srgbClr val="0000FF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86928" y="5814556"/>
                <a:ext cx="4062394" cy="646331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2;4;8;16;32;…</m:t>
                        </m:r>
                      </m:e>
                    </m:d>
                  </m:oMath>
                </a14:m>
                <a:r>
                  <a:rPr lang="cs-CZ" dirty="0" smtClean="0"/>
                  <a:t>		pro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1" smtClean="0">
                        <a:latin typeface="Cambria Math"/>
                      </a:rPr>
                      <m:t>=2</m:t>
                    </m:r>
                  </m:oMath>
                </a14:m>
                <a:r>
                  <a:rPr lang="cs-CZ" b="0" dirty="0" smtClean="0"/>
                  <a:t/>
                </a:r>
                <a:br>
                  <a:rPr lang="cs-CZ" b="0" dirty="0" smtClean="0"/>
                </a:b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2;−4;8;−16;32;…</m:t>
                        </m:r>
                      </m:e>
                    </m:d>
                  </m:oMath>
                </a14:m>
                <a:r>
                  <a:rPr lang="cs-CZ" dirty="0" smtClean="0"/>
                  <a:t>	pro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1" smtClean="0">
                        <a:latin typeface="Cambria Math"/>
                      </a:rPr>
                      <m:t>=−2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928" y="5814556"/>
                <a:ext cx="4062394" cy="646331"/>
              </a:xfrm>
              <a:prstGeom prst="rect">
                <a:avLst/>
              </a:prstGeom>
              <a:blipFill rotWithShape="1">
                <a:blip r:embed="rId9"/>
                <a:stretch>
                  <a:fillRect t="-3704" b="-12963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5065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46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Geometrická posloupnost </a:t>
            </a:r>
            <a:r>
              <a:rPr lang="cs-CZ" sz="2400" i="1" dirty="0" smtClean="0">
                <a:solidFill>
                  <a:srgbClr val="0000FF"/>
                </a:solidFill>
              </a:rPr>
              <a:t>vlastnosti cvič.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05" y="1492700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12"/>
              <p:cNvSpPr txBox="1"/>
              <p:nvPr/>
            </p:nvSpPr>
            <p:spPr>
              <a:xfrm>
                <a:off x="1463027" y="1496400"/>
                <a:ext cx="6177845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u="sng" dirty="0" smtClean="0"/>
                  <a:t>Příklad 2 </a:t>
                </a:r>
                <a:br>
                  <a:rPr lang="cs-CZ" b="1" u="sng" dirty="0" smtClean="0"/>
                </a:br>
                <a:r>
                  <a:rPr lang="cs-CZ" dirty="0" smtClean="0"/>
                  <a:t>V geometrické posloupnosti, kde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</m:sub>
                    </m:sSub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+</m:t>
                    </m:r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𝟔</m:t>
                        </m:r>
                      </m:sub>
                    </m:sSub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𝟗𝟔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,  </m:t>
                    </m:r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𝟕</m:t>
                        </m:r>
                      </m:sub>
                    </m:sSub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</m:sub>
                    </m:sSub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𝟗𝟔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,</m:t>
                    </m:r>
                  </m:oMath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</a:endParaRPr>
              </a:p>
              <a:p>
                <a:r>
                  <a:rPr lang="cs-CZ" dirty="0" smtClean="0"/>
                  <a:t>určete </a:t>
                </a:r>
                <a14:m>
                  <m:oMath xmlns:m="http://schemas.openxmlformats.org/officeDocument/2006/math">
                    <m:r>
                      <a:rPr lang="cs-CZ" b="1" i="0" dirty="0" smtClean="0">
                        <a:solidFill>
                          <a:srgbClr val="C00000"/>
                        </a:solidFill>
                        <a:latin typeface="Cambria Math"/>
                      </a:rPr>
                      <m:t>𝐪</m:t>
                    </m:r>
                    <m:r>
                      <a:rPr lang="cs-CZ" b="1" i="0" dirty="0" smtClean="0">
                        <a:solidFill>
                          <a:srgbClr val="C00000"/>
                        </a:solidFill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.</m:t>
                        </m:r>
                      </m:sub>
                    </m:sSub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6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027" y="1496400"/>
                <a:ext cx="6177845" cy="923330"/>
              </a:xfrm>
              <a:prstGeom prst="rect">
                <a:avLst/>
              </a:prstGeom>
              <a:blipFill rotWithShape="1">
                <a:blip r:embed="rId4"/>
                <a:stretch>
                  <a:fillRect l="-888" t="-3289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81605" y="2972272"/>
                <a:ext cx="1596784" cy="646331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𝟓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𝟔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𝟗𝟔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𝟕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𝟓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𝟗𝟔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05" y="2972272"/>
                <a:ext cx="1596784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467541" y="3618603"/>
            <a:ext cx="16108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81605" y="3599060"/>
                <a:ext cx="2010358" cy="673069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=96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=96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05" y="3599060"/>
                <a:ext cx="2010358" cy="67306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481605" y="4272129"/>
            <a:ext cx="185814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81605" y="4412431"/>
                <a:ext cx="2289409" cy="646331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Sup>
                      <m:sSubSupPr>
                        <m:ctrlPr>
                          <a:rPr lang="cs-CZ" i="1" smtClean="0">
                            <a:latin typeface="Cambria Math"/>
                          </a:rPr>
                        </m:ctrlPr>
                      </m:sSub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  <m:sup/>
                    </m:sSubSup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𝑞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p>
                    </m:sSup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1+</m:t>
                        </m:r>
                        <m:r>
                          <a:rPr lang="cs-CZ" b="0" i="1" smtClean="0">
                            <a:latin typeface="Cambria Math"/>
                          </a:rPr>
                          <m:t>𝑞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=96</m:t>
                    </m:r>
                  </m:oMath>
                </a14:m>
                <a:r>
                  <a:rPr lang="cs-CZ" dirty="0" smtClean="0"/>
                  <a:t>	</a:t>
                </a:r>
                <a:r>
                  <a:rPr lang="cs-CZ" sz="1400" dirty="0" smtClean="0"/>
                  <a:t>(1)</a:t>
                </a:r>
                <a:r>
                  <a:rPr lang="cs-CZ" dirty="0" smtClean="0"/>
                  <a:t/>
                </a:r>
                <a:br>
                  <a:rPr lang="cs-CZ" dirty="0" smtClean="0"/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𝑞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p>
                    </m:sSup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𝑞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=9</m:t>
                    </m:r>
                  </m:oMath>
                </a14:m>
                <a:r>
                  <a:rPr lang="cs-CZ" dirty="0" smtClean="0"/>
                  <a:t>	</a:t>
                </a:r>
                <a:r>
                  <a:rPr lang="cs-CZ" sz="1400" dirty="0" smtClean="0"/>
                  <a:t>(2)</a:t>
                </a:r>
                <a:endParaRPr lang="cs-CZ" sz="1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05" y="4412431"/>
                <a:ext cx="2289409" cy="646331"/>
              </a:xfrm>
              <a:prstGeom prst="rect">
                <a:avLst/>
              </a:prstGeom>
              <a:blipFill rotWithShape="1">
                <a:blip r:embed="rId7"/>
                <a:stretch>
                  <a:fillRect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481605" y="5132512"/>
            <a:ext cx="185814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64171" y="5229200"/>
            <a:ext cx="1293687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Vydělením 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67542" y="5623578"/>
                <a:ext cx="3494931" cy="694806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𝑞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𝑞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𝑞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−1=1⇒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5623578"/>
                <a:ext cx="3494931" cy="69480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/>
          <p:nvPr/>
        </p:nvSpPr>
        <p:spPr>
          <a:xfrm>
            <a:off x="4989645" y="2987660"/>
            <a:ext cx="2454967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Dosazením např. do (1):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076056" y="3501008"/>
                <a:ext cx="2213235" cy="1477328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  <m:sup/>
                      </m:sSubSup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𝑞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=96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1+2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=96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</m:oMath>
                  </m:oMathPara>
                </a14:m>
                <a:r>
                  <a:rPr lang="cs-CZ" dirty="0" smtClean="0"/>
                  <a:t/>
                </a:r>
                <a:br>
                  <a:rPr lang="cs-CZ" dirty="0" smtClean="0"/>
                </a:br>
                <a:r>
                  <a:rPr lang="cs-CZ" dirty="0" smtClean="0"/>
                  <a:t/>
                </a:r>
                <a:br>
                  <a:rPr lang="cs-CZ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501008"/>
                <a:ext cx="2213235" cy="147732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97227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46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Geometrická posloupnost </a:t>
            </a:r>
            <a:r>
              <a:rPr lang="cs-CZ" sz="2400" i="1" dirty="0" smtClean="0">
                <a:solidFill>
                  <a:srgbClr val="0000FF"/>
                </a:solidFill>
              </a:rPr>
              <a:t>vlastnosti cvič.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05" y="1492700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12"/>
              <p:cNvSpPr txBox="1"/>
              <p:nvPr/>
            </p:nvSpPr>
            <p:spPr>
              <a:xfrm>
                <a:off x="1463027" y="1496400"/>
                <a:ext cx="4852290" cy="10625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u="sng" dirty="0" smtClean="0"/>
                  <a:t>Příklad 3 </a:t>
                </a:r>
                <a:br>
                  <a:rPr lang="cs-CZ" b="1" u="sng" dirty="0" smtClean="0"/>
                </a:br>
                <a:r>
                  <a:rPr lang="cs-CZ" dirty="0" smtClean="0"/>
                  <a:t>V geometrické posloupnosti, kde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</m:sub>
                    </m:sSub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=1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,  </m:t>
                    </m:r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𝟕</m:t>
                        </m:r>
                      </m:sub>
                    </m:sSub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b="1" i="1" dirty="0" smtClean="0">
                  <a:solidFill>
                    <a:srgbClr val="C00000"/>
                  </a:solidFill>
                  <a:latin typeface="Cambria Math"/>
                </a:endParaRPr>
              </a:p>
              <a:p>
                <a:r>
                  <a:rPr lang="cs-CZ" dirty="0" smtClean="0"/>
                  <a:t>určete </a:t>
                </a:r>
                <a14:m>
                  <m:oMath xmlns:m="http://schemas.openxmlformats.org/officeDocument/2006/math">
                    <m:r>
                      <a:rPr lang="cs-CZ" b="1" i="0" dirty="0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sSub>
                      <m:sSubPr>
                        <m:ctrlP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𝟔</m:t>
                        </m:r>
                      </m:sub>
                    </m:sSub>
                    <m:r>
                      <a:rPr lang="cs-CZ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, </m:t>
                    </m:r>
                    <m:r>
                      <a:rPr lang="cs-CZ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𝒒</m:t>
                    </m:r>
                    <m:r>
                      <a:rPr lang="cs-CZ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𝟏𝟎</m:t>
                        </m:r>
                      </m:sub>
                    </m:sSub>
                    <m:r>
                      <a:rPr lang="cs-CZ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6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027" y="1496400"/>
                <a:ext cx="4852290" cy="1062535"/>
              </a:xfrm>
              <a:prstGeom prst="rect">
                <a:avLst/>
              </a:prstGeom>
              <a:blipFill rotWithShape="1">
                <a:blip r:embed="rId4"/>
                <a:stretch>
                  <a:fillRect l="-1131" t="-2857" b="-6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3567" y="3429000"/>
                <a:ext cx="2639377" cy="2985561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𝑛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−1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𝑛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+1</m:t>
                              </m:r>
                            </m:sub>
                          </m:sSub>
                        </m:e>
                      </m:rad>
                    </m:oMath>
                  </m:oMathPara>
                </a14:m>
                <a:endParaRPr lang="cs-CZ" sz="2400" b="0" dirty="0" smtClean="0"/>
              </a:p>
              <a:p>
                <a:pPr/>
                <a:r>
                  <a:rPr lang="cs-CZ" sz="2400" b="0" dirty="0" smtClean="0"/>
                  <a:t/>
                </a:r>
                <a:br>
                  <a:rPr lang="cs-CZ" sz="2400" b="0" dirty="0" smtClean="0"/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6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5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7</m:t>
                              </m:r>
                            </m:sub>
                          </m:sSub>
                        </m:e>
                      </m:rad>
                    </m:oMath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6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e>
                      </m:rad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𝟔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±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7" y="3429000"/>
                <a:ext cx="2639377" cy="298556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918449" y="3429000"/>
                <a:ext cx="1304588" cy="2170531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7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5</m:t>
                              </m:r>
                            </m:sub>
                          </m:sSub>
                        </m:den>
                      </m:f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400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𝒒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=±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8449" y="3429000"/>
                <a:ext cx="1304588" cy="21705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15078" y="2908441"/>
                <a:ext cx="15645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Bez výpočtu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𝑞</m:t>
                    </m:r>
                  </m:oMath>
                </a14:m>
                <a:r>
                  <a:rPr lang="cs-CZ" dirty="0" smtClean="0"/>
                  <a:t>:</a:t>
                </a:r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078" y="2908441"/>
                <a:ext cx="1564531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3113" t="-8197" r="-2335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724128" y="3429000"/>
                <a:ext cx="2258054" cy="2087816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10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7</m:t>
                          </m:r>
                        </m:sub>
                      </m:sSub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10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±</m:t>
                              </m:r>
                              <m:f>
                                <m:fPr>
                                  <m:ctrlPr>
                                    <a:rPr lang="cs-CZ" sz="24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𝟏𝟎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±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𝟑𝟐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3429000"/>
                <a:ext cx="2258054" cy="208781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918449" y="5802951"/>
            <a:ext cx="3379387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</a:rPr>
              <a:t>Zadání vyhovují dvě posloupnosti</a:t>
            </a:r>
            <a:endParaRPr lang="cs-CZ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66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247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26</cp:revision>
  <dcterms:created xsi:type="dcterms:W3CDTF">2013-06-23T09:35:58Z</dcterms:created>
  <dcterms:modified xsi:type="dcterms:W3CDTF">2013-06-30T22:33:45Z</dcterms:modified>
</cp:coreProperties>
</file>