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0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CCCC"/>
    <a:srgbClr val="F8ECEC"/>
    <a:srgbClr val="FCA2F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8596AA-ACB6-4F60-AC87-2311C7E0ACC9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AE8876-29F5-433C-B6BE-21106A08F84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4338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EA2461-057D-4201-94D8-67112BEA53E8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005672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EA2461-057D-4201-94D8-67112BEA53E8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005672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EA2461-057D-4201-94D8-67112BEA53E8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00567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261D-13BC-4171-8B62-817254101D9C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325FE-B713-40D6-B1E8-944C92D633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23367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261D-13BC-4171-8B62-817254101D9C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325FE-B713-40D6-B1E8-944C92D633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6713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261D-13BC-4171-8B62-817254101D9C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325FE-B713-40D6-B1E8-944C92D633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60242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261D-13BC-4171-8B62-817254101D9C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325FE-B713-40D6-B1E8-944C92D633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05024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261D-13BC-4171-8B62-817254101D9C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325FE-B713-40D6-B1E8-944C92D633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97121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261D-13BC-4171-8B62-817254101D9C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325FE-B713-40D6-B1E8-944C92D633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46414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261D-13BC-4171-8B62-817254101D9C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325FE-B713-40D6-B1E8-944C92D633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86480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261D-13BC-4171-8B62-817254101D9C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325FE-B713-40D6-B1E8-944C92D633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99590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261D-13BC-4171-8B62-817254101D9C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325FE-B713-40D6-B1E8-944C92D633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088319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261D-13BC-4171-8B62-817254101D9C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325FE-B713-40D6-B1E8-944C92D633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4776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261D-13BC-4171-8B62-817254101D9C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325FE-B713-40D6-B1E8-944C92D633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82770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261D-13BC-4171-8B62-817254101D9C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8325FE-B713-40D6-B1E8-944C92D633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59481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hyperlink" Target="http://www.microsofttranslator.com/BV.aspx?ref=IE8Activity&amp;a=http://forum.matweb.cz/viewtopic.php?id=11326" TargetMode="External"/><Relationship Id="rId4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9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457434933"/>
              </p:ext>
            </p:extLst>
          </p:nvPr>
        </p:nvGraphicFramePr>
        <p:xfrm>
          <a:off x="2339752" y="456098"/>
          <a:ext cx="4550906" cy="6501294"/>
        </p:xfrm>
        <a:graphic>
          <a:graphicData uri="http://schemas.openxmlformats.org/presentationml/2006/ole">
            <p:oleObj spid="_x0000_s1026" name="Dokument" r:id="rId3" imgW="5895909" imgH="8423861" progId="Word.Documen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673271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2" y="188639"/>
            <a:ext cx="2853602" cy="58477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POSLOUPNOSTI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2" y="880265"/>
            <a:ext cx="469269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Geometrická posloupnost-</a:t>
            </a:r>
            <a:br>
              <a:rPr lang="cs-CZ" sz="3200" b="1" dirty="0" smtClean="0"/>
            </a:br>
            <a:r>
              <a:rPr lang="cs-CZ" sz="3200" b="1" dirty="0" smtClean="0"/>
              <a:t> </a:t>
            </a:r>
            <a:r>
              <a:rPr lang="cs-CZ" sz="3200" i="1" dirty="0" smtClean="0">
                <a:solidFill>
                  <a:srgbClr val="0000FF"/>
                </a:solidFill>
              </a:rPr>
              <a:t>součet prvních </a:t>
            </a:r>
            <a:r>
              <a:rPr lang="cs-CZ" sz="3200" i="1" u="sng" dirty="0" smtClean="0">
                <a:solidFill>
                  <a:srgbClr val="0000FF"/>
                </a:solidFill>
              </a:rPr>
              <a:t>n</a:t>
            </a:r>
            <a:r>
              <a:rPr lang="cs-CZ" sz="3200" i="1" dirty="0" smtClean="0">
                <a:solidFill>
                  <a:srgbClr val="0000FF"/>
                </a:solidFill>
              </a:rPr>
              <a:t> členů</a:t>
            </a:r>
            <a:endParaRPr lang="cs-CZ" sz="3200" b="1" i="1" dirty="0">
              <a:solidFill>
                <a:srgbClr val="0000FF"/>
              </a:solidFill>
            </a:endParaRPr>
          </a:p>
        </p:txBody>
      </p:sp>
      <p:pic>
        <p:nvPicPr>
          <p:cNvPr id="4" name="Picture 2" descr="1,2,3,4,&amp;ccaron;íselné symboly,&amp;ccaron;ísla,&amp;ccaron;íslice,kursy,matematika,od&amp;ccaron;ítání,s&amp;ccaron;ítání,škola,symboly,t&amp;rcaron;ídy,vzd&amp;ecaron;lá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40041"/>
            <a:ext cx="1080449" cy="108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TextovéPole 11"/>
              <p:cNvSpPr txBox="1"/>
              <p:nvPr/>
            </p:nvSpPr>
            <p:spPr>
              <a:xfrm>
                <a:off x="475177" y="2204864"/>
                <a:ext cx="438485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𝒔</m:t>
                          </m:r>
                        </m:e>
                        <m:sub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b>
                      </m:sSub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+ …+</m:t>
                      </m:r>
                      <m:sSub>
                        <m:sSubPr>
                          <m:ctrlP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</m:sub>
                      </m:sSub>
                    </m:oMath>
                  </m:oMathPara>
                </a14:m>
                <a:endParaRPr lang="cs-CZ" sz="2400" b="1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177" y="2204864"/>
                <a:ext cx="4384855" cy="461665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b="-2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TextovéPole 5"/>
              <p:cNvSpPr txBox="1"/>
              <p:nvPr/>
            </p:nvSpPr>
            <p:spPr>
              <a:xfrm>
                <a:off x="467542" y="2708920"/>
                <a:ext cx="7188058" cy="862608"/>
              </a:xfrm>
              <a:prstGeom prst="rect">
                <a:avLst/>
              </a:prstGeom>
              <a:solidFill>
                <a:srgbClr val="ECCCCC"/>
              </a:solidFill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cs-CZ" sz="2400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1</m:t>
                            </m:r>
                          </m:e>
                        </m:d>
                        <m:r>
                          <a:rPr lang="cs-CZ" sz="2400" b="0" i="1" smtClean="0">
                            <a:latin typeface="Cambria Math"/>
                          </a:rPr>
                          <m:t>    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𝑠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cs-CZ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𝑞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+…+</m:t>
                    </m:r>
                    <m:sSub>
                      <m:sSubPr>
                        <m:ctrlPr>
                          <a:rPr lang="cs-CZ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𝑞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𝑛</m:t>
                        </m:r>
                        <m:r>
                          <a:rPr lang="cs-CZ" sz="2400" b="0" i="1" smtClean="0">
                            <a:latin typeface="Cambria Math"/>
                          </a:rPr>
                          <m:t>−2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cs-CZ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𝑞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𝑛</m:t>
                        </m:r>
                        <m:r>
                          <a:rPr lang="cs-CZ" sz="2400" b="0" i="1" smtClean="0">
                            <a:latin typeface="Cambria Math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sz="2400" dirty="0" smtClean="0"/>
                  <a:t>   /.</a:t>
                </a:r>
                <a:r>
                  <a:rPr lang="cs-CZ" sz="2400" i="1" dirty="0" smtClean="0">
                    <a:latin typeface="Cambria Math" pitchFamily="18" charset="0"/>
                    <a:ea typeface="Cambria Math" pitchFamily="18" charset="0"/>
                  </a:rPr>
                  <a:t>q</a:t>
                </a:r>
              </a:p>
              <a:p>
                <a:r>
                  <a:rPr lang="cs-CZ" sz="2400" dirty="0" smtClean="0">
                    <a:latin typeface="Cambria Math" pitchFamily="18" charset="0"/>
                    <a:ea typeface="Cambria Math" pitchFamily="18" charset="0"/>
                  </a:rPr>
                  <a:t>(2)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   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𝑠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</a:rPr>
                      <m:t>𝑞</m:t>
                    </m:r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        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𝑞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+…</m:t>
                    </m:r>
                    <m:sSub>
                      <m:sSubPr>
                        <m:ctrlPr>
                          <a:rPr lang="cs-CZ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+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𝑞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𝑛</m:t>
                        </m:r>
                        <m:r>
                          <a:rPr lang="cs-CZ" sz="2400" b="0" i="1" smtClean="0">
                            <a:latin typeface="Cambria Math"/>
                          </a:rPr>
                          <m:t>−2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cs-CZ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𝑞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𝑛</m:t>
                        </m:r>
                        <m:r>
                          <a:rPr lang="cs-CZ" sz="2400" b="0" i="1" smtClean="0">
                            <a:latin typeface="Cambria Math"/>
                          </a:rPr>
                          <m:t>−1</m:t>
                        </m:r>
                      </m:sup>
                    </m:sSup>
                    <m:r>
                      <a:rPr lang="cs-CZ" sz="2400" b="0" i="0" smtClean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sSup>
                      <m:sSup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𝑞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𝑛</m:t>
                        </m:r>
                      </m:sup>
                    </m:sSup>
                  </m:oMath>
                </a14:m>
                <a:endParaRPr lang="cs-CZ" sz="24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2" y="2708920"/>
                <a:ext cx="7188058" cy="862608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l="-1357" t="-7042"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/>
          <p:cNvCxnSpPr/>
          <p:nvPr/>
        </p:nvCxnSpPr>
        <p:spPr>
          <a:xfrm>
            <a:off x="611560" y="3573016"/>
            <a:ext cx="669674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TextovéPole 10"/>
              <p:cNvSpPr txBox="1"/>
              <p:nvPr/>
            </p:nvSpPr>
            <p:spPr>
              <a:xfrm>
                <a:off x="539552" y="3861048"/>
                <a:ext cx="3236014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000" b="1" dirty="0" smtClean="0"/>
                  <a:t>Odečtením rovnic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sz="2000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1" i="1" smtClean="0">
                            <a:latin typeface="Cambria Math"/>
                          </a:rPr>
                          <m:t>𝟐</m:t>
                        </m:r>
                      </m:e>
                    </m:d>
                    <m:r>
                      <a:rPr lang="cs-CZ" sz="2000" b="1" i="1" smtClean="0">
                        <a:latin typeface="Cambria Math"/>
                      </a:rPr>
                      <m:t>−(</m:t>
                    </m:r>
                    <m:r>
                      <a:rPr lang="cs-CZ" sz="2000" b="1" i="1" smtClean="0">
                        <a:latin typeface="Cambria Math"/>
                      </a:rPr>
                      <m:t>𝟏</m:t>
                    </m:r>
                    <m:r>
                      <a:rPr lang="cs-CZ" sz="2000" b="1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cs-CZ" sz="2000" b="1" i="1" dirty="0" smtClean="0"/>
                  <a:t>:</a:t>
                </a:r>
                <a:endParaRPr lang="cs-CZ" sz="2000" b="1" i="1" dirty="0"/>
              </a:p>
            </p:txBody>
          </p:sp>
        </mc:Choice>
        <mc:Fallback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3861048"/>
                <a:ext cx="3236014" cy="400110"/>
              </a:xfrm>
              <a:prstGeom prst="rect">
                <a:avLst/>
              </a:prstGeom>
              <a:blipFill rotWithShape="1">
                <a:blip r:embed="rId6" cstate="print"/>
                <a:stretch>
                  <a:fillRect l="-2075" t="-7576" r="-1321" b="-257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TextovéPole 12"/>
              <p:cNvSpPr txBox="1"/>
              <p:nvPr/>
            </p:nvSpPr>
            <p:spPr>
              <a:xfrm>
                <a:off x="569640" y="4293096"/>
                <a:ext cx="3346557" cy="830997"/>
              </a:xfrm>
              <a:prstGeom prst="rect">
                <a:avLst/>
              </a:prstGeom>
              <a:solidFill>
                <a:srgbClr val="ECCCCC"/>
              </a:solidFill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𝑠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𝑞</m:t>
                      </m:r>
                      <m:r>
                        <a:rPr lang="cs-CZ" sz="2400" b="0" i="1" smtClean="0"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𝑠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𝑞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</m:sup>
                      </m:sSup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𝑠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</m:sub>
                      </m:sSub>
                      <m:d>
                        <m:d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𝑞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−1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sz="240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𝑞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</m:sup>
                          </m:sSup>
                          <m:r>
                            <a:rPr lang="cs-CZ" sz="2400" b="0" i="1" smtClean="0">
                              <a:latin typeface="Cambria Math"/>
                            </a:rPr>
                            <m:t>−1</m:t>
                          </m:r>
                        </m:e>
                      </m:d>
                    </m:oMath>
                  </m:oMathPara>
                </a14:m>
                <a:endParaRPr lang="cs-CZ" sz="2400" dirty="0" smtClean="0"/>
              </a:p>
            </p:txBody>
          </p:sp>
        </mc:Choice>
        <mc:Fallback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640" y="4293096"/>
                <a:ext cx="3346557" cy="830997"/>
              </a:xfrm>
              <a:prstGeom prst="rect">
                <a:avLst/>
              </a:prstGeom>
              <a:blipFill rotWithShape="1">
                <a:blip r:embed="rId7" cstate="print"/>
                <a:stretch>
                  <a:fillRect b="-438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TextovéPole 13"/>
              <p:cNvSpPr txBox="1"/>
              <p:nvPr/>
            </p:nvSpPr>
            <p:spPr>
              <a:xfrm>
                <a:off x="683568" y="5445224"/>
                <a:ext cx="2796856" cy="864339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𝒔</m:t>
                          </m:r>
                        </m:e>
                        <m:sub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sz="2400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  <m:t>𝒒</m:t>
                              </m:r>
                            </m:e>
                            <m:sup>
                              <m:r>
                                <a:rPr lang="cs-CZ" sz="2400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  <m:t>𝒏</m:t>
                              </m:r>
                            </m:sup>
                          </m:sSup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𝒒</m:t>
                          </m:r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𝟏</m:t>
                          </m:r>
                        </m:den>
                      </m:f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, </m:t>
                      </m:r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𝒒</m:t>
                      </m:r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≠</m:t>
                      </m:r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𝟏</m:t>
                      </m:r>
                    </m:oMath>
                  </m:oMathPara>
                </a14:m>
                <a:endParaRPr lang="cs-CZ" sz="2400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5445224"/>
                <a:ext cx="2796856" cy="864339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8" name="Obdélník 17"/>
              <p:cNvSpPr/>
              <p:nvPr/>
            </p:nvSpPr>
            <p:spPr>
              <a:xfrm>
                <a:off x="6516216" y="5507940"/>
                <a:ext cx="1501629" cy="461665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𝒔</m:t>
                          </m:r>
                        </m:e>
                        <m:sub>
                          <m:r>
                            <a:rPr lang="cs-CZ" sz="2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sz="2400" b="1" i="1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400" b="1" i="1">
                          <a:solidFill>
                            <a:srgbClr val="C00000"/>
                          </a:solidFill>
                          <a:latin typeface="Cambria Math"/>
                        </a:rPr>
                        <m:t>𝒏</m:t>
                      </m:r>
                      <m:sSub>
                        <m:sSubPr>
                          <m:ctrlPr>
                            <a:rPr lang="cs-CZ" sz="2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cs-CZ" sz="2400" b="1" i="1" dirty="0">
                  <a:solidFill>
                    <a:srgbClr val="C00000"/>
                  </a:solidFill>
                  <a:latin typeface="Cambria Math"/>
                </a:endParaRPr>
              </a:p>
            </p:txBody>
          </p:sp>
        </mc:Choice>
        <mc:Fallback>
          <p:sp>
            <p:nvSpPr>
              <p:cNvPr id="18" name="Obdélník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16216" y="5507940"/>
                <a:ext cx="1501629" cy="461665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ovéPole 14"/>
          <p:cNvSpPr txBox="1"/>
          <p:nvPr/>
        </p:nvSpPr>
        <p:spPr>
          <a:xfrm>
            <a:off x="3707904" y="5445224"/>
            <a:ext cx="2667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Jestliže q = 1, jedná se</a:t>
            </a:r>
          </a:p>
          <a:p>
            <a:r>
              <a:rPr lang="cs-CZ" b="1" dirty="0" smtClean="0"/>
              <a:t>o</a:t>
            </a:r>
            <a:r>
              <a:rPr lang="cs-CZ" b="1" dirty="0" smtClean="0"/>
              <a:t> konstantní posloupnost.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77912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2" y="188639"/>
            <a:ext cx="2853602" cy="58477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POSLOUPNOSTI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2" y="880265"/>
            <a:ext cx="469269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Geometrická posloupnost-</a:t>
            </a:r>
            <a:br>
              <a:rPr lang="cs-CZ" sz="3200" b="1" dirty="0" smtClean="0"/>
            </a:br>
            <a:r>
              <a:rPr lang="cs-CZ" sz="3200" b="1" dirty="0" smtClean="0"/>
              <a:t> </a:t>
            </a:r>
            <a:r>
              <a:rPr lang="cs-CZ" sz="3200" i="1" dirty="0" smtClean="0">
                <a:solidFill>
                  <a:srgbClr val="0000FF"/>
                </a:solidFill>
              </a:rPr>
              <a:t>součet prvních </a:t>
            </a:r>
            <a:r>
              <a:rPr lang="cs-CZ" sz="3200" i="1" u="sng" dirty="0" smtClean="0">
                <a:solidFill>
                  <a:srgbClr val="0000FF"/>
                </a:solidFill>
              </a:rPr>
              <a:t>n</a:t>
            </a:r>
            <a:r>
              <a:rPr lang="cs-CZ" sz="3200" i="1" dirty="0" smtClean="0">
                <a:solidFill>
                  <a:srgbClr val="0000FF"/>
                </a:solidFill>
              </a:rPr>
              <a:t> členů</a:t>
            </a:r>
            <a:endParaRPr lang="cs-CZ" sz="3200" b="1" i="1" dirty="0">
              <a:solidFill>
                <a:srgbClr val="0000FF"/>
              </a:solidFill>
            </a:endParaRPr>
          </a:p>
        </p:txBody>
      </p:sp>
      <p:pic>
        <p:nvPicPr>
          <p:cNvPr id="4" name="Picture 2" descr="1,2,3,4,&amp;ccaron;íselné symboly,&amp;ccaron;ísla,&amp;ccaron;íslice,kursy,matematika,od&amp;ccaron;ítání,s&amp;ccaron;ítání,škola,symboly,t&amp;rcaron;ídy,vzd&amp;ecaron;lá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40041"/>
            <a:ext cx="1080449" cy="108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C:\Users\zdenek\AppData\Local\Microsoft\Windows\Temporary Internet Files\Content.IE5\EPURMY32\MC90019887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32856"/>
            <a:ext cx="915738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2"/>
          <p:cNvSpPr txBox="1"/>
          <p:nvPr/>
        </p:nvSpPr>
        <p:spPr>
          <a:xfrm>
            <a:off x="1448966" y="2217638"/>
            <a:ext cx="681770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u="sng" dirty="0" smtClean="0"/>
              <a:t>Příklad </a:t>
            </a:r>
            <a:r>
              <a:rPr lang="cs-CZ" b="1" dirty="0" smtClean="0"/>
              <a:t>1 O </a:t>
            </a:r>
            <a:r>
              <a:rPr lang="cs-CZ" b="1" dirty="0"/>
              <a:t>vynálezci </a:t>
            </a:r>
            <a:r>
              <a:rPr lang="cs-CZ" b="1" dirty="0" smtClean="0"/>
              <a:t>šachů</a:t>
            </a:r>
            <a:endParaRPr lang="cs-CZ" b="1" dirty="0"/>
          </a:p>
          <a:p>
            <a:r>
              <a:rPr lang="cs-CZ" b="1" dirty="0"/>
              <a:t>Vypráví se, že šachová hra tak </a:t>
            </a:r>
            <a:r>
              <a:rPr lang="cs-CZ" b="1" dirty="0" smtClean="0"/>
              <a:t>okouzlila indického </a:t>
            </a:r>
            <a:r>
              <a:rPr lang="cs-CZ" b="1" dirty="0"/>
              <a:t>krále, že se rozhodl 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splnit jejímu vynálezci </a:t>
            </a:r>
            <a:r>
              <a:rPr lang="cs-CZ" b="1" dirty="0"/>
              <a:t>jakékoliv přání</a:t>
            </a:r>
            <a:r>
              <a:rPr lang="cs-CZ" b="1" dirty="0" smtClean="0"/>
              <a:t>.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2" y="3042826"/>
            <a:ext cx="787722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"Dej mi, pane, za </a:t>
            </a:r>
            <a:r>
              <a:rPr lang="cs-CZ" b="1" dirty="0" smtClean="0">
                <a:solidFill>
                  <a:srgbClr val="C00000"/>
                </a:solidFill>
              </a:rPr>
              <a:t>první</a:t>
            </a:r>
            <a:r>
              <a:rPr lang="cs-CZ" b="1" dirty="0" smtClean="0"/>
              <a:t> pole jedno zrno obilí, za druhé dvě zrna, za třetí čtyři zrna </a:t>
            </a:r>
            <a:br>
              <a:rPr lang="cs-CZ" b="1" dirty="0" smtClean="0"/>
            </a:br>
            <a:r>
              <a:rPr lang="cs-CZ" b="1" dirty="0" smtClean="0"/>
              <a:t>a za každé následující </a:t>
            </a:r>
            <a:r>
              <a:rPr lang="cs-CZ" b="1" dirty="0" smtClean="0">
                <a:solidFill>
                  <a:srgbClr val="C00000"/>
                </a:solidFill>
              </a:rPr>
              <a:t>dvojnásobný počet</a:t>
            </a:r>
            <a:r>
              <a:rPr lang="cs-CZ" b="1" dirty="0" smtClean="0"/>
              <a:t> zrn než za pole předchozí."</a:t>
            </a:r>
          </a:p>
          <a:p>
            <a:r>
              <a:rPr lang="cs-CZ" b="1" dirty="0" smtClean="0"/>
              <a:t>Králi připadala odměna nepatrná. Spočítej, kolik zrn dostal vynálezce šachů.</a:t>
            </a:r>
          </a:p>
          <a:p>
            <a:r>
              <a:rPr lang="cs-CZ" b="1" dirty="0" smtClean="0">
                <a:hlinkClick r:id="rId5"/>
              </a:rPr>
              <a:t>(text úlohy převzat </a:t>
            </a:r>
            <a:r>
              <a:rPr lang="cs-CZ" b="1" dirty="0" smtClean="0">
                <a:hlinkClick r:id="rId5"/>
              </a:rPr>
              <a:t>)</a:t>
            </a:r>
            <a:endParaRPr lang="cs-CZ" b="1" dirty="0" smtClean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TextovéPole 6"/>
              <p:cNvSpPr txBox="1"/>
              <p:nvPr/>
            </p:nvSpPr>
            <p:spPr>
              <a:xfrm>
                <a:off x="539552" y="4437112"/>
                <a:ext cx="6854056" cy="781176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cs-CZ" b="1" dirty="0" smtClean="0"/>
                  <a:t>Počty zrnek na jednotlivých políčkách tvoří geometrickou posloupnost</a:t>
                </a:r>
                <a:br>
                  <a:rPr lang="cs-CZ" b="1" dirty="0" smtClean="0"/>
                </a:br>
                <a:r>
                  <a:rPr lang="cs-CZ" b="1" dirty="0" smtClean="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bSupPr>
                      <m:e>
                        <m:d>
                          <m:dPr>
                            <m:ctrlPr>
                              <a:rPr lang="cs-CZ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cs-CZ" b="1" i="1" smtClean="0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b="1" i="1" smtClean="0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  <m:t>𝟐</m:t>
                                </m:r>
                              </m:e>
                              <m:sup>
                                <m:r>
                                  <a:rPr lang="cs-CZ" b="1" i="1" smtClean="0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  <m:t>𝒏</m:t>
                                </m:r>
                                <m:r>
                                  <a:rPr lang="cs-CZ" b="1" i="1" smtClean="0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cs-CZ" b="1" i="1" smtClean="0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  <m:t>𝟏</m:t>
                                </m:r>
                              </m:sup>
                            </m:sSup>
                          </m:e>
                        </m:d>
                      </m:e>
                      <m:sub>
                        <m:r>
                          <a:rPr lang="cs-CZ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  <m:r>
                          <a:rPr lang="cs-CZ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=</m:t>
                        </m:r>
                        <m:r>
                          <a:rPr lang="cs-CZ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𝟏</m:t>
                        </m:r>
                      </m:sub>
                      <m:sup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𝟔𝟒</m:t>
                        </m:r>
                      </m:sup>
                    </m:sSubSup>
                  </m:oMath>
                </a14:m>
                <a:r>
                  <a:rPr lang="cs-CZ" b="1" dirty="0" smtClean="0"/>
                  <a:t> s prvním členem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𝟏</m:t>
                        </m:r>
                      </m:sub>
                    </m:sSub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</a:rPr>
                      <m:t>𝟏</m:t>
                    </m:r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cs-CZ" b="1" dirty="0" smtClean="0"/>
                  <a:t>a kvocientem </a:t>
                </a:r>
                <a14:m>
                  <m:oMath xmlns:m="http://schemas.openxmlformats.org/officeDocument/2006/math"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</a:rPr>
                      <m:t>𝒒</m:t>
                    </m:r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</a:rPr>
                      <m:t>𝟐</m:t>
                    </m:r>
                  </m:oMath>
                </a14:m>
                <a:endParaRPr lang="cs-CZ" b="1" dirty="0"/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4437112"/>
                <a:ext cx="6854056" cy="781176"/>
              </a:xfrm>
              <a:prstGeom prst="rect">
                <a:avLst/>
              </a:prstGeom>
              <a:blipFill rotWithShape="1">
                <a:blip r:embed="rId6" cstate="print"/>
                <a:stretch>
                  <a:fillRect l="-801" t="-3906" b="-54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TextovéPole 8"/>
              <p:cNvSpPr txBox="1"/>
              <p:nvPr/>
            </p:nvSpPr>
            <p:spPr>
              <a:xfrm>
                <a:off x="606233" y="5373216"/>
                <a:ext cx="6235810" cy="1232260"/>
              </a:xfrm>
              <a:prstGeom prst="rect">
                <a:avLst/>
              </a:prstGeom>
              <a:solidFill>
                <a:srgbClr val="ECCCCC"/>
              </a:solidFill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/>
                            </a:rPr>
                            <m:t>𝒔</m:t>
                          </m:r>
                        </m:e>
                        <m:sub>
                          <m:r>
                            <a:rPr lang="cs-CZ" b="1" i="1" smtClean="0"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  <m:f>
                        <m:f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1" i="1" smtClean="0">
                                  <a:latin typeface="Cambria Math"/>
                                </a:rPr>
                                <m:t>𝒒</m:t>
                              </m:r>
                            </m:e>
                            <m:sup>
                              <m:r>
                                <a:rPr lang="cs-CZ" b="1" i="1" smtClean="0">
                                  <a:latin typeface="Cambria Math"/>
                                </a:rPr>
                                <m:t>𝒏</m:t>
                              </m:r>
                            </m:sup>
                          </m:sSup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</a:rPr>
                            <m:t>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𝟏</m:t>
                          </m:r>
                        </m:den>
                      </m:f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𝒔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𝟔𝟒</m:t>
                          </m:r>
                        </m:sub>
                      </m:sSub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𝟏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1" i="1" smtClean="0">
                                  <a:latin typeface="Cambria Math"/>
                                </a:rPr>
                                <m:t>𝟐</m:t>
                              </m:r>
                            </m:e>
                            <m:sup>
                              <m:r>
                                <a:rPr lang="cs-CZ" b="1" i="1" smtClean="0">
                                  <a:latin typeface="Cambria Math"/>
                                </a:rPr>
                                <m:t>𝟔𝟒</m:t>
                              </m:r>
                            </m:sup>
                          </m:sSup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𝟏</m:t>
                          </m:r>
                        </m:den>
                      </m:f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𝟔𝟒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𝟏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𝟏𝟖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𝟒𝟒𝟔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𝟕𝟒𝟒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𝟎𝟕𝟑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𝟕𝟎𝟗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𝟓𝟓𝟏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𝟔𝟏𝟓</m:t>
                      </m:r>
                    </m:oMath>
                  </m:oMathPara>
                </a14:m>
                <a:endParaRPr lang="cs-CZ" b="1" i="1" dirty="0"/>
              </a:p>
            </p:txBody>
          </p:sp>
        </mc:Choice>
        <mc:Fallback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6233" y="5373216"/>
                <a:ext cx="6235810" cy="1232260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ovéPole 19"/>
          <p:cNvSpPr txBox="1"/>
          <p:nvPr/>
        </p:nvSpPr>
        <p:spPr>
          <a:xfrm>
            <a:off x="6842043" y="5373216"/>
            <a:ext cx="2060179" cy="80021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u="sng" dirty="0" smtClean="0"/>
              <a:t>Poznámka:</a:t>
            </a:r>
            <a:br>
              <a:rPr lang="cs-CZ" b="1" u="sng" dirty="0" smtClean="0"/>
            </a:br>
            <a:r>
              <a:rPr lang="cs-CZ" sz="1400" dirty="0" smtClean="0"/>
              <a:t>jedno zrnko má hmotnost</a:t>
            </a:r>
            <a:br>
              <a:rPr lang="cs-CZ" sz="1400" dirty="0" smtClean="0"/>
            </a:br>
            <a:r>
              <a:rPr lang="cs-CZ" sz="1400" dirty="0" smtClean="0"/>
              <a:t>přibližně 1,7 g.</a:t>
            </a:r>
            <a:endParaRPr lang="cs-CZ" sz="1400" b="1" u="sng" dirty="0"/>
          </a:p>
        </p:txBody>
      </p:sp>
    </p:spTree>
    <p:extLst>
      <p:ext uri="{BB962C8B-B14F-4D97-AF65-F5344CB8AC3E}">
        <p14:creationId xmlns:p14="http://schemas.microsoft.com/office/powerpoint/2010/main" xmlns="" val="3396978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2" y="188639"/>
            <a:ext cx="2853602" cy="58477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POSLOUPNOSTI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2" y="880265"/>
            <a:ext cx="469269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Geometrická posloupnost-</a:t>
            </a:r>
            <a:br>
              <a:rPr lang="cs-CZ" sz="3200" b="1" dirty="0" smtClean="0"/>
            </a:br>
            <a:r>
              <a:rPr lang="cs-CZ" sz="3200" b="1" dirty="0" smtClean="0"/>
              <a:t> </a:t>
            </a:r>
            <a:r>
              <a:rPr lang="cs-CZ" sz="3200" i="1" dirty="0" smtClean="0">
                <a:solidFill>
                  <a:srgbClr val="0000FF"/>
                </a:solidFill>
              </a:rPr>
              <a:t>součet prvních </a:t>
            </a:r>
            <a:r>
              <a:rPr lang="cs-CZ" sz="3200" i="1" u="sng" dirty="0" smtClean="0">
                <a:solidFill>
                  <a:srgbClr val="0000FF"/>
                </a:solidFill>
              </a:rPr>
              <a:t>n</a:t>
            </a:r>
            <a:r>
              <a:rPr lang="cs-CZ" sz="3200" i="1" dirty="0" smtClean="0">
                <a:solidFill>
                  <a:srgbClr val="0000FF"/>
                </a:solidFill>
              </a:rPr>
              <a:t> členů</a:t>
            </a:r>
            <a:endParaRPr lang="cs-CZ" sz="3200" b="1" i="1" dirty="0">
              <a:solidFill>
                <a:srgbClr val="0000FF"/>
              </a:solidFill>
            </a:endParaRPr>
          </a:p>
        </p:txBody>
      </p:sp>
      <p:pic>
        <p:nvPicPr>
          <p:cNvPr id="4" name="Picture 2" descr="1,2,3,4,&amp;ccaron;íselné symboly,&amp;ccaron;ísla,&amp;ccaron;íslice,kursy,matematika,od&amp;ccaron;ítání,s&amp;ccaron;ítání,škola,symboly,t&amp;rcaron;ídy,vzd&amp;ecaron;lá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40041"/>
            <a:ext cx="1080449" cy="108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C:\Users\zdenek\AppData\Local\Microsoft\Windows\Temporary Internet Files\Content.IE5\EPURMY32\MC90019887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32856"/>
            <a:ext cx="915738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17" name="TextovéPole 12"/>
              <p:cNvSpPr txBox="1"/>
              <p:nvPr/>
            </p:nvSpPr>
            <p:spPr>
              <a:xfrm>
                <a:off x="1448966" y="2217638"/>
                <a:ext cx="678108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b="1" u="sng" dirty="0" smtClean="0"/>
                  <a:t>Příklad 2</a:t>
                </a:r>
                <a:br>
                  <a:rPr lang="cs-CZ" b="1" u="sng" dirty="0" smtClean="0"/>
                </a:br>
                <a:r>
                  <a:rPr lang="cs-CZ" b="1" dirty="0" smtClean="0"/>
                  <a:t>Určete n-</a:t>
                </a:r>
                <a:r>
                  <a:rPr lang="cs-CZ" b="1" dirty="0" err="1" smtClean="0"/>
                  <a:t>tý</a:t>
                </a:r>
                <a:r>
                  <a:rPr lang="cs-CZ" b="1" dirty="0" smtClean="0"/>
                  <a:t> člen geometrické posloupnosti: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cs-CZ" b="1" i="1" smtClean="0">
                            <a:latin typeface="Cambria Math"/>
                          </a:rPr>
                          <m:t>𝟏</m:t>
                        </m:r>
                      </m:sub>
                    </m:sSub>
                    <m:r>
                      <a:rPr lang="cs-CZ" b="1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𝟐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, 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𝒒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𝟑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, </m:t>
                    </m:r>
                    <m:sSub>
                      <m:sSubPr>
                        <m:ctrlPr>
                          <a:rPr lang="cs-CZ" b="1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𝒔</m:t>
                        </m:r>
                      </m:e>
                      <m:sub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𝒏</m:t>
                        </m:r>
                      </m:sub>
                    </m:sSub>
                    <m:r>
                      <a:rPr lang="cs-CZ" b="1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𝟕𝟐𝟖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endParaRPr lang="cs-CZ" b="1" dirty="0"/>
              </a:p>
            </p:txBody>
          </p:sp>
        </mc:Choice>
        <mc:Fallback>
          <p:sp>
            <p:nvSpPr>
              <p:cNvPr id="17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8966" y="2217638"/>
                <a:ext cx="6781087" cy="646331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l="-809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TextovéPole 7"/>
              <p:cNvSpPr txBox="1"/>
              <p:nvPr/>
            </p:nvSpPr>
            <p:spPr>
              <a:xfrm>
                <a:off x="539552" y="3429000"/>
                <a:ext cx="6811673" cy="1646926"/>
              </a:xfrm>
              <a:prstGeom prst="rect">
                <a:avLst/>
              </a:prstGeom>
              <a:solidFill>
                <a:srgbClr val="ECCCCC"/>
              </a:solidFill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0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𝑠</m:t>
                          </m:r>
                        </m:e>
                        <m:sub>
                          <m:r>
                            <a:rPr lang="cs-CZ" sz="20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sz="20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00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0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0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1</m:t>
                          </m:r>
                        </m:sub>
                      </m:sSub>
                      <m:f>
                        <m:fPr>
                          <m:ctrlPr>
                            <a:rPr lang="cs-CZ" sz="200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sz="200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𝑞</m:t>
                              </m:r>
                            </m:e>
                            <m:sup>
                              <m:r>
                                <a:rPr lang="cs-CZ" sz="2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sup>
                          </m:sSup>
                          <m:r>
                            <a:rPr lang="cs-CZ" sz="20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−1</m:t>
                          </m:r>
                        </m:num>
                        <m:den>
                          <m:r>
                            <a:rPr lang="cs-CZ" sz="20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𝑞</m:t>
                          </m:r>
                          <m:r>
                            <a:rPr lang="cs-CZ" sz="20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−1</m:t>
                          </m:r>
                        </m:den>
                      </m:f>
                      <m:r>
                        <a:rPr lang="cs-CZ" sz="20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⇒</m:t>
                      </m:r>
                      <m:sSup>
                        <m:sSupPr>
                          <m:ctrlPr>
                            <a:rPr lang="cs-CZ" sz="200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0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𝑞</m:t>
                          </m:r>
                        </m:e>
                        <m:sup>
                          <m:r>
                            <a:rPr lang="cs-CZ" sz="20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𝑛</m:t>
                          </m:r>
                        </m:sup>
                      </m:sSup>
                      <m:r>
                        <a:rPr lang="cs-CZ" sz="20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−1</m:t>
                      </m:r>
                      <m:r>
                        <a:rPr lang="cs-CZ" sz="2000" b="0" i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00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cs-CZ" sz="2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sub>
                          </m:sSub>
                          <m:d>
                            <m:dPr>
                              <m:ctrlPr>
                                <a:rPr lang="cs-CZ" sz="200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𝑞</m:t>
                              </m:r>
                              <m:r>
                                <a:rPr lang="cs-CZ" sz="2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−1</m:t>
                              </m:r>
                            </m:e>
                          </m:d>
                        </m:num>
                        <m:den>
                          <m:sSub>
                            <m:sSubPr>
                              <m:ctrlPr>
                                <a:rPr lang="cs-CZ" sz="200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sz="2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sz="20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⇒</m:t>
                      </m:r>
                      <m:sSup>
                        <m:sSupPr>
                          <m:ctrlPr>
                            <a:rPr lang="cs-CZ" sz="200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0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𝑞</m:t>
                          </m:r>
                        </m:e>
                        <m:sup>
                          <m:r>
                            <a:rPr lang="cs-CZ" sz="20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𝑛</m:t>
                          </m:r>
                        </m:sup>
                      </m:sSup>
                      <m:r>
                        <a:rPr lang="cs-CZ" sz="20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00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cs-CZ" sz="2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sub>
                          </m:sSub>
                          <m:d>
                            <m:dPr>
                              <m:ctrlPr>
                                <a:rPr lang="cs-CZ" sz="200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𝑞</m:t>
                              </m:r>
                              <m:r>
                                <a:rPr lang="cs-CZ" sz="2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−1</m:t>
                              </m:r>
                            </m:e>
                          </m:d>
                        </m:num>
                        <m:den>
                          <m:sSub>
                            <m:sSubPr>
                              <m:ctrlPr>
                                <a:rPr lang="cs-CZ" sz="200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sz="2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sz="2000" b="0" i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+1</m:t>
                      </m:r>
                    </m:oMath>
                    <m:oMath xmlns:m="http://schemas.openxmlformats.org/officeDocument/2006/math">
                      <m:r>
                        <a:rPr lang="cs-CZ" sz="2000" b="1" i="1">
                          <a:solidFill>
                            <a:srgbClr val="C00000"/>
                          </a:solidFill>
                          <a:latin typeface="Cambria Math"/>
                        </a:rPr>
                        <m:t>𝒏</m:t>
                      </m:r>
                      <m:r>
                        <a:rPr lang="cs-CZ" sz="20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cs-CZ" sz="20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log</m:t>
                          </m:r>
                          <m:r>
                            <a:rPr lang="cs-CZ" sz="20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⁡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lang="cs-CZ" sz="20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sz="2000" b="1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cs-CZ" sz="2000" b="1" i="1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sz="2000" b="1" i="1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𝑠</m:t>
                                      </m:r>
                                    </m:e>
                                    <m:sub>
                                      <m:r>
                                        <a:rPr lang="cs-CZ" sz="2000" b="1" i="1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𝑛</m:t>
                                      </m:r>
                                    </m:sub>
                                  </m:sSub>
                                  <m:d>
                                    <m:dPr>
                                      <m:ctrlPr>
                                        <a:rPr lang="cs-CZ" sz="2000" b="1" i="1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cs-CZ" sz="2000" b="1" i="1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𝑞</m:t>
                                      </m:r>
                                      <m:r>
                                        <a:rPr lang="cs-CZ" sz="2000" b="1" i="1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−1</m:t>
                                      </m:r>
                                    </m:e>
                                  </m:d>
                                </m:num>
                                <m:den>
                                  <m:sSub>
                                    <m:sSubPr>
                                      <m:ctrlPr>
                                        <a:rPr lang="cs-CZ" sz="2000" b="1" i="1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sz="2000" b="1" i="1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cs-CZ" sz="2000" b="1" i="1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1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num>
                        <m:den>
                          <m:r>
                            <a:rPr lang="cs-CZ" sz="20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𝑙𝑜𝑔𝑞</m:t>
                          </m:r>
                        </m:den>
                      </m:f>
                      <m:r>
                        <a:rPr lang="cs-CZ" sz="2000" b="1" i="1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0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𝑙𝑜𝑔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lang="cs-CZ" sz="20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sz="2000" b="1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000" b="1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728</m:t>
                                  </m:r>
                                  <m:d>
                                    <m:dPr>
                                      <m:ctrlPr>
                                        <a:rPr lang="cs-CZ" sz="2000" b="1" i="1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cs-CZ" sz="2000" b="1" i="1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3−1</m:t>
                                      </m:r>
                                    </m:e>
                                  </m:d>
                                </m:num>
                                <m:den>
                                  <m:r>
                                    <a:rPr lang="cs-CZ" sz="2000" b="1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cs-CZ" sz="20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+1</m:t>
                              </m:r>
                            </m:e>
                          </m:d>
                        </m:num>
                        <m:den>
                          <m:r>
                            <a:rPr lang="cs-CZ" sz="20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𝑙𝑜𝑔</m:t>
                          </m:r>
                          <m:r>
                            <a:rPr lang="cs-CZ" sz="20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cs-CZ" sz="2000" b="1" i="1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0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𝟔</m:t>
                      </m:r>
                    </m:oMath>
                  </m:oMathPara>
                </a14:m>
                <a:endParaRPr lang="cs-CZ" sz="2000" b="1" i="1" dirty="0">
                  <a:solidFill>
                    <a:srgbClr val="C00000"/>
                  </a:solidFill>
                  <a:latin typeface="Cambria Math"/>
                </a:endParaRPr>
              </a:p>
            </p:txBody>
          </p:sp>
        </mc:Choice>
        <mc:Fallback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3429000"/>
                <a:ext cx="6811673" cy="1646926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/>
          <p:cNvSpPr txBox="1"/>
          <p:nvPr/>
        </p:nvSpPr>
        <p:spPr>
          <a:xfrm>
            <a:off x="539552" y="5157192"/>
            <a:ext cx="1903278" cy="369332"/>
          </a:xfrm>
          <a:prstGeom prst="rect">
            <a:avLst/>
          </a:prstGeom>
          <a:solidFill>
            <a:srgbClr val="FCA2F8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Jednodušší řešení: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TextovéPole 10"/>
              <p:cNvSpPr txBox="1"/>
              <p:nvPr/>
            </p:nvSpPr>
            <p:spPr>
              <a:xfrm>
                <a:off x="539552" y="5661248"/>
                <a:ext cx="3925305" cy="625556"/>
              </a:xfrm>
              <a:prstGeom prst="rect">
                <a:avLst/>
              </a:prstGeom>
              <a:solidFill>
                <a:srgbClr val="ECCCCC"/>
              </a:solidFill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728=2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𝑛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3−1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𝑛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=729⇒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𝒏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𝟔</m:t>
                      </m:r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5661248"/>
                <a:ext cx="3925305" cy="625556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78301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1614</TotalTime>
  <Words>69</Words>
  <Application>Microsoft Office PowerPoint</Application>
  <PresentationFormat>Předvádění na obrazovce (4:3)</PresentationFormat>
  <Paragraphs>29</Paragraphs>
  <Slides>4</Slides>
  <Notes>3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6" baseType="lpstr">
      <vt:lpstr>Motiv systému Office</vt:lpstr>
      <vt:lpstr>Dokument</vt:lpstr>
      <vt:lpstr>Snímek 1</vt:lpstr>
      <vt:lpstr>Snímek 2</vt:lpstr>
      <vt:lpstr>Snímek 3</vt:lpstr>
      <vt:lpstr>Snímek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Mrkvička</dc:creator>
  <cp:lastModifiedBy>Dum</cp:lastModifiedBy>
  <cp:revision>26</cp:revision>
  <dcterms:created xsi:type="dcterms:W3CDTF">2013-06-21T16:45:42Z</dcterms:created>
  <dcterms:modified xsi:type="dcterms:W3CDTF">2013-07-01T06:14:35Z</dcterms:modified>
</cp:coreProperties>
</file>