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1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38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FFF0B-2D60-497D-A539-83A4535DB73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0A4F2C-AFB4-459D-843D-00F10260F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647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EA2461-057D-4201-94D8-67112BEA53E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5672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EA2461-057D-4201-94D8-67112BEA53E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5672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EA2461-057D-4201-94D8-67112BEA53E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567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A0AEF-4D1D-44A3-A8F1-C28A1024316A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E9DB6-C130-4E91-A61F-D97FD4E11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485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A0AEF-4D1D-44A3-A8F1-C28A1024316A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E9DB6-C130-4E91-A61F-D97FD4E11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237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A0AEF-4D1D-44A3-A8F1-C28A1024316A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E9DB6-C130-4E91-A61F-D97FD4E11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001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A0AEF-4D1D-44A3-A8F1-C28A1024316A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E9DB6-C130-4E91-A61F-D97FD4E11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972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A0AEF-4D1D-44A3-A8F1-C28A1024316A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E9DB6-C130-4E91-A61F-D97FD4E11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403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A0AEF-4D1D-44A3-A8F1-C28A1024316A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E9DB6-C130-4E91-A61F-D97FD4E11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108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A0AEF-4D1D-44A3-A8F1-C28A1024316A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E9DB6-C130-4E91-A61F-D97FD4E11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6083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A0AEF-4D1D-44A3-A8F1-C28A1024316A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E9DB6-C130-4E91-A61F-D97FD4E11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88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A0AEF-4D1D-44A3-A8F1-C28A1024316A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E9DB6-C130-4E91-A61F-D97FD4E11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409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A0AEF-4D1D-44A3-A8F1-C28A1024316A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E9DB6-C130-4E91-A61F-D97FD4E11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690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A0AEF-4D1D-44A3-A8F1-C28A1024316A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E9DB6-C130-4E91-A61F-D97FD4E11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733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EA0AEF-4D1D-44A3-A8F1-C28A1024316A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CE9DB6-C130-4E91-A61F-D97FD4E11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312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3.wmf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.jpe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3.wmf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2.jpe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3.wmf"/><Relationship Id="rId9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31228466"/>
              </p:ext>
            </p:extLst>
          </p:nvPr>
        </p:nvGraphicFramePr>
        <p:xfrm>
          <a:off x="2339752" y="435524"/>
          <a:ext cx="4464496" cy="63778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4" imgW="5895909" imgH="8423861" progId="Word.Document.12">
                  <p:embed/>
                </p:oleObj>
              </mc:Choice>
              <mc:Fallback>
                <p:oleObj name="Dokument" r:id="rId4" imgW="5895909" imgH="84238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39752" y="435524"/>
                        <a:ext cx="4464496" cy="63778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27489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86476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Geometrická posloupnost</a:t>
            </a:r>
            <a:r>
              <a:rPr lang="cs-CZ" sz="3200" b="1" dirty="0"/>
              <a:t> </a:t>
            </a:r>
            <a:r>
              <a:rPr lang="cs-CZ" sz="3200" b="1" dirty="0" smtClean="0"/>
              <a:t>– </a:t>
            </a:r>
            <a:r>
              <a:rPr lang="cs-CZ" sz="3200" i="1" dirty="0" smtClean="0">
                <a:solidFill>
                  <a:srgbClr val="0000FF"/>
                </a:solidFill>
              </a:rPr>
              <a:t>užití v praxi</a:t>
            </a:r>
            <a:br>
              <a:rPr lang="cs-CZ" sz="3200" i="1" dirty="0" smtClean="0">
                <a:solidFill>
                  <a:srgbClr val="0000FF"/>
                </a:solidFill>
              </a:rPr>
            </a:br>
            <a:r>
              <a:rPr lang="cs-CZ" sz="2400" i="1" u="sng" dirty="0" smtClean="0">
                <a:solidFill>
                  <a:srgbClr val="0000FF"/>
                </a:solidFill>
              </a:rPr>
              <a:t>složené úrokování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12"/>
              <p:cNvSpPr txBox="1"/>
              <p:nvPr/>
            </p:nvSpPr>
            <p:spPr>
              <a:xfrm>
                <a:off x="1448966" y="2217638"/>
                <a:ext cx="6505563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u="sng" dirty="0" smtClean="0"/>
                  <a:t>Příklad 1</a:t>
                </a:r>
                <a:r>
                  <a:rPr lang="cs-CZ" b="1" dirty="0" smtClean="0"/>
                  <a:t/>
                </a:r>
                <a:br>
                  <a:rPr lang="cs-CZ" b="1" dirty="0" smtClean="0"/>
                </a:br>
                <a:r>
                  <a:rPr lang="cs-CZ" b="1" dirty="0" smtClean="0"/>
                  <a:t>Do </a:t>
                </a:r>
                <a:r>
                  <a:rPr lang="cs-CZ" b="1" dirty="0"/>
                  <a:t>banky jednorázově uložíme částku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𝟐𝟎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𝟎𝟎𝟎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𝑲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č</m:t>
                    </m:r>
                  </m:oMath>
                </a14:m>
                <a:r>
                  <a:rPr lang="cs-CZ" b="1" dirty="0">
                    <a:solidFill>
                      <a:srgbClr val="C00000"/>
                    </a:solidFill>
                  </a:rPr>
                  <a:t> </a:t>
                </a:r>
                <a:r>
                  <a:rPr lang="cs-CZ" b="1" dirty="0"/>
                  <a:t>. Vklad se ročně </a:t>
                </a:r>
                <a:r>
                  <a:rPr lang="cs-CZ" b="1" dirty="0" smtClean="0"/>
                  <a:t/>
                </a:r>
                <a:br>
                  <a:rPr lang="cs-CZ" b="1" dirty="0" smtClean="0"/>
                </a:br>
                <a:r>
                  <a:rPr lang="cs-CZ" b="1" dirty="0" smtClean="0"/>
                  <a:t>úročí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𝟐</m:t>
                    </m:r>
                  </m:oMath>
                </a14:m>
                <a:r>
                  <a:rPr lang="cs-CZ" b="1" dirty="0"/>
                  <a:t> </a:t>
                </a:r>
                <a:r>
                  <a:rPr lang="cs-CZ" b="1" dirty="0" smtClean="0"/>
                  <a:t>procenty. Kolik </a:t>
                </a:r>
                <a:r>
                  <a:rPr lang="cs-CZ" b="1" dirty="0"/>
                  <a:t>naspoříme po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𝟖</m:t>
                    </m:r>
                  </m:oMath>
                </a14:m>
                <a:r>
                  <a:rPr lang="cs-CZ" b="1" dirty="0" smtClean="0"/>
                  <a:t> </a:t>
                </a:r>
                <a:r>
                  <a:rPr lang="cs-CZ" b="1" dirty="0"/>
                  <a:t>letech?</a:t>
                </a:r>
              </a:p>
            </p:txBody>
          </p:sp>
        </mc:Choice>
        <mc:Fallback xmlns="">
          <p:sp>
            <p:nvSpPr>
              <p:cNvPr id="22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8966" y="2217638"/>
                <a:ext cx="6505563" cy="923330"/>
              </a:xfrm>
              <a:prstGeom prst="rect">
                <a:avLst/>
              </a:prstGeom>
              <a:blipFill rotWithShape="1">
                <a:blip r:embed="rId5"/>
                <a:stretch>
                  <a:fillRect l="-843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39552" y="3212976"/>
                <a:ext cx="4480394" cy="1382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𝟎</m:t>
                        </m:r>
                      </m:sub>
                    </m:sSub>
                    <m:r>
                      <a:rPr lang="cs-CZ" sz="2000" b="0" i="0" smtClean="0">
                        <a:latin typeface="Cambria Math"/>
                      </a:rPr>
                      <m:t> …</m:t>
                    </m:r>
                  </m:oMath>
                </a14:m>
                <a:r>
                  <a:rPr lang="cs-CZ" sz="2000" dirty="0" smtClean="0"/>
                  <a:t>			vklad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i="1" smtClean="0">
                        <a:latin typeface="Cambria Math"/>
                        <a:ea typeface="Cambria Math"/>
                      </a:rPr>
                      <m:t>=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d>
                      <m:dPr>
                        <m:ctrlPr>
                          <a:rPr lang="cs-CZ" sz="200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1+</m:t>
                        </m:r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𝑝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100</m:t>
                            </m:r>
                          </m:den>
                        </m:f>
                      </m:e>
                    </m:d>
                    <m:r>
                      <a:rPr lang="cs-CZ" sz="2000" b="0" i="0" smtClean="0">
                        <a:latin typeface="Cambria Math"/>
                        <a:ea typeface="Cambria Math"/>
                      </a:rPr>
                      <m:t>…</m:t>
                    </m:r>
                  </m:oMath>
                </a14:m>
                <a:r>
                  <a:rPr lang="cs-CZ" sz="2000" dirty="0" smtClean="0"/>
                  <a:t>	vklad za 1 rok</a:t>
                </a:r>
                <a:br>
                  <a:rPr lang="cs-CZ" sz="2000" dirty="0" smtClean="0"/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 smtClean="0">
                        <a:latin typeface="Cambria Math"/>
                        <a:ea typeface="Cambria Math"/>
                      </a:rPr>
                      <m:t>=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1+</m:t>
                            </m:r>
                            <m:f>
                              <m:fPr>
                                <m:ctrlP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𝑝</m:t>
                                </m:r>
                              </m:num>
                              <m:den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100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0" smtClean="0">
                        <a:latin typeface="Cambria Math"/>
                        <a:ea typeface="Cambria Math"/>
                      </a:rPr>
                      <m:t>…</m:t>
                    </m:r>
                  </m:oMath>
                </a14:m>
                <a:r>
                  <a:rPr lang="cs-CZ" sz="2000" dirty="0" smtClean="0"/>
                  <a:t>	vklad za 2 roky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212976"/>
                <a:ext cx="4480394" cy="1382173"/>
              </a:xfrm>
              <a:prstGeom prst="rect">
                <a:avLst/>
              </a:prstGeom>
              <a:blipFill rotWithShape="1">
                <a:blip r:embed="rId6"/>
                <a:stretch>
                  <a:fillRect t="-2203" r="-545" b="-1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729755" y="4649617"/>
            <a:ext cx="432887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580112" y="3212976"/>
                <a:ext cx="3157659" cy="5044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𝑞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𝒓</m:t>
                    </m:r>
                    <m:r>
                      <a:rPr lang="cs-CZ" sz="2000" b="0" i="1" smtClean="0">
                        <a:latin typeface="Cambria Math"/>
                      </a:rPr>
                      <m:t>=1+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𝑝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100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…    </m:t>
                    </m:r>
                  </m:oMath>
                </a14:m>
                <a:r>
                  <a:rPr lang="cs-CZ" sz="2000" dirty="0" smtClean="0">
                    <a:latin typeface="+mj-lt"/>
                  </a:rPr>
                  <a:t>úročitel</a:t>
                </a:r>
                <a:endParaRPr lang="cs-CZ" sz="2000" dirty="0">
                  <a:latin typeface="+mj-lt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3212976"/>
                <a:ext cx="3157659" cy="504497"/>
              </a:xfrm>
              <a:prstGeom prst="rect">
                <a:avLst/>
              </a:prstGeom>
              <a:blipFill rotWithShape="1">
                <a:blip r:embed="rId7"/>
                <a:stretch>
                  <a:fillRect r="-1931" b="-84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67544" y="4707299"/>
                <a:ext cx="5495863" cy="671146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sz="2000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𝒑</m:t>
                                  </m:r>
                                </m:num>
                                <m:den>
                                  <m:r>
                                    <a:rPr lang="cs-CZ" sz="2000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𝟏𝟎𝟎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𝒏</m:t>
                          </m:r>
                        </m:sup>
                      </m:sSup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𝒏</m:t>
                          </m:r>
                        </m:sup>
                      </m:sSup>
                      <m:r>
                        <a:rPr lang="cs-CZ" sz="2000" b="1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…</m:t>
                      </m:r>
                      <m:r>
                        <m:rPr>
                          <m:nor/>
                        </m:rPr>
                        <a:rPr lang="cs-CZ" sz="2000" b="1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   </m:t>
                      </m:r>
                      <m:r>
                        <m:rPr>
                          <m:nor/>
                        </m:rP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m:t>	</m:t>
                      </m:r>
                      <m:r>
                        <m:rPr>
                          <m:nor/>
                        </m:rPr>
                        <a:rPr lang="cs-CZ" sz="2000" b="1" i="0" dirty="0" smtClean="0">
                          <a:solidFill>
                            <a:srgbClr val="C00000"/>
                          </a:solidFill>
                        </a:rPr>
                        <m:t>  </m:t>
                      </m:r>
                      <m:r>
                        <m:rPr>
                          <m:nor/>
                        </m:rP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m:t>vklad</m:t>
                      </m:r>
                      <m:r>
                        <m:rPr>
                          <m:nor/>
                        </m:rP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m:t> </m:t>
                      </m:r>
                      <m:r>
                        <m:rPr>
                          <m:nor/>
                        </m:rP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m:t>za</m:t>
                      </m:r>
                      <m:r>
                        <m:rPr>
                          <m:nor/>
                        </m:rPr>
                        <a:rPr lang="cs-CZ" sz="2000" b="1" i="0" dirty="0" smtClean="0">
                          <a:solidFill>
                            <a:srgbClr val="C00000"/>
                          </a:solidFill>
                        </a:rPr>
                        <m:t> </m:t>
                      </m:r>
                      <m:r>
                        <m:rPr>
                          <m:nor/>
                        </m:rPr>
                        <a:rPr lang="cs-CZ" sz="2000" b="1" i="0" dirty="0" smtClean="0">
                          <a:solidFill>
                            <a:srgbClr val="C00000"/>
                          </a:solidFill>
                        </a:rPr>
                        <m:t>n</m:t>
                      </m:r>
                      <m:r>
                        <m:rPr>
                          <m:nor/>
                        </m:rP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m:t> </m:t>
                      </m:r>
                      <m:r>
                        <m:rPr>
                          <m:nor/>
                        </m:rPr>
                        <a:rPr lang="cs-CZ" sz="2000" b="1" i="0" dirty="0" smtClean="0">
                          <a:solidFill>
                            <a:srgbClr val="C00000"/>
                          </a:solidFill>
                        </a:rPr>
                        <m:t>let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707299"/>
                <a:ext cx="5495863" cy="6711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467544" y="5381067"/>
                <a:ext cx="4572000" cy="85254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</p:spPr>
            <p:txBody>
              <a:bodyPr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</a:rPr>
                            <m:t>𝟖</m:t>
                          </m:r>
                        </m:sub>
                      </m:sSub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𝟐𝟎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𝟎𝟎𝟎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  <m:r>
                                <a:rPr lang="cs-CZ" sz="2000" b="1" i="1" smtClean="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sz="2000" b="1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1" i="1" smtClean="0">
                                      <a:latin typeface="Cambria Math"/>
                                      <a:ea typeface="Cambria Math"/>
                                    </a:rPr>
                                    <m:t>𝟐</m:t>
                                  </m:r>
                                </m:num>
                                <m:den>
                                  <m:r>
                                    <a:rPr lang="cs-CZ" sz="2000" b="1" i="1" smtClean="0">
                                      <a:latin typeface="Cambria Math"/>
                                      <a:ea typeface="Cambria Math"/>
                                    </a:rPr>
                                    <m:t>𝟏𝟎𝟎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𝟖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𝟐𝟑𝟒𝟑𝟑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𝑲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381067"/>
                <a:ext cx="4572000" cy="85254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5148064" y="5475951"/>
            <a:ext cx="33649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00FF"/>
                </a:solidFill>
              </a:rPr>
              <a:t>Vklad se po 8 letech zhodnotí </a:t>
            </a:r>
            <a:br>
              <a:rPr lang="cs-CZ" sz="2000" b="1" dirty="0" smtClean="0">
                <a:solidFill>
                  <a:srgbClr val="0000FF"/>
                </a:solidFill>
              </a:rPr>
            </a:br>
            <a:r>
              <a:rPr lang="cs-CZ" sz="2000" b="1" dirty="0" smtClean="0">
                <a:solidFill>
                  <a:srgbClr val="0000FF"/>
                </a:solidFill>
              </a:rPr>
              <a:t>na částku 23 433 Kč</a:t>
            </a:r>
            <a:endParaRPr lang="cs-CZ" sz="2000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98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86476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Geometrická posloupnost</a:t>
            </a:r>
            <a:r>
              <a:rPr lang="cs-CZ" sz="3200" b="1" dirty="0"/>
              <a:t> </a:t>
            </a:r>
            <a:r>
              <a:rPr lang="cs-CZ" sz="3200" b="1" dirty="0" smtClean="0"/>
              <a:t>– </a:t>
            </a:r>
            <a:r>
              <a:rPr lang="cs-CZ" sz="3200" i="1" dirty="0" smtClean="0">
                <a:solidFill>
                  <a:srgbClr val="0000FF"/>
                </a:solidFill>
              </a:rPr>
              <a:t>užití v praxi</a:t>
            </a:r>
            <a:br>
              <a:rPr lang="cs-CZ" sz="3200" i="1" dirty="0" smtClean="0">
                <a:solidFill>
                  <a:srgbClr val="0000FF"/>
                </a:solidFill>
              </a:rPr>
            </a:br>
            <a:r>
              <a:rPr lang="cs-CZ" sz="2400" i="1" u="sng" dirty="0" smtClean="0">
                <a:solidFill>
                  <a:srgbClr val="0000FF"/>
                </a:solidFill>
              </a:rPr>
              <a:t>pravidelné střádání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12"/>
              <p:cNvSpPr txBox="1"/>
              <p:nvPr/>
            </p:nvSpPr>
            <p:spPr>
              <a:xfrm>
                <a:off x="1448966" y="2001614"/>
                <a:ext cx="6834820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u="sng" dirty="0" smtClean="0"/>
                  <a:t>Příklad 2</a:t>
                </a:r>
                <a:r>
                  <a:rPr lang="cs-CZ" b="1" dirty="0" smtClean="0"/>
                  <a:t/>
                </a:r>
                <a:br>
                  <a:rPr lang="cs-CZ" b="1" dirty="0" smtClean="0"/>
                </a:br>
                <a:r>
                  <a:rPr lang="cs-CZ" b="1" dirty="0" smtClean="0"/>
                  <a:t>Do spořitelny vkládáme na počátku každého roku částku </a:t>
                </a:r>
                <a14:m>
                  <m:oMath xmlns:m="http://schemas.openxmlformats.org/officeDocument/2006/math">
                    <m:r>
                      <a:rPr lang="cs-CZ" b="1" i="0" smtClean="0">
                        <a:solidFill>
                          <a:srgbClr val="C00000"/>
                        </a:solidFill>
                        <a:latin typeface="Cambria Math"/>
                      </a:rPr>
                      <m:t>𝟑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𝟎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𝟎𝟎𝟎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 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𝑲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č</m:t>
                    </m:r>
                  </m:oMath>
                </a14:m>
                <a:r>
                  <a:rPr lang="cs-CZ" b="1" dirty="0">
                    <a:solidFill>
                      <a:srgbClr val="C00000"/>
                    </a:solidFill>
                  </a:rPr>
                  <a:t> </a:t>
                </a:r>
                <a:r>
                  <a:rPr lang="cs-CZ" b="1" dirty="0"/>
                  <a:t>. </a:t>
                </a:r>
                <a:r>
                  <a:rPr lang="cs-CZ" b="1" dirty="0" smtClean="0"/>
                  <a:t/>
                </a:r>
                <a:br>
                  <a:rPr lang="cs-CZ" b="1" dirty="0" smtClean="0"/>
                </a:br>
                <a:r>
                  <a:rPr lang="cs-CZ" b="1" dirty="0" smtClean="0"/>
                  <a:t>Vklad </a:t>
                </a:r>
                <a:r>
                  <a:rPr lang="cs-CZ" b="1" dirty="0"/>
                  <a:t>se ročně </a:t>
                </a:r>
                <a:r>
                  <a:rPr lang="cs-CZ" b="1" dirty="0" smtClean="0"/>
                  <a:t>úročí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𝟐</m:t>
                    </m:r>
                  </m:oMath>
                </a14:m>
                <a:r>
                  <a:rPr lang="cs-CZ" b="1" dirty="0"/>
                  <a:t> </a:t>
                </a:r>
                <a:r>
                  <a:rPr lang="cs-CZ" b="1" dirty="0" smtClean="0"/>
                  <a:t>procenty. Kolik </a:t>
                </a:r>
                <a:r>
                  <a:rPr lang="cs-CZ" b="1" dirty="0"/>
                  <a:t>naspoříme po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𝟖</m:t>
                    </m:r>
                  </m:oMath>
                </a14:m>
                <a:r>
                  <a:rPr lang="cs-CZ" b="1" dirty="0" smtClean="0"/>
                  <a:t> </a:t>
                </a:r>
                <a:r>
                  <a:rPr lang="cs-CZ" b="1" dirty="0"/>
                  <a:t>letech?</a:t>
                </a:r>
              </a:p>
            </p:txBody>
          </p:sp>
        </mc:Choice>
        <mc:Fallback xmlns="">
          <p:sp>
            <p:nvSpPr>
              <p:cNvPr id="22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8966" y="2001614"/>
                <a:ext cx="6834820" cy="923330"/>
              </a:xfrm>
              <a:prstGeom prst="rect">
                <a:avLst/>
              </a:prstGeom>
              <a:blipFill rotWithShape="1">
                <a:blip r:embed="rId5"/>
                <a:stretch>
                  <a:fillRect l="-803" t="-3289"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148566" y="5257218"/>
                <a:ext cx="2725041" cy="502830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𝒓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𝟏</m:t>
                    </m:r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𝒑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</a:rPr>
                      <m:t>…    </m:t>
                    </m:r>
                  </m:oMath>
                </a14:m>
                <a:r>
                  <a:rPr lang="cs-CZ" sz="2000" b="1" dirty="0" smtClean="0">
                    <a:solidFill>
                      <a:srgbClr val="C00000"/>
                    </a:solidFill>
                    <a:latin typeface="+mj-lt"/>
                  </a:rPr>
                  <a:t>úročitel</a:t>
                </a:r>
                <a:endParaRPr lang="cs-CZ" sz="2000" b="1" dirty="0">
                  <a:solidFill>
                    <a:srgbClr val="C00000"/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48566" y="5257218"/>
                <a:ext cx="2725041" cy="502830"/>
              </a:xfrm>
              <a:prstGeom prst="rect">
                <a:avLst/>
              </a:prstGeom>
              <a:blipFill rotWithShape="1">
                <a:blip r:embed="rId6"/>
                <a:stretch>
                  <a:fillRect r="-1563" b="-72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67544" y="4504623"/>
                <a:ext cx="5362045" cy="6142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0</m:t>
                          </m:r>
                        </m:sub>
                      </m:sSub>
                      <m:sSup>
                        <m:sSupPr>
                          <m:ctrlPr>
                            <a:rPr lang="cs-CZ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1+</m:t>
                              </m:r>
                              <m:f>
                                <m:fPr>
                                  <m:ctrlPr>
                                    <a:rPr lang="cs-CZ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𝑝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100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…</m:t>
                      </m:r>
                      <m:r>
                        <m:rPr>
                          <m:nor/>
                        </m:rPr>
                        <a:rPr lang="cs-CZ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 </m:t>
                      </m:r>
                      <m:r>
                        <m:rPr>
                          <m:nor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 </m:t>
                      </m:r>
                      <m:r>
                        <m:rPr>
                          <m:nor/>
                        </m:rPr>
                        <a:rPr lang="cs-CZ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 </m:t>
                      </m:r>
                      <m:r>
                        <m:rPr>
                          <m:nor/>
                        </m:rPr>
                        <a:rPr lang="cs-CZ" dirty="0" smtClean="0">
                          <a:solidFill>
                            <a:schemeClr val="tx1"/>
                          </a:solidFill>
                        </a:rPr>
                        <m:t>	</m:t>
                      </m:r>
                      <m:r>
                        <m:rPr>
                          <m:nor/>
                        </m:rPr>
                        <a:rPr lang="cs-CZ" i="0" dirty="0" smtClean="0">
                          <a:solidFill>
                            <a:schemeClr val="tx1"/>
                          </a:solidFill>
                        </a:rPr>
                        <m:t>  </m:t>
                      </m:r>
                      <m:r>
                        <m:rPr>
                          <m:nor/>
                        </m:rPr>
                        <a:rPr lang="cs-CZ" b="0" i="0" dirty="0" smtClean="0">
                          <a:solidFill>
                            <a:schemeClr val="tx1"/>
                          </a:solidFill>
                        </a:rPr>
                        <m:t>   </m:t>
                      </m:r>
                      <m:r>
                        <m:rPr>
                          <m:nor/>
                        </m:rPr>
                        <a:rPr lang="cs-CZ" b="0" i="0" dirty="0" smtClean="0">
                          <a:solidFill>
                            <a:schemeClr val="tx1"/>
                          </a:solidFill>
                        </a:rPr>
                        <m:t>prvn</m:t>
                      </m:r>
                      <m:r>
                        <m:rPr>
                          <m:nor/>
                        </m:rPr>
                        <a:rPr lang="cs-CZ" b="0" i="0" dirty="0" smtClean="0">
                          <a:solidFill>
                            <a:schemeClr val="tx1"/>
                          </a:solidFill>
                        </a:rPr>
                        <m:t>í </m:t>
                      </m:r>
                      <m:r>
                        <m:rPr>
                          <m:nor/>
                        </m:rPr>
                        <a:rPr lang="cs-CZ" b="0" i="0" dirty="0" smtClean="0">
                          <a:solidFill>
                            <a:schemeClr val="tx1"/>
                          </a:solidFill>
                        </a:rPr>
                        <m:t>vklad</m:t>
                      </m:r>
                      <m:r>
                        <m:rPr>
                          <m:nor/>
                        </m:rPr>
                        <a:rPr lang="cs-CZ" b="0" i="0" dirty="0" smtClean="0">
                          <a:solidFill>
                            <a:schemeClr val="tx1"/>
                          </a:solidFill>
                        </a:rPr>
                        <m:t> </m:t>
                      </m:r>
                      <m:r>
                        <m:rPr>
                          <m:nor/>
                        </m:rPr>
                        <a:rPr lang="cs-CZ" b="0" i="0" dirty="0" smtClean="0">
                          <a:solidFill>
                            <a:schemeClr val="tx1"/>
                          </a:solidFill>
                        </a:rPr>
                        <m:t>se</m:t>
                      </m:r>
                      <m:r>
                        <m:rPr>
                          <m:nor/>
                        </m:rPr>
                        <a:rPr lang="cs-CZ" b="0" i="0" dirty="0" smtClean="0">
                          <a:solidFill>
                            <a:schemeClr val="tx1"/>
                          </a:solidFill>
                        </a:rPr>
                        <m:t> ú</m:t>
                      </m:r>
                      <m:r>
                        <m:rPr>
                          <m:nor/>
                        </m:rPr>
                        <a:rPr lang="cs-CZ" b="0" i="0" dirty="0" smtClean="0">
                          <a:solidFill>
                            <a:schemeClr val="tx1"/>
                          </a:solidFill>
                        </a:rPr>
                        <m:t>ro</m:t>
                      </m:r>
                      <m:r>
                        <m:rPr>
                          <m:nor/>
                        </m:rPr>
                        <a:rPr lang="cs-CZ" b="0" i="0" dirty="0" smtClean="0">
                          <a:solidFill>
                            <a:schemeClr val="tx1"/>
                          </a:solidFill>
                        </a:rPr>
                        <m:t>čí </m:t>
                      </m:r>
                      <m:r>
                        <m:rPr>
                          <m:nor/>
                        </m:rPr>
                        <a:rPr lang="cs-CZ" b="0" i="0" dirty="0" smtClean="0">
                          <a:solidFill>
                            <a:schemeClr val="tx1"/>
                          </a:solidFill>
                        </a:rPr>
                        <m:t>n</m:t>
                      </m:r>
                      <m:r>
                        <m:rPr>
                          <m:nor/>
                        </m:rPr>
                        <a:rPr lang="cs-CZ" b="0" i="0" dirty="0" smtClean="0">
                          <a:solidFill>
                            <a:schemeClr val="tx1"/>
                          </a:solidFill>
                        </a:rPr>
                        <m:t> </m:t>
                      </m:r>
                      <m:r>
                        <m:rPr>
                          <m:nor/>
                        </m:rPr>
                        <a:rPr lang="cs-CZ" i="0" dirty="0" smtClean="0">
                          <a:solidFill>
                            <a:schemeClr val="tx1"/>
                          </a:solidFill>
                        </a:rPr>
                        <m:t>let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504623"/>
                <a:ext cx="5362045" cy="61427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467544" y="3059668"/>
            <a:ext cx="7774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Vklady seřazené podle délky zúročení vzestupně tvoří </a:t>
            </a:r>
            <a:r>
              <a:rPr lang="cs-CZ" u="sng" dirty="0" smtClean="0"/>
              <a:t>geometrickou posloupnost</a:t>
            </a:r>
            <a:r>
              <a:rPr lang="cs-CZ" dirty="0" smtClean="0"/>
              <a:t>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67542" y="3429000"/>
                <a:ext cx="5606599" cy="5068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 smtClean="0">
                        <a:latin typeface="Cambria Math"/>
                        <a:ea typeface="Cambria Math"/>
                      </a:rPr>
                      <m:t>=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d>
                      <m:d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1+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𝑝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100</m:t>
                            </m:r>
                          </m:den>
                        </m:f>
                      </m:e>
                    </m:d>
                    <m:r>
                      <a:rPr lang="cs-CZ" b="0" i="0" smtClean="0">
                        <a:latin typeface="Cambria Math"/>
                        <a:ea typeface="Cambria Math"/>
                      </a:rPr>
                      <m:t>…</m:t>
                    </m:r>
                  </m:oMath>
                </a14:m>
                <a:r>
                  <a:rPr lang="cs-CZ" dirty="0" smtClean="0"/>
                  <a:t>	poslední vklad se úročí 1 rok</a:t>
                </a:r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2" y="3429000"/>
                <a:ext cx="5606599" cy="506870"/>
              </a:xfrm>
              <a:prstGeom prst="rect">
                <a:avLst/>
              </a:prstGeom>
              <a:blipFill rotWithShape="1">
                <a:blip r:embed="rId8"/>
                <a:stretch>
                  <a:fillRect b="-48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3350" y="3935870"/>
                <a:ext cx="6094104" cy="5615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 smtClean="0">
                        <a:latin typeface="Cambria Math"/>
                        <a:ea typeface="Cambria Math"/>
                      </a:rPr>
                      <m:t>=</m:t>
                    </m:r>
                    <m:sSub>
                      <m:sSub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1+</m:t>
                            </m:r>
                            <m:f>
                              <m:fPr>
                                <m:ctrlP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𝑝</m:t>
                                </m:r>
                              </m:num>
                              <m:den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100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0" smtClean="0">
                        <a:latin typeface="Cambria Math"/>
                        <a:ea typeface="Cambria Math"/>
                      </a:rPr>
                      <m:t>…</m:t>
                    </m:r>
                  </m:oMath>
                </a14:m>
                <a:r>
                  <a:rPr lang="cs-CZ" dirty="0" smtClean="0"/>
                  <a:t>	předposlední vklad se úročí 2 roky</a:t>
                </a: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350" y="3935870"/>
                <a:ext cx="6094104" cy="561564"/>
              </a:xfrm>
              <a:prstGeom prst="rect">
                <a:avLst/>
              </a:prstGeom>
              <a:blipFill rotWithShape="1">
                <a:blip r:embed="rId9"/>
                <a:stretch>
                  <a:fillRect r="-800" b="-54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467544" y="5118894"/>
            <a:ext cx="608991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67544" y="5173350"/>
                <a:ext cx="2030684" cy="681661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𝒔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2000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𝟎</m:t>
                          </m:r>
                        </m:sub>
                      </m:sSub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𝒓</m:t>
                      </m:r>
                      <m:f>
                        <m:f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e>
                            <m:sup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𝒏</m:t>
                              </m:r>
                            </m:sup>
                          </m:s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𝒓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173350"/>
                <a:ext cx="2030684" cy="68166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39552" y="5855011"/>
                <a:ext cx="5515164" cy="555088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chemeClr val="tx1"/>
                    </a:solidFill>
                  </a:rPr>
                  <a:t>Naspoříme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𝒔</m:t>
                        </m:r>
                      </m:e>
                      <m:sub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𝟖</m:t>
                        </m:r>
                      </m:sub>
                    </m:sSub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𝟑𝟎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𝟎𝟎𝟎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𝟎𝟐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∙</m:t>
                    </m:r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𝟏</m:t>
                            </m:r>
                            <m:r>
                              <a:rPr lang="cs-CZ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,</m:t>
                            </m:r>
                            <m:r>
                              <a:rPr lang="cs-CZ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𝟎𝟐</m:t>
                            </m:r>
                          </m:e>
                          <m:sup>
                            <m:r>
                              <a:rPr lang="cs-CZ" b="1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𝟖</m:t>
                            </m:r>
                          </m:sup>
                        </m:sSup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𝟎𝟐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</a:rPr>
                      <m:t>𝟐𝟔𝟐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</a:rPr>
                      <m:t>𝟔𝟑𝟗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</a:rPr>
                      <m:t>𝐊</m:t>
                    </m:r>
                    <m:r>
                      <a:rPr lang="cs-CZ" b="1" i="0" smtClean="0">
                        <a:solidFill>
                          <a:schemeClr val="tx1"/>
                        </a:solidFill>
                        <a:latin typeface="Cambria Math"/>
                      </a:rPr>
                      <m:t>č</m:t>
                    </m:r>
                  </m:oMath>
                </a14:m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855011"/>
                <a:ext cx="5515164" cy="555088"/>
              </a:xfrm>
              <a:prstGeom prst="rect">
                <a:avLst/>
              </a:prstGeom>
              <a:blipFill rotWithShape="1">
                <a:blip r:embed="rId11"/>
                <a:stretch>
                  <a:fillRect l="-996" b="-21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0131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2" y="880265"/>
            <a:ext cx="686476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Geometrická posloupnost</a:t>
            </a:r>
            <a:r>
              <a:rPr lang="cs-CZ" sz="3200" b="1" dirty="0"/>
              <a:t> </a:t>
            </a:r>
            <a:r>
              <a:rPr lang="cs-CZ" sz="3200" b="1" dirty="0" smtClean="0"/>
              <a:t>– </a:t>
            </a:r>
            <a:r>
              <a:rPr lang="cs-CZ" sz="3200" i="1" dirty="0" smtClean="0">
                <a:solidFill>
                  <a:srgbClr val="0000FF"/>
                </a:solidFill>
              </a:rPr>
              <a:t>užití v praxi</a:t>
            </a:r>
            <a:br>
              <a:rPr lang="cs-CZ" sz="3200" i="1" dirty="0" smtClean="0">
                <a:solidFill>
                  <a:srgbClr val="0000FF"/>
                </a:solidFill>
              </a:rPr>
            </a:br>
            <a:r>
              <a:rPr lang="cs-CZ" sz="2400" i="1" u="sng" dirty="0" smtClean="0">
                <a:solidFill>
                  <a:srgbClr val="0000FF"/>
                </a:solidFill>
              </a:rPr>
              <a:t>odpisy 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pic>
        <p:nvPicPr>
          <p:cNvPr id="4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57450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12"/>
              <p:cNvSpPr txBox="1"/>
              <p:nvPr/>
            </p:nvSpPr>
            <p:spPr>
              <a:xfrm>
                <a:off x="1448966" y="1942232"/>
                <a:ext cx="6093463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b="1" u="sng" smtClean="0"/>
                  <a:t>Příklad 3</a:t>
                </a:r>
                <a:r>
                  <a:rPr lang="cs-CZ" b="1" dirty="0" smtClean="0"/>
                  <a:t/>
                </a:r>
                <a:br>
                  <a:rPr lang="cs-CZ" b="1" dirty="0" smtClean="0"/>
                </a:br>
                <a:r>
                  <a:rPr lang="cs-CZ" b="1" dirty="0" smtClean="0"/>
                  <a:t>Cena nového stroje činila 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580 000 Kč</a:t>
                </a:r>
                <a:r>
                  <a:rPr lang="cs-CZ" b="1" dirty="0" smtClean="0"/>
                  <a:t>. Z ceny stroje se </a:t>
                </a:r>
                <a:r>
                  <a:rPr lang="cs-CZ" b="1" dirty="0"/>
                  <a:t>ročně </a:t>
                </a:r>
                <a:r>
                  <a:rPr lang="cs-CZ" b="1" dirty="0" smtClean="0"/>
                  <a:t/>
                </a:r>
                <a:br>
                  <a:rPr lang="cs-CZ" b="1" dirty="0" smtClean="0"/>
                </a:br>
                <a:r>
                  <a:rPr lang="cs-CZ" b="1" dirty="0" smtClean="0"/>
                  <a:t>odepisuje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𝟏𝟓</m:t>
                    </m:r>
                  </m:oMath>
                </a14:m>
                <a:r>
                  <a:rPr lang="cs-CZ" b="1" dirty="0"/>
                  <a:t> </a:t>
                </a:r>
                <a:r>
                  <a:rPr lang="cs-CZ" b="1" dirty="0" smtClean="0"/>
                  <a:t>% . Jaká bude jeho hodnota po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𝟒</m:t>
                    </m:r>
                  </m:oMath>
                </a14:m>
                <a:r>
                  <a:rPr lang="cs-CZ" b="1" dirty="0" smtClean="0"/>
                  <a:t> </a:t>
                </a:r>
                <a:r>
                  <a:rPr lang="cs-CZ" b="1" dirty="0"/>
                  <a:t>letech?</a:t>
                </a:r>
              </a:p>
            </p:txBody>
          </p:sp>
        </mc:Choice>
        <mc:Fallback xmlns="">
          <p:sp>
            <p:nvSpPr>
              <p:cNvPr id="22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8966" y="1942232"/>
                <a:ext cx="6093463" cy="923330"/>
              </a:xfrm>
              <a:prstGeom prst="rect">
                <a:avLst/>
              </a:prstGeom>
              <a:blipFill rotWithShape="1">
                <a:blip r:embed="rId5"/>
                <a:stretch>
                  <a:fillRect l="-901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39552" y="2937570"/>
                <a:ext cx="4938147" cy="1382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𝟎</m:t>
                        </m:r>
                      </m:sub>
                    </m:sSub>
                    <m:r>
                      <a:rPr lang="cs-CZ" sz="2000" b="0" i="0" smtClean="0">
                        <a:latin typeface="Cambria Math"/>
                      </a:rPr>
                      <m:t> …</m:t>
                    </m:r>
                  </m:oMath>
                </a14:m>
                <a:r>
                  <a:rPr lang="cs-CZ" sz="2000" dirty="0" smtClean="0"/>
                  <a:t>			cena nového stroje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i="1" smtClean="0">
                        <a:latin typeface="Cambria Math"/>
                        <a:ea typeface="Cambria Math"/>
                      </a:rPr>
                      <m:t>=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d>
                      <m:dPr>
                        <m:ctrlPr>
                          <a:rPr lang="cs-CZ" sz="200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1−</m:t>
                        </m:r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𝑝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100</m:t>
                            </m:r>
                          </m:den>
                        </m:f>
                      </m:e>
                    </m:d>
                    <m:r>
                      <a:rPr lang="cs-CZ" sz="2000" b="0" i="0" smtClean="0">
                        <a:latin typeface="Cambria Math"/>
                        <a:ea typeface="Cambria Math"/>
                      </a:rPr>
                      <m:t>…</m:t>
                    </m:r>
                  </m:oMath>
                </a14:m>
                <a:r>
                  <a:rPr lang="cs-CZ" sz="2000" dirty="0" smtClean="0"/>
                  <a:t>	cena za 1 rok</a:t>
                </a:r>
                <a:br>
                  <a:rPr lang="cs-CZ" sz="2000" dirty="0" smtClean="0"/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i="1" smtClean="0">
                        <a:latin typeface="Cambria Math"/>
                        <a:ea typeface="Cambria Math"/>
                      </a:rPr>
                      <m:t>=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0</m:t>
                        </m:r>
                      </m:sub>
                    </m:sSub>
                    <m:sSup>
                      <m:sSupPr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1−</m:t>
                            </m:r>
                            <m:f>
                              <m:fPr>
                                <m:ctrlP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𝑝</m:t>
                                </m:r>
                              </m:num>
                              <m:den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100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0" smtClean="0">
                        <a:latin typeface="Cambria Math"/>
                        <a:ea typeface="Cambria Math"/>
                      </a:rPr>
                      <m:t>…</m:t>
                    </m:r>
                  </m:oMath>
                </a14:m>
                <a:r>
                  <a:rPr lang="cs-CZ" sz="2000" dirty="0" smtClean="0"/>
                  <a:t>	cena za 2 roky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937570"/>
                <a:ext cx="4938147" cy="1382173"/>
              </a:xfrm>
              <a:prstGeom prst="rect">
                <a:avLst/>
              </a:prstGeom>
              <a:blipFill rotWithShape="1">
                <a:blip r:embed="rId6"/>
                <a:stretch>
                  <a:fillRect t="-2203" r="-370" b="-1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729755" y="4374211"/>
            <a:ext cx="432887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580112" y="2937570"/>
                <a:ext cx="1609736" cy="6194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𝒒</m:t>
                      </m:r>
                      <m:r>
                        <a:rPr lang="cs-CZ" sz="2000" b="0" i="1" smtClean="0">
                          <a:latin typeface="Cambria Math"/>
                        </a:rPr>
                        <m:t>=1−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𝑝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sz="2000" dirty="0">
                  <a:latin typeface="+mj-lt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2937570"/>
                <a:ext cx="1609736" cy="6194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67544" y="4431893"/>
                <a:ext cx="4440831" cy="671146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𝒏</m:t>
                          </m:r>
                        </m:sub>
                      </m:sSub>
                      <m:r>
                        <a:rPr lang="cs-CZ" sz="20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𝟎</m:t>
                          </m:r>
                        </m:sub>
                      </m:sSub>
                      <m:sSup>
                        <m:sSupPr>
                          <m:ctrlP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  <m:r>
                                <a:rPr lang="cs-CZ" sz="20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000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𝒑</m:t>
                                  </m:r>
                                </m:num>
                                <m:den>
                                  <m:r>
                                    <a:rPr lang="cs-CZ" sz="2000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𝟏𝟎𝟎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0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𝒏</m:t>
                          </m:r>
                        </m:sup>
                      </m:sSup>
                      <m:r>
                        <a:rPr lang="cs-CZ" sz="2000" b="1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…</m:t>
                      </m:r>
                      <m:r>
                        <m:rPr>
                          <m:nor/>
                        </m:rPr>
                        <a:rPr lang="cs-CZ" sz="2000" b="1" i="0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    </m:t>
                      </m:r>
                      <m:r>
                        <m:rPr>
                          <m:nor/>
                        </m:rP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m:t>	</m:t>
                      </m:r>
                      <m:r>
                        <m:rPr>
                          <m:nor/>
                        </m:rPr>
                        <a:rPr lang="cs-CZ" sz="2000" b="1" i="0" dirty="0" smtClean="0">
                          <a:solidFill>
                            <a:srgbClr val="C00000"/>
                          </a:solidFill>
                        </a:rPr>
                        <m:t>  </m:t>
                      </m:r>
                      <m:r>
                        <m:rPr>
                          <m:nor/>
                        </m:rPr>
                        <a:rPr lang="cs-CZ" sz="2000" b="1" i="0" dirty="0" smtClean="0">
                          <a:solidFill>
                            <a:srgbClr val="C00000"/>
                          </a:solidFill>
                        </a:rPr>
                        <m:t>cena</m:t>
                      </m:r>
                      <m:r>
                        <m:rPr>
                          <m:nor/>
                        </m:rP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m:t> </m:t>
                      </m:r>
                      <m:r>
                        <m:rPr>
                          <m:nor/>
                        </m:rP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m:t>za</m:t>
                      </m:r>
                      <m:r>
                        <m:rPr>
                          <m:nor/>
                        </m:rPr>
                        <a:rPr lang="cs-CZ" sz="2000" b="1" i="0" dirty="0" smtClean="0">
                          <a:solidFill>
                            <a:srgbClr val="C00000"/>
                          </a:solidFill>
                        </a:rPr>
                        <m:t> </m:t>
                      </m:r>
                      <m:r>
                        <m:rPr>
                          <m:nor/>
                        </m:rPr>
                        <a:rPr lang="cs-CZ" sz="2000" b="1" i="0" dirty="0" smtClean="0">
                          <a:solidFill>
                            <a:srgbClr val="C00000"/>
                          </a:solidFill>
                        </a:rPr>
                        <m:t>n</m:t>
                      </m:r>
                      <m:r>
                        <m:rPr>
                          <m:nor/>
                        </m:rP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m:t> </m:t>
                      </m:r>
                      <m:r>
                        <m:rPr>
                          <m:nor/>
                        </m:rPr>
                        <a:rPr lang="cs-CZ" sz="2000" b="1" i="0" dirty="0" smtClean="0">
                          <a:solidFill>
                            <a:srgbClr val="C00000"/>
                          </a:solidFill>
                        </a:rPr>
                        <m:t>let</m:t>
                      </m:r>
                    </m:oMath>
                  </m:oMathPara>
                </a14:m>
                <a:endParaRPr lang="cs-CZ" sz="2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431893"/>
                <a:ext cx="4440831" cy="6711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467544" y="5773906"/>
                <a:ext cx="7074885" cy="62081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𝟒</m:t>
                        </m:r>
                      </m:sub>
                    </m:sSub>
                    <m:r>
                      <a:rPr lang="cs-CZ" sz="20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𝟓𝟖𝟎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𝟎𝟎𝟎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b="1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1" i="1" smtClean="0">
                                <a:latin typeface="Cambria Math"/>
                                <a:ea typeface="Cambria Math"/>
                              </a:rPr>
                              <m:t>𝟏</m:t>
                            </m:r>
                            <m:r>
                              <a:rPr lang="cs-CZ" sz="2000" b="1" i="1" smtClean="0">
                                <a:latin typeface="Cambria Math"/>
                                <a:ea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2000" b="1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000" b="1" i="1" smtClean="0">
                                    <a:latin typeface="Cambria Math"/>
                                    <a:ea typeface="Cambria Math"/>
                                  </a:rPr>
                                  <m:t>𝟏𝟓</m:t>
                                </m:r>
                              </m:num>
                              <m:den>
                                <m:r>
                                  <a:rPr lang="cs-CZ" sz="2000" b="1" i="1" smtClean="0">
                                    <a:latin typeface="Cambria Math"/>
                                    <a:ea typeface="Cambria Math"/>
                                  </a:rPr>
                                  <m:t>𝟏𝟎𝟎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2000" b="1" i="1" smtClean="0">
                            <a:latin typeface="Cambria Math"/>
                            <a:ea typeface="Cambria Math"/>
                          </a:rPr>
                          <m:t>𝟒</m:t>
                        </m:r>
                      </m:sup>
                    </m:sSup>
                    <m:r>
                      <a:rPr lang="cs-CZ" sz="20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𝟓𝟖𝟎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𝟎𝟎𝟎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</a:rPr>
                          <m:t>𝟎</m:t>
                        </m:r>
                        <m:r>
                          <a:rPr lang="cs-CZ" sz="2000" b="1" i="1" smtClean="0">
                            <a:latin typeface="Cambria Math"/>
                            <a:ea typeface="Cambria Math"/>
                          </a:rPr>
                          <m:t>,</m:t>
                        </m:r>
                        <m:r>
                          <a:rPr lang="cs-CZ" sz="2000" b="1" i="1" smtClean="0">
                            <a:latin typeface="Cambria Math"/>
                            <a:ea typeface="Cambria Math"/>
                          </a:rPr>
                          <m:t>𝟖𝟓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ea typeface="Cambria Math"/>
                          </a:rPr>
                          <m:t>𝟒</m:t>
                        </m:r>
                      </m:sup>
                    </m:sSup>
                    <m:r>
                      <a:rPr lang="cs-CZ" sz="2000" b="1" i="0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000" b="1" i="0" smtClean="0">
                        <a:latin typeface="Cambria Math"/>
                        <a:ea typeface="Cambria Math"/>
                      </a:rPr>
                      <m:t>𝟑𝟎𝟐</m:t>
                    </m:r>
                    <m:r>
                      <a:rPr lang="cs-CZ" sz="2000" b="1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000" b="1" i="0" smtClean="0">
                        <a:latin typeface="Cambria Math"/>
                        <a:ea typeface="Cambria Math"/>
                      </a:rPr>
                      <m:t>𝟕𝟔𝟒</m:t>
                    </m:r>
                    <m:r>
                      <a:rPr lang="cs-CZ" sz="2000" b="1" i="0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000" b="1" dirty="0" smtClean="0"/>
                  <a:t>Kč</a:t>
                </a:r>
                <a:endParaRPr lang="cs-CZ" sz="2000" b="1" dirty="0"/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773906"/>
                <a:ext cx="7074885" cy="620811"/>
              </a:xfrm>
              <a:prstGeom prst="rect">
                <a:avLst/>
              </a:prstGeom>
              <a:blipFill rotWithShape="1">
                <a:blip r:embed="rId9"/>
                <a:stretch>
                  <a:fillRect b="-49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467544" y="5341858"/>
            <a:ext cx="3840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Hodnota stroje po čtyřech letech bude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283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290</Words>
  <Application>Microsoft Office PowerPoint</Application>
  <PresentationFormat>Předvádění na obrazovce (4:3)</PresentationFormat>
  <Paragraphs>31</Paragraphs>
  <Slides>4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25</cp:revision>
  <dcterms:created xsi:type="dcterms:W3CDTF">2013-06-22T08:30:51Z</dcterms:created>
  <dcterms:modified xsi:type="dcterms:W3CDTF">2013-07-01T06:21:32Z</dcterms:modified>
</cp:coreProperties>
</file>