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1" r:id="rId4"/>
    <p:sldId id="262" r:id="rId5"/>
    <p:sldId id="260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rusader_cavalry.jpg" TargetMode="External"/><Relationship Id="rId2" Type="http://schemas.openxmlformats.org/officeDocument/2006/relationships/hyperlink" Target="http://cs.wikipedia.org/wiki/Soubor:Godefroi_of_Bouillon_leads_the_arm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548680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accent1">
                <a:lumMod val="75000"/>
              </a:schemeClr>
            </a:outerShdw>
          </a:effectLst>
        </p:spPr>
      </p:pic>
      <p:sp>
        <p:nvSpPr>
          <p:cNvPr id="7" name="Nadpis 4"/>
          <p:cNvSpPr txBox="1">
            <a:spLocks/>
          </p:cNvSpPr>
          <p:nvPr/>
        </p:nvSpPr>
        <p:spPr>
          <a:xfrm>
            <a:off x="3707904" y="0"/>
            <a:ext cx="4188300" cy="3970318"/>
          </a:xfrm>
          <a:prstGeom prst="rect">
            <a:avLst/>
          </a:prstGeom>
        </p:spPr>
        <p:txBody>
          <a:bodyPr vert="horz" wrap="square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ZŠ 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Štětí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Ostrovní 300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Sandra Tichá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materiálu: </a:t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VY_32_INOVACE_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D.7.A.05_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vyznam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_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krizovych</a:t>
            </a:r>
            <a:r>
              <a:rPr kumimoji="0" lang="cs-CZ" sz="1800" b="1" i="0" u="none" strike="noStrike" kern="0" cap="none" spc="0" normalizeH="0" baseline="0" noProof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_vyprav</a:t>
            </a:r>
            <a:endParaRPr kumimoji="0" lang="cs-CZ" sz="1800" b="1" i="0" u="none" strike="noStrike" kern="0" cap="none" spc="0" normalizeH="0" baseline="0" noProof="0" dirty="0" smtClean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Datum: 18.10. 2011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Ročník: sedmý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Vzdělávací oblast: Člověk a společnost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Vzdělávací obor: Dějepis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Význam </a:t>
            </a:r>
            <a:r>
              <a:rPr lang="cs-CZ" kern="0" dirty="0" smtClean="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křížových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výprav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Číslo operačního programu: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CZ.1.07/1.4.00/21.1693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projektu: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PRIMA ŠKOLA</a:t>
            </a:r>
            <a:endParaRPr kumimoji="0" lang="cs-CZ" sz="2000" b="1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051720" y="3140968"/>
            <a:ext cx="6768752" cy="1101248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54864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VÝZNAM KŘÍŽOVÝCH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VÝPRAV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5085184"/>
            <a:ext cx="67687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Anotace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 Aktivita k tématu Význam křížových výprav	je určena pro sedmý ročník ZŠ a  slouží k opakování 	informací o křížových výpravách.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/>
          <a:lstStyle/>
          <a:p>
            <a:r>
              <a:rPr lang="cs-CZ" dirty="0" smtClean="0"/>
              <a:t>Doplň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Jak se říká křesťanským bojovníkům, kteří podnikali výpravy proti nevěřícím?</a:t>
            </a:r>
          </a:p>
          <a:p>
            <a:pPr lvl="0"/>
            <a:r>
              <a:rPr lang="cs-CZ" dirty="0" smtClean="0"/>
              <a:t>Kolikátá křížová výprava byla vyhlášena papežem v roce 1095?</a:t>
            </a:r>
          </a:p>
          <a:p>
            <a:pPr lvl="0"/>
            <a:r>
              <a:rPr lang="cs-CZ" dirty="0" smtClean="0"/>
              <a:t>S kým křižáci na svých výpravách bojovali?</a:t>
            </a:r>
          </a:p>
          <a:p>
            <a:pPr lvl="0"/>
            <a:r>
              <a:rPr lang="cs-CZ" dirty="0" smtClean="0"/>
              <a:t>Která říše žádala o pomoc papeže v boji proti Turkům?</a:t>
            </a:r>
          </a:p>
          <a:p>
            <a:pPr lvl="0"/>
            <a:r>
              <a:rPr lang="cs-CZ" dirty="0" smtClean="0"/>
              <a:t>Jak křesťané označovali nevěřícího?</a:t>
            </a:r>
          </a:p>
          <a:p>
            <a:pPr lvl="0"/>
            <a:r>
              <a:rPr lang="cs-CZ" dirty="0" smtClean="0"/>
              <a:t>Které město zbohatlo z křížových výprav nejvíce?</a:t>
            </a:r>
          </a:p>
          <a:p>
            <a:pPr lvl="0"/>
            <a:r>
              <a:rPr lang="cs-CZ" dirty="0" smtClean="0"/>
              <a:t>Jak se jmenuje země, která je křesťany označována za Svatou zemi?</a:t>
            </a:r>
          </a:p>
          <a:p>
            <a:pPr lvl="0"/>
            <a:r>
              <a:rPr lang="cs-CZ" dirty="0" smtClean="0"/>
              <a:t>Jak se jmenuje posvátné město křesťanů?</a:t>
            </a:r>
          </a:p>
          <a:p>
            <a:pPr lvl="0"/>
            <a:r>
              <a:rPr lang="cs-CZ" dirty="0" smtClean="0"/>
              <a:t>Koho Turci museli porazit, aby získali území Malé Asie?</a:t>
            </a:r>
          </a:p>
          <a:p>
            <a:pPr lvl="0"/>
            <a:r>
              <a:rPr lang="cs-CZ" dirty="0" smtClean="0"/>
              <a:t>Jaký má titul panovník Turků?</a:t>
            </a:r>
          </a:p>
          <a:p>
            <a:pPr lvl="0"/>
            <a:r>
              <a:rPr lang="cs-CZ" dirty="0" smtClean="0"/>
              <a:t>Jak se jmenuje náboženství, které přijali Turci od Arabů?</a:t>
            </a:r>
          </a:p>
          <a:p>
            <a:r>
              <a:rPr lang="cs-CZ" dirty="0" smtClean="0"/>
              <a:t>Jaké zboží dováželi asijští obchodníci do Evropy a bylo velkým přínosem pro evropskou kuchyni?</a:t>
            </a:r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 pojmy z opakování 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err="1" smtClean="0"/>
              <a:t>osmisměrce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99592" y="1700808"/>
          <a:ext cx="4176464" cy="3816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7544" y="5877272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Tajenka: Kdo jsou to templáři? 	_____________________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http://upload.wikimedia.org/wikipedia/commons/4/44/Godefroi_of_Bouillon_leads_the_army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28186">
            <a:off x="6300192" y="980728"/>
            <a:ext cx="2420083" cy="2636912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7/7f/Crusader_cavalry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861048"/>
            <a:ext cx="1905000" cy="1524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363272" cy="4572000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dirty="0" smtClean="0"/>
              <a:t>Jak se říká křesťanským bojovníkům, kteří podnikali výpravy proti nevěřícím? </a:t>
            </a:r>
            <a:r>
              <a:rPr lang="cs-CZ" dirty="0" smtClean="0">
                <a:solidFill>
                  <a:schemeClr val="accent1"/>
                </a:solidFill>
              </a:rPr>
              <a:t>křižáci</a:t>
            </a:r>
          </a:p>
          <a:p>
            <a:pPr lvl="0"/>
            <a:r>
              <a:rPr lang="cs-CZ" dirty="0" smtClean="0"/>
              <a:t>Kolikátá křížová výprava byla vyhlášena papežem v roce 1095? </a:t>
            </a:r>
            <a:r>
              <a:rPr lang="cs-CZ" dirty="0" smtClean="0">
                <a:solidFill>
                  <a:schemeClr val="accent1"/>
                </a:solidFill>
              </a:rPr>
              <a:t>první</a:t>
            </a:r>
          </a:p>
          <a:p>
            <a:pPr lvl="0"/>
            <a:r>
              <a:rPr lang="cs-CZ" dirty="0" smtClean="0"/>
              <a:t>S kým křižáci na svých výpravách bojovali? </a:t>
            </a:r>
            <a:r>
              <a:rPr lang="cs-CZ" dirty="0" smtClean="0">
                <a:solidFill>
                  <a:schemeClr val="accent1"/>
                </a:solidFill>
              </a:rPr>
              <a:t>Turky</a:t>
            </a:r>
          </a:p>
          <a:p>
            <a:pPr lvl="0"/>
            <a:r>
              <a:rPr lang="cs-CZ" dirty="0" smtClean="0"/>
              <a:t>Která říše žádala o pomoc papeže v boji proti Turkům? </a:t>
            </a:r>
            <a:r>
              <a:rPr lang="cs-CZ" dirty="0" smtClean="0">
                <a:solidFill>
                  <a:schemeClr val="accent1"/>
                </a:solidFill>
              </a:rPr>
              <a:t>Byzantská</a:t>
            </a:r>
          </a:p>
          <a:p>
            <a:pPr lvl="0"/>
            <a:r>
              <a:rPr lang="cs-CZ" dirty="0" smtClean="0"/>
              <a:t>Jak křesťané označovali nevěřícího?</a:t>
            </a:r>
            <a:r>
              <a:rPr lang="cs-CZ" dirty="0" smtClean="0">
                <a:solidFill>
                  <a:schemeClr val="accent1"/>
                </a:solidFill>
              </a:rPr>
              <a:t> pohan</a:t>
            </a:r>
          </a:p>
          <a:p>
            <a:pPr lvl="0"/>
            <a:r>
              <a:rPr lang="cs-CZ" dirty="0" smtClean="0"/>
              <a:t>Které město zbohatlo z křížových výprav nejvíce? </a:t>
            </a:r>
            <a:r>
              <a:rPr lang="cs-CZ" dirty="0" smtClean="0">
                <a:solidFill>
                  <a:schemeClr val="accent1"/>
                </a:solidFill>
              </a:rPr>
              <a:t>Benátky</a:t>
            </a:r>
          </a:p>
          <a:p>
            <a:pPr lvl="0"/>
            <a:r>
              <a:rPr lang="cs-CZ" dirty="0" smtClean="0"/>
              <a:t>Jak se jmenuje země, která je křesťany označována za Svatou zemi? </a:t>
            </a:r>
            <a:r>
              <a:rPr lang="cs-CZ" dirty="0" smtClean="0">
                <a:solidFill>
                  <a:schemeClr val="accent1"/>
                </a:solidFill>
              </a:rPr>
              <a:t>Palestina</a:t>
            </a:r>
          </a:p>
          <a:p>
            <a:pPr lvl="0"/>
            <a:r>
              <a:rPr lang="cs-CZ" dirty="0" smtClean="0"/>
              <a:t>Jak se jmenuje posvátné město křesťanů? </a:t>
            </a:r>
            <a:r>
              <a:rPr lang="cs-CZ" dirty="0" smtClean="0">
                <a:solidFill>
                  <a:schemeClr val="accent1"/>
                </a:solidFill>
              </a:rPr>
              <a:t>Jeruzalém</a:t>
            </a:r>
            <a:endParaRPr lang="cs-CZ" dirty="0" smtClean="0"/>
          </a:p>
          <a:p>
            <a:pPr lvl="0"/>
            <a:r>
              <a:rPr lang="cs-CZ" dirty="0" smtClean="0"/>
              <a:t>Koho Turci museli porazit, aby získali území Malé Asie? </a:t>
            </a:r>
            <a:r>
              <a:rPr lang="cs-CZ" dirty="0" smtClean="0">
                <a:solidFill>
                  <a:schemeClr val="accent1"/>
                </a:solidFill>
              </a:rPr>
              <a:t>Araby</a:t>
            </a:r>
            <a:endParaRPr lang="cs-CZ" dirty="0" smtClean="0"/>
          </a:p>
          <a:p>
            <a:pPr lvl="0"/>
            <a:r>
              <a:rPr lang="cs-CZ" dirty="0" smtClean="0"/>
              <a:t>Jaký má titul panovník Turků? </a:t>
            </a:r>
            <a:r>
              <a:rPr lang="cs-CZ" dirty="0" smtClean="0">
                <a:solidFill>
                  <a:schemeClr val="accent1"/>
                </a:solidFill>
              </a:rPr>
              <a:t>sultán</a:t>
            </a:r>
            <a:endParaRPr lang="cs-CZ" dirty="0" smtClean="0"/>
          </a:p>
          <a:p>
            <a:pPr lvl="0"/>
            <a:r>
              <a:rPr lang="cs-CZ" dirty="0" smtClean="0"/>
              <a:t>Jak se jmenuje náboženství, které přijali Turci od Arabů? </a:t>
            </a:r>
            <a:r>
              <a:rPr lang="cs-CZ" dirty="0" smtClean="0">
                <a:solidFill>
                  <a:schemeClr val="accent1"/>
                </a:solidFill>
              </a:rPr>
              <a:t>Islám</a:t>
            </a:r>
          </a:p>
          <a:p>
            <a:pPr lvl="0"/>
            <a:r>
              <a:rPr lang="cs-CZ" dirty="0" smtClean="0"/>
              <a:t>Jaké zboží dováželi asijští obchodníci do Evropy a bylo velkým přínosem pro evropskou kuchyni? </a:t>
            </a:r>
            <a:r>
              <a:rPr lang="cs-CZ" dirty="0" smtClean="0">
                <a:solidFill>
                  <a:schemeClr val="accent1"/>
                </a:solidFill>
              </a:rPr>
              <a:t>koření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Uvedené zdroje</a:t>
            </a:r>
            <a:r>
              <a:rPr lang="en-US" dirty="0" smtClean="0">
                <a:solidFill>
                  <a:schemeClr val="accent1"/>
                </a:solidFill>
              </a:rPr>
              <a:t> [</a:t>
            </a:r>
            <a:r>
              <a:rPr lang="cs-CZ" dirty="0" smtClean="0">
                <a:solidFill>
                  <a:schemeClr val="accent1"/>
                </a:solidFill>
              </a:rPr>
              <a:t>cit.2011-10-17</a:t>
            </a:r>
            <a:r>
              <a:rPr lang="en-US" dirty="0" smtClean="0">
                <a:solidFill>
                  <a:schemeClr val="accent1"/>
                </a:solidFill>
              </a:rPr>
              <a:t>]</a:t>
            </a:r>
            <a:r>
              <a:rPr lang="cs-CZ" dirty="0" smtClean="0">
                <a:solidFill>
                  <a:schemeClr val="accent1"/>
                </a:solidFill>
              </a:rPr>
              <a:t> . Dostupné pod licencí </a:t>
            </a:r>
            <a:r>
              <a:rPr lang="cs-CZ" dirty="0" err="1" smtClean="0">
                <a:solidFill>
                  <a:schemeClr val="accent1"/>
                </a:solidFill>
              </a:rPr>
              <a:t>Wikimedia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Commons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smtClean="0">
                <a:solidFill>
                  <a:schemeClr val="accent1"/>
                </a:solidFill>
              </a:rPr>
              <a:t>na www:</a:t>
            </a:r>
            <a:endParaRPr lang="cs-CZ" dirty="0" smtClean="0">
              <a:solidFill>
                <a:schemeClr val="accent1"/>
              </a:solidFill>
              <a:hlinkClick r:id="rId2"/>
            </a:endParaRPr>
          </a:p>
          <a:p>
            <a:r>
              <a:rPr lang="cs-CZ" dirty="0" smtClean="0">
                <a:hlinkClick r:id="rId2"/>
              </a:rPr>
              <a:t>http://cs.wikipedia.org/wiki/Soubor:Godefroi_of_Bouillon_leads_the_army.jpg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http://cs.wikipedia.org/wiki/Soubor:Crusader_cavalry.jpg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b="1" dirty="0" smtClean="0"/>
              <a:t>Anotace	 	</a:t>
            </a:r>
            <a:r>
              <a:rPr lang="cs-CZ" dirty="0" smtClean="0"/>
              <a:t>Aktivita k tématu Význam křížových výprav </a:t>
            </a:r>
            <a:r>
              <a:rPr lang="cs-CZ" dirty="0" smtClean="0"/>
              <a:t>je určena pro </a:t>
            </a:r>
            <a:r>
              <a:rPr lang="cs-CZ" smtClean="0"/>
              <a:t>sedmý </a:t>
            </a:r>
            <a:r>
              <a:rPr lang="cs-CZ" smtClean="0"/>
              <a:t>ročník			 </a:t>
            </a:r>
            <a:r>
              <a:rPr lang="cs-CZ" smtClean="0"/>
              <a:t>ZŠ </a:t>
            </a:r>
            <a:r>
              <a:rPr lang="cs-CZ" smtClean="0"/>
              <a:t>a slouží </a:t>
            </a:r>
            <a:r>
              <a:rPr lang="cs-CZ" dirty="0" smtClean="0"/>
              <a:t>k opakování </a:t>
            </a:r>
            <a:r>
              <a:rPr lang="cs-CZ" smtClean="0"/>
              <a:t>informací </a:t>
            </a:r>
            <a:r>
              <a:rPr lang="cs-CZ" smtClean="0"/>
              <a:t>křížových </a:t>
            </a:r>
            <a:r>
              <a:rPr lang="cs-CZ" dirty="0" smtClean="0"/>
              <a:t>výpravách.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Autor			</a:t>
            </a:r>
            <a:r>
              <a:rPr lang="cs-CZ" dirty="0" smtClean="0"/>
              <a:t>Mgr. Sandra Tichá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Jazyk			</a:t>
            </a:r>
            <a:r>
              <a:rPr lang="cs-CZ" dirty="0" smtClean="0"/>
              <a:t>Čeština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Očekávaný výstup	</a:t>
            </a:r>
            <a:r>
              <a:rPr lang="cs-CZ" dirty="0" smtClean="0"/>
              <a:t>Žáci vysvětlí proč došlo ke křížovým výpravám, jaký byl průběh a v čem 			spočíval význam křížových výprav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Klíčová slova		</a:t>
            </a:r>
            <a:r>
              <a:rPr lang="cs-CZ" dirty="0" smtClean="0"/>
              <a:t>křížové výpravy, islám, Turci, svatá místa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Druh učebního materiálu	</a:t>
            </a:r>
            <a:r>
              <a:rPr lang="cs-CZ" dirty="0" smtClean="0"/>
              <a:t>prezentace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Druh </a:t>
            </a:r>
            <a:r>
              <a:rPr lang="cs-CZ" b="1" dirty="0" err="1" smtClean="0"/>
              <a:t>interaktivity</a:t>
            </a:r>
            <a:r>
              <a:rPr lang="cs-CZ" b="1" dirty="0" smtClean="0"/>
              <a:t>		</a:t>
            </a:r>
            <a:r>
              <a:rPr lang="cs-CZ" dirty="0" smtClean="0"/>
              <a:t>aktivita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Cílová skupina		</a:t>
            </a:r>
            <a:r>
              <a:rPr lang="cs-CZ" dirty="0" smtClean="0"/>
              <a:t>Žák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Stupeň a typ vzdělávání	</a:t>
            </a:r>
            <a:r>
              <a:rPr lang="cs-CZ" dirty="0" smtClean="0"/>
              <a:t>základní vzdělávání – druhý stupeň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Typická věková skupina	</a:t>
            </a:r>
            <a:r>
              <a:rPr lang="cs-CZ" dirty="0" smtClean="0"/>
              <a:t>12 – 13 let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Celková velikost		</a:t>
            </a:r>
            <a:r>
              <a:rPr lang="cs-CZ" dirty="0" smtClean="0"/>
              <a:t>241 kB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Aktivita s </a:t>
            </a:r>
            <a:r>
              <a:rPr lang="cs-CZ" dirty="0" err="1" smtClean="0"/>
              <a:t>osmisměrkou</a:t>
            </a:r>
            <a:r>
              <a:rPr lang="cs-CZ" dirty="0" smtClean="0"/>
              <a:t> je vhodná pro opakování pojmů z </a:t>
            </a:r>
            <a:r>
              <a:rPr lang="cs-CZ" dirty="0" err="1" smtClean="0"/>
              <a:t>tétmatu</a:t>
            </a:r>
            <a:r>
              <a:rPr lang="cs-CZ" dirty="0" smtClean="0"/>
              <a:t> „Křížové výpravy“.</a:t>
            </a:r>
          </a:p>
          <a:p>
            <a:r>
              <a:rPr lang="cs-CZ" dirty="0" smtClean="0"/>
              <a:t>Snímek 2-  </a:t>
            </a:r>
          </a:p>
          <a:p>
            <a:pPr>
              <a:buNone/>
            </a:pPr>
            <a:r>
              <a:rPr lang="cs-CZ" dirty="0" smtClean="0"/>
              <a:t>		1. varianta- Žáci čtou jednotlivé otázky a 	odpovědi za ně zapisují . Je vhodné, aby si žáci 	zapisovali odpovědi např. do sešitu. </a:t>
            </a:r>
          </a:p>
          <a:p>
            <a:pPr>
              <a:buNone/>
            </a:pPr>
            <a:r>
              <a:rPr lang="cs-CZ" dirty="0" smtClean="0"/>
              <a:t>		2. varianta- Je možné otázky i s </a:t>
            </a:r>
            <a:r>
              <a:rPr lang="cs-CZ" dirty="0" err="1" smtClean="0"/>
              <a:t>osmisměrkou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		(viz 3. snímek) z prezentace okopírovat a listy 	rozdat každému žákovi, aby mohl v </a:t>
            </a:r>
            <a:r>
              <a:rPr lang="cs-CZ" dirty="0" err="1" smtClean="0"/>
              <a:t>osmisměrce</a:t>
            </a:r>
            <a:r>
              <a:rPr lang="cs-CZ" dirty="0" smtClean="0"/>
              <a:t> 	odpovědi hledat sám, tabule by pak sloužila jako 	kontrola pro všechny. </a:t>
            </a:r>
          </a:p>
          <a:p>
            <a:r>
              <a:rPr lang="cs-CZ" dirty="0" smtClean="0"/>
              <a:t>Snímek 3-  Žáci jednotlivě chodí k tabuli a vyškrtávají slova v </a:t>
            </a:r>
            <a:r>
              <a:rPr lang="cs-CZ" dirty="0" err="1" smtClean="0"/>
              <a:t>osmisměrce</a:t>
            </a:r>
            <a:r>
              <a:rPr lang="cs-CZ" dirty="0" smtClean="0"/>
              <a:t> (slova v </a:t>
            </a:r>
            <a:r>
              <a:rPr lang="cs-CZ" dirty="0" err="1" smtClean="0"/>
              <a:t>osmisměrce</a:t>
            </a:r>
            <a:r>
              <a:rPr lang="cs-CZ" dirty="0" smtClean="0"/>
              <a:t> = odpovědi na předchozí </a:t>
            </a:r>
            <a:r>
              <a:rPr lang="cs-CZ" smtClean="0"/>
              <a:t>otázky).</a:t>
            </a:r>
            <a:endParaRPr lang="cs-CZ" dirty="0" smtClean="0"/>
          </a:p>
          <a:p>
            <a:r>
              <a:rPr lang="cs-CZ" dirty="0" smtClean="0"/>
              <a:t>Snímek 4 obsahuje otázky a odpovědi.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67</TotalTime>
  <Words>195</Words>
  <Application>Microsoft Office PowerPoint</Application>
  <PresentationFormat>Předvádění na obrazovce (4:3)</PresentationFormat>
  <Paragraphs>151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Doplň odpovědi</vt:lpstr>
      <vt:lpstr>Vyhledej pojmy z opakování  v osmisměrce</vt:lpstr>
      <vt:lpstr>Správné odpovědi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21</cp:revision>
  <dcterms:created xsi:type="dcterms:W3CDTF">2011-10-10T02:52:55Z</dcterms:created>
  <dcterms:modified xsi:type="dcterms:W3CDTF">2012-03-08T09:23:36Z</dcterms:modified>
</cp:coreProperties>
</file>