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112" d="100"/>
          <a:sy n="112" d="100"/>
        </p:scale>
        <p:origin x="-96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C845E8-9677-4749-9617-D32F5145B64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B027F-9A8A-4297-9232-A3EAF6BA99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ont_du_Gard_photo.JPG?uselang=cs" TargetMode="External"/><Relationship Id="rId2" Type="http://schemas.openxmlformats.org/officeDocument/2006/relationships/hyperlink" Target="http://cs.wikipedia.org/wiki/Soubor:ForumRomana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anteon.PNG" TargetMode="External"/><Relationship Id="rId4" Type="http://schemas.openxmlformats.org/officeDocument/2006/relationships/hyperlink" Target="http://commons.wikimedia.org/wiki/File:Pantheon_novembre_2004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2" name="Tabulka 20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6936712"/>
              </p:ext>
            </p:extLst>
          </p:nvPr>
        </p:nvGraphicFramePr>
        <p:xfrm>
          <a:off x="971600" y="764704"/>
          <a:ext cx="7056784" cy="45365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013160"/>
                <a:gridCol w="5043624"/>
              </a:tblGrid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CZ.1.07/1.5.00/34.0029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VY_32_ </a:t>
                      </a:r>
                      <a:r>
                        <a:rPr lang="cs-CZ" sz="1400" dirty="0" smtClean="0">
                          <a:effectLst/>
                        </a:rPr>
                        <a:t>INOVACE_25-02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České Budějovice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Ing. arch. Jiří Mysliveček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Tematický celek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Architektura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2. - 3. </a:t>
                      </a:r>
                      <a:r>
                        <a:rPr lang="cs-CZ" sz="1400" dirty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Datum tvorby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20.4.2012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Výukový materiál </a:t>
                      </a:r>
                      <a:r>
                        <a:rPr lang="cs-CZ" sz="1400" dirty="0" smtClean="0">
                          <a:effectLst/>
                        </a:rPr>
                        <a:t>–  prezentace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pokyn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Lze použít při výuce jako </a:t>
                      </a:r>
                      <a:r>
                        <a:rPr lang="cs-CZ" sz="1400" dirty="0" smtClean="0">
                          <a:effectLst/>
                        </a:rPr>
                        <a:t>výklad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3" name="Rectangle 52"/>
          <p:cNvSpPr>
            <a:spLocks noChangeArrowheads="1"/>
          </p:cNvSpPr>
          <p:nvPr/>
        </p:nvSpPr>
        <p:spPr bwMode="auto">
          <a:xfrm>
            <a:off x="2483768" y="208688"/>
            <a:ext cx="264412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lang="cs-CZ" sz="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55" name="Rectangle 5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01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73216"/>
            <a:ext cx="5544616" cy="135299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Obdélník 1"/>
          <p:cNvSpPr/>
          <p:nvPr/>
        </p:nvSpPr>
        <p:spPr>
          <a:xfrm>
            <a:off x="2915816" y="272534"/>
            <a:ext cx="26441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chemeClr val="bg1"/>
                </a:solidFill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lang="cs-CZ" sz="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413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81369" y="2204864"/>
            <a:ext cx="698127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Starověký Řím</a:t>
            </a:r>
            <a:endParaRPr lang="cs-CZ" sz="88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3" name="TextovéPole 3"/>
          <p:cNvSpPr txBox="1"/>
          <p:nvPr/>
        </p:nvSpPr>
        <p:spPr>
          <a:xfrm>
            <a:off x="1475656" y="4499917"/>
            <a:ext cx="3913635" cy="67710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bg1"/>
                </a:solidFill>
              </a:rPr>
              <a:t>Vedoucí</a:t>
            </a:r>
            <a:r>
              <a:rPr lang="cs-CZ" dirty="0" smtClean="0">
                <a:solidFill>
                  <a:schemeClr val="bg1"/>
                </a:solidFill>
              </a:rPr>
              <a:t> práce: </a:t>
            </a:r>
            <a:r>
              <a:rPr lang="cs-CZ" dirty="0" err="1" smtClean="0">
                <a:solidFill>
                  <a:schemeClr val="bg1"/>
                </a:solidFill>
              </a:rPr>
              <a:t>Ing.arch</a:t>
            </a:r>
            <a:r>
              <a:rPr lang="cs-CZ" dirty="0" smtClean="0">
                <a:solidFill>
                  <a:schemeClr val="bg1"/>
                </a:solidFill>
              </a:rPr>
              <a:t>. Jiří Mysliveček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Vypracoval: Markéta Nechvátalová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Architektura starověkého Říma je z velké části přejatá z řecké architektury a upravena pro účely Starověkého Říma, čímž vznikl nový architektonický styl. Oba styly, starověkého Řecka i Říma, jsou často považovány za jeden subjekt z klasické architektury. Tento přístup je mnohdy považován za špatný a někdy brání schopnosti pochopit a posoudit rozdíl mezi římskými a řeckými stavbami a jejich funkcemi, zejména pokud se spoléhá pouze na vnějším vzhled. Vliv řecké architektury na římskou je patrný v mnoha ohledech. Podobně tomu bylo i u etruských sousedů a předků, od kterých Římané převzali bohaté znalosti nezbytné pro budoucí římskou architekturu, jako byla hydraulika a konstrukce oblouků.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99308" y="404664"/>
            <a:ext cx="634539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Starověký Řím - Úvod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11162" y="404664"/>
            <a:ext cx="732168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Pohled na Starověký Řím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026" name="Picture 2" descr="Soubor:ForumRoman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988840"/>
            <a:ext cx="5569740" cy="34563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539552" y="1988840"/>
            <a:ext cx="266429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 Civilizace vzešlá z města Říma, založeného na Apeninském poloostrově pravděpodobně v 8. století př. n. l., jež expandovala do značné části antického světa a přetrvala až do 5. resp. 6. století n. l. Forma vlády Říma se v průběhu staletí proměnila nejprve z království na republiku a nakonec v císařství.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Akvadukt je umělý (často mostní) vodní kanál, vybudovaný pro to, aby zajišťoval přívod vody od vodního zdroje do místa její potřeby či spotřeby. Název pochází z latiny, kde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aqua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 znamená „voda“ a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ducere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 „vést“. Mnoho akvaduktů vede nad úrovní okolního terénu, kde často překonává různé přírodní či jiné překážky, takže připomínají spíše most než řeku. Dostatečně velké akvadukty proto mohou být též vyžívány i jako vodní dopravní cesty pro lodě nebo mohou sloužit i pro dopravu surového dřeva. V Čechách je znám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Semínský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akvadukt na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Opatovickém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kanálu a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aquadukt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v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Bezručově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údolí u Chomutova na Podkrušnohorském převaděči.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18269" y="476672"/>
            <a:ext cx="29074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Akvadukt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18269" y="332656"/>
            <a:ext cx="29074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Akvadukt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6386" name="Picture 2" descr="File:Pont du Gard ph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4"/>
            <a:ext cx="7620000" cy="4276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Koloseum nebo Římské koloseum, původně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Flaviovský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amfiteátr (latinsky: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Amphitheatrum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Flavium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, italsky: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Anfiteatro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Flavio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 nebo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Colosseo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), je elipsovitý amfiteátr v centru města Říma v Itálii. Jde o největší amfiteátr, který byl kdy v římské říši postaven. Je to jedno z velkých děl římské architektury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60177" y="260648"/>
            <a:ext cx="30236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Koloseum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60177" y="260648"/>
            <a:ext cx="302364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Koloseum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5" name="Obrázek 4" descr="Colosseum_at_nigh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268760"/>
            <a:ext cx="7457858" cy="49178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Pantheon (z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řec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.</a:t>
            </a:r>
            <a:r>
              <a:rPr lang="el-GR" dirty="0" smtClean="0">
                <a:solidFill>
                  <a:schemeClr val="bg1">
                    <a:lumMod val="85000"/>
                  </a:schemeClr>
                </a:solidFill>
              </a:rPr>
              <a:t>Πάνθεον; 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pan - vše a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theoi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 - bohové) je chrám v Římě, původně zasvěcený všem bohům, později katolizován a zasvěcen Panně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Mariimučedníků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(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Santa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Maria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dei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Martiri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). Patří k nejvýznamnějším a nejzachovalejším antickým chrámům. Stojí na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Piazza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della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Rotonda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 ve čtvrti </a:t>
            </a:r>
            <a:r>
              <a:rPr lang="cs-CZ" dirty="0" err="1" smtClean="0">
                <a:solidFill>
                  <a:schemeClr val="bg1">
                    <a:lumMod val="85000"/>
                  </a:schemeClr>
                </a:solidFill>
              </a:rPr>
              <a:t>Pigna</a:t>
            </a:r>
            <a:r>
              <a:rPr lang="cs-CZ" dirty="0" smtClean="0">
                <a:solidFill>
                  <a:schemeClr val="bg1">
                    <a:lumMod val="85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96629" y="332656"/>
            <a:ext cx="29507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Pantheon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9458" name="Picture 2" descr="Soubor:Pante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340768"/>
            <a:ext cx="4149684" cy="20746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460" name="Picture 4" descr="File:Pantheon novembre 2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573016"/>
            <a:ext cx="3552395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ru-RU" sz="1800" dirty="0">
                <a:solidFill>
                  <a:schemeClr val="bg1">
                    <a:lumMod val="85000"/>
                  </a:schemeClr>
                </a:solidFill>
              </a:rPr>
              <a:t>НЕИЗВЕСТНЫЙ ФОТОГРАФ, Неизвестный Фотограф. </a:t>
            </a:r>
            <a:r>
              <a:rPr lang="ru-RU" sz="1800" i="1" dirty="0">
                <a:solidFill>
                  <a:schemeClr val="bg1">
                    <a:lumMod val="85000"/>
                  </a:schemeClr>
                </a:solidFill>
              </a:rPr>
              <a:t>http://cs.wikipedia.org</a:t>
            </a:r>
            <a:r>
              <a:rPr lang="ru-RU" sz="1800" dirty="0">
                <a:solidFill>
                  <a:schemeClr val="bg1">
                    <a:lumMod val="85000"/>
                  </a:schemeClr>
                </a:solidFill>
              </a:rPr>
              <a:t> [online]. [cit. 16.4.2013]. Dostupný na WWW: </a:t>
            </a:r>
            <a:r>
              <a:rPr lang="ru-RU" sz="1800" dirty="0">
                <a:solidFill>
                  <a:schemeClr val="bg1">
                    <a:lumMod val="85000"/>
                  </a:schemeClr>
                </a:solidFill>
                <a:hlinkClick r:id="rId2"/>
              </a:rPr>
              <a:t>http://</a:t>
            </a:r>
            <a:r>
              <a:rPr lang="ru-RU" sz="18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cs.wikipedia.org/wiki/Soubor:ForumRomana1.jpg</a:t>
            </a:r>
            <a:endParaRPr lang="cs-CZ" sz="18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800" dirty="0">
                <a:solidFill>
                  <a:schemeClr val="bg1">
                    <a:lumMod val="85000"/>
                  </a:schemeClr>
                </a:solidFill>
              </a:rPr>
              <a:t>FRANTIŠEK NOVOTNÝ, František Novotný. </a:t>
            </a:r>
            <a:r>
              <a:rPr lang="cs-CZ" sz="1800" i="1" dirty="0">
                <a:solidFill>
                  <a:schemeClr val="bg1">
                    <a:lumMod val="85000"/>
                  </a:schemeClr>
                </a:solidFill>
              </a:rPr>
              <a:t>http://commons.wikimedia.org</a:t>
            </a:r>
            <a:r>
              <a:rPr lang="cs-CZ" sz="1800" dirty="0">
                <a:solidFill>
                  <a:schemeClr val="bg1">
                    <a:lumMod val="85000"/>
                  </a:schemeClr>
                </a:solidFill>
              </a:rPr>
              <a:t> [online]. [cit. 16.4.2013]. Dostupný na WWW: </a:t>
            </a:r>
            <a:r>
              <a:rPr lang="cs-CZ" sz="1800" dirty="0">
                <a:solidFill>
                  <a:schemeClr val="bg1">
                    <a:lumMod val="85000"/>
                  </a:schemeClr>
                </a:solidFill>
                <a:hlinkClick r:id="rId3"/>
              </a:rPr>
              <a:t>http://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commons.wikimedia.org/wiki/File:Pont_du_Gard_photo.JPG?uselang=cs</a:t>
            </a:r>
            <a:endParaRPr lang="cs-CZ" sz="18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pl-PL" sz="1800" dirty="0">
                <a:solidFill>
                  <a:schemeClr val="bg1">
                    <a:lumMod val="85000"/>
                  </a:schemeClr>
                </a:solidFill>
              </a:rPr>
              <a:t>ROSINO, Rosino. </a:t>
            </a:r>
            <a:r>
              <a:rPr lang="pl-PL" sz="1800" i="1" dirty="0">
                <a:solidFill>
                  <a:schemeClr val="bg1">
                    <a:lumMod val="85000"/>
                  </a:schemeClr>
                </a:solidFill>
              </a:rPr>
              <a:t>http://cs.wikipedia.org</a:t>
            </a:r>
            <a:r>
              <a:rPr lang="pl-PL" sz="1800" dirty="0">
                <a:solidFill>
                  <a:schemeClr val="bg1">
                    <a:lumMod val="85000"/>
                  </a:schemeClr>
                </a:solidFill>
              </a:rPr>
              <a:t> [online]. [cit. 16.4.2013]. Dostupný na WWW: http://cs.wikipedia.org/wiki/Soubor:Colosseum_at_night.jpg</a:t>
            </a:r>
            <a:endParaRPr lang="cs-CZ" sz="18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it-IT" sz="1800" dirty="0">
                <a:solidFill>
                  <a:schemeClr val="bg1">
                    <a:lumMod val="85000"/>
                  </a:schemeClr>
                </a:solidFill>
              </a:rPr>
              <a:t>ALESSIO NASTRO SINISCALCHI, Alessio Nastro Siniscalchi.</a:t>
            </a:r>
            <a:r>
              <a:rPr lang="it-IT" sz="1800" i="1" dirty="0">
                <a:solidFill>
                  <a:schemeClr val="bg1">
                    <a:lumMod val="85000"/>
                  </a:schemeClr>
                </a:solidFill>
              </a:rPr>
              <a:t>http://commons.wikimedia.org</a:t>
            </a:r>
            <a:r>
              <a:rPr lang="it-IT" sz="1800" dirty="0">
                <a:solidFill>
                  <a:schemeClr val="bg1">
                    <a:lumMod val="85000"/>
                  </a:schemeClr>
                </a:solidFill>
              </a:rPr>
              <a:t> [online]. [cit. 16.4.2013]. Dostupný na WWW: </a:t>
            </a:r>
            <a:r>
              <a:rPr lang="it-IT" sz="1800" dirty="0">
                <a:solidFill>
                  <a:schemeClr val="bg1">
                    <a:lumMod val="85000"/>
                  </a:schemeClr>
                </a:solidFill>
                <a:hlinkClick r:id="rId4"/>
              </a:rPr>
              <a:t>http://</a:t>
            </a:r>
            <a:r>
              <a:rPr lang="it-IT" sz="1800" dirty="0" smtClean="0">
                <a:solidFill>
                  <a:schemeClr val="bg1">
                    <a:lumMod val="85000"/>
                  </a:schemeClr>
                </a:solidFill>
                <a:hlinkClick r:id="rId4"/>
              </a:rPr>
              <a:t>commons.wikimedia.org/wiki/File:Pantheon_novembre_2004.jpg?uselang=cs</a:t>
            </a:r>
            <a:endParaRPr lang="cs-CZ" sz="18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it-IT" sz="1800" dirty="0">
                <a:solidFill>
                  <a:schemeClr val="bg1">
                    <a:lumMod val="85000"/>
                  </a:schemeClr>
                </a:solidFill>
              </a:rPr>
              <a:t>CARLO GOSSINI, Carlo Gossini. </a:t>
            </a:r>
            <a:r>
              <a:rPr lang="it-IT" sz="1800" i="1" dirty="0">
                <a:solidFill>
                  <a:schemeClr val="bg1">
                    <a:lumMod val="85000"/>
                  </a:schemeClr>
                </a:solidFill>
              </a:rPr>
              <a:t>http://cs.wikipedia.org</a:t>
            </a:r>
            <a:r>
              <a:rPr lang="it-IT" sz="1800" dirty="0">
                <a:solidFill>
                  <a:schemeClr val="bg1">
                    <a:lumMod val="85000"/>
                  </a:schemeClr>
                </a:solidFill>
              </a:rPr>
              <a:t> [online]. [cit. 16.4.2013]. Dostupný na WWW: </a:t>
            </a:r>
            <a:r>
              <a:rPr lang="it-IT" sz="1800" dirty="0">
                <a:solidFill>
                  <a:schemeClr val="bg1">
                    <a:lumMod val="85000"/>
                  </a:schemeClr>
                </a:solidFill>
                <a:hlinkClick r:id="rId5"/>
              </a:rPr>
              <a:t>http://</a:t>
            </a:r>
            <a:r>
              <a:rPr lang="it-IT" sz="1800" dirty="0" smtClean="0">
                <a:solidFill>
                  <a:schemeClr val="bg1">
                    <a:lumMod val="85000"/>
                  </a:schemeClr>
                </a:solidFill>
                <a:hlinkClick r:id="rId5"/>
              </a:rPr>
              <a:t>cs.wikipedia.org/wiki/Soubor:Panteon.PNG</a:t>
            </a:r>
            <a:endParaRPr lang="cs-CZ" sz="18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8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63103" y="476672"/>
            <a:ext cx="201779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Zdroje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105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TeZzina</dc:creator>
  <cp:lastModifiedBy>Alena Stachová</cp:lastModifiedBy>
  <cp:revision>10</cp:revision>
  <dcterms:created xsi:type="dcterms:W3CDTF">2013-04-16T19:09:37Z</dcterms:created>
  <dcterms:modified xsi:type="dcterms:W3CDTF">2013-07-01T09:43:59Z</dcterms:modified>
</cp:coreProperties>
</file>