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70" r:id="rId2"/>
    <p:sldId id="256" r:id="rId3"/>
    <p:sldId id="260" r:id="rId4"/>
    <p:sldId id="261" r:id="rId5"/>
    <p:sldId id="263" r:id="rId6"/>
    <p:sldId id="262" r:id="rId7"/>
    <p:sldId id="266" r:id="rId8"/>
    <p:sldId id="267" r:id="rId9"/>
    <p:sldId id="257" r:id="rId10"/>
    <p:sldId id="259" r:id="rId11"/>
    <p:sldId id="265" r:id="rId12"/>
    <p:sldId id="258" r:id="rId13"/>
    <p:sldId id="264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1098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829A2C-CB55-4937-96EA-CDA4C167772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476192-D09E-45AA-B431-5B21D7A11A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312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GORTYNA.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http://commons.wikimedia.org/wiki/File:Venasque_Baptisterium_Interior.JPG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192-D09E-45AA-B431-5B21D7A11AA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751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NETTADI.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http://commons.wikimedia.org/wiki/File:Jerusalem_holy_sepulcher_1886.jpg</a:t>
            </a:r>
          </a:p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SARDUR.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http://commons.wikimedia.org/wiki/File:Jerusalem-Church_of_the_Holy_Sepulcher-The_Chapel_of_St._Helen.jpg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192-D09E-45AA-B431-5B21D7A11AA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09923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MARKUSMARK.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http://commons.wikimedia.org/wiki/File:221SSabina.JPG</a:t>
            </a:r>
          </a:p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LALUPA.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http://commons.wikimedia.org/wiki/File:S_Sabina_-_portico_1000013.JPG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192-D09E-45AA-B431-5B21D7A11AA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545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TANGO7174.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http://commons.wikimedia.org/wiki/File:Lazio_Roma_SSabina1_tango7174.jpg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192-D09E-45AA-B431-5B21D7A11AAD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550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KURPFALZBILDER.DE. </a:t>
            </a:r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 Commons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Dostupný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WWW: http://commons.wikimedia.org/wiki/File:Santa_Costanza_Interior.jpg</a:t>
            </a:r>
            <a:endParaRPr lang="cs-CZ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FLAGUPLOADER.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http://commons.wikimedia.org/wiki/File:Santa_Costanza_-_vista_dalla_basilica_costantiniana.jpg</a:t>
            </a:r>
          </a:p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OLIVER-BONJOCH.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http://commons.wikimedia.org/wiki/File:Mausoleum_Constantinae.jpg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192-D09E-45AA-B431-5B21D7A11AA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497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HUBERTL. </a:t>
            </a:r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 Commons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Dostupný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WWW: http://commons.wikimedia.org/wiki/File:MZK_001_Nr_04_Zur_Orientirung_auf_dem_Gebiete_der_Baukunst_-_Fig._04_Grundriss_San_Vitale_in_Ravenna.jpg</a:t>
            </a:r>
            <a:endParaRPr lang="cs-CZ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TANGO7174.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http://commons.wikimedia.org/wiki/File:Basilica_of_San_Vitale,_Ravenna,_Italy.jpg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192-D09E-45AA-B431-5B21D7A11AAD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8213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FLICKR UPLOAD BOT.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http://commons.wikimedia.org/wiki/File:Basilica_di_San_Vitale.jpg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192-D09E-45AA-B431-5B21D7A11AAD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0462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ONDŘEJ ŽVÁČEK.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http://commons.wikimedia.org/wiki/File:Bazilika_sv._Petra.jpg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192-D09E-45AA-B431-5B21D7A11AA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530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KARELJ. 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Wikimedia</a:t>
            </a:r>
            <a:r>
              <a:rPr lang="cs-CZ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Commons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[online]. [cit. 12.4.2013]. Dostupný na WWW: http://commons.wikimedia.org/wiki/File:Sv_Petr_Vatik%C3%A1n_3.jpg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192-D09E-45AA-B431-5B21D7A11AAD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4757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AD256B0-C8AB-4B11-B435-734F397E5A2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3683D9A-02B3-4F56-A32A-5107A0E8F21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Santa_Costanza_Interior.jpg" TargetMode="External"/><Relationship Id="rId13" Type="http://schemas.openxmlformats.org/officeDocument/2006/relationships/hyperlink" Target="http://commons.wikimedia.org/wiki/File:Sv_Petr_Vatik%C3%A1n_3.jpg" TargetMode="External"/><Relationship Id="rId3" Type="http://schemas.openxmlformats.org/officeDocument/2006/relationships/hyperlink" Target="http://commons.wikimedia.org/wiki/File:Jerusalem_holy_sepulcher_1886.jpg" TargetMode="External"/><Relationship Id="rId7" Type="http://schemas.openxmlformats.org/officeDocument/2006/relationships/hyperlink" Target="http://commons.wikimedia.org/wiki/File:Lazio_Roma_SSabina1_tango7174.jpg" TargetMode="External"/><Relationship Id="rId12" Type="http://schemas.openxmlformats.org/officeDocument/2006/relationships/hyperlink" Target="http://commons.wikimedia.org/wiki/File:Bazilika_sv._Petra.jpg" TargetMode="External"/><Relationship Id="rId2" Type="http://schemas.openxmlformats.org/officeDocument/2006/relationships/hyperlink" Target="http://commons.wikimedia.org/wiki/File:Venasque_Baptisterium_Interio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S_Sabina_-_portico_1000013.JPG" TargetMode="External"/><Relationship Id="rId11" Type="http://schemas.openxmlformats.org/officeDocument/2006/relationships/hyperlink" Target="http://commons.wikimedia.org/wiki/File:Basilica_of_San_Vitale,_Ravenna,_Italy.jpg" TargetMode="External"/><Relationship Id="rId5" Type="http://schemas.openxmlformats.org/officeDocument/2006/relationships/hyperlink" Target="http://commons.wikimedia.org/wiki/File:221SSabina.JPG" TargetMode="External"/><Relationship Id="rId10" Type="http://schemas.openxmlformats.org/officeDocument/2006/relationships/hyperlink" Target="http://commons.wikimedia.org/wiki/File:MZK_001_Nr_04_Zur_Orientirung_auf_dem_Gebiete_der_Baukunst_-_Fig._04_Grundriss_San_Vitale_in_Ravenna.jpg" TargetMode="External"/><Relationship Id="rId4" Type="http://schemas.openxmlformats.org/officeDocument/2006/relationships/hyperlink" Target="http://commons.wikimedia.org/wiki/File:Jerusalem-Church_of_the_Holy_Sepulcher-The_Chapel_of_St._Helen.jpg" TargetMode="External"/><Relationship Id="rId9" Type="http://schemas.openxmlformats.org/officeDocument/2006/relationships/hyperlink" Target="http://commons.wikimedia.org/wiki/File:Santa_Costanza_-_vista_dalla_basilica_costantinian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2" name="Tabulka 20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326758"/>
              </p:ext>
            </p:extLst>
          </p:nvPr>
        </p:nvGraphicFramePr>
        <p:xfrm>
          <a:off x="971600" y="764704"/>
          <a:ext cx="7056784" cy="45365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013160"/>
                <a:gridCol w="5043624"/>
              </a:tblGrid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CZ.1.07/1.5.00/34.0029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materiálu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VY_32_ </a:t>
                      </a:r>
                      <a:r>
                        <a:rPr lang="cs-CZ" sz="1400" dirty="0" smtClean="0">
                          <a:effectLst/>
                        </a:rPr>
                        <a:t>INOVACE_25-05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školy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Střední průmyslová škola stavební, Resslova 2,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České Budějovice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Ing. arch. Jiří Mysliveček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Tematický celek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Architektura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Ročník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2. - 3. </a:t>
                      </a:r>
                      <a:r>
                        <a:rPr lang="cs-CZ" sz="1400" dirty="0">
                          <a:effectLst/>
                        </a:rPr>
                        <a:t>ročník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Datum tvorby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20.4.2012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Výukový materiál </a:t>
                      </a:r>
                      <a:r>
                        <a:rPr lang="cs-CZ" sz="1400" dirty="0" smtClean="0">
                          <a:effectLst/>
                        </a:rPr>
                        <a:t>–  prezentace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pokyn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Lze použít při výuce jako </a:t>
                      </a:r>
                      <a:r>
                        <a:rPr lang="cs-CZ" sz="1400" dirty="0" smtClean="0">
                          <a:effectLst/>
                        </a:rPr>
                        <a:t>výklad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53" name="Rectangle 52"/>
          <p:cNvSpPr>
            <a:spLocks noChangeArrowheads="1"/>
          </p:cNvSpPr>
          <p:nvPr/>
        </p:nvSpPr>
        <p:spPr bwMode="auto">
          <a:xfrm>
            <a:off x="1331640" y="332656"/>
            <a:ext cx="593803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Digitální učební materiál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54"/>
          <p:cNvSpPr>
            <a:spLocks noChangeArrowheads="1"/>
          </p:cNvSpPr>
          <p:nvPr/>
        </p:nvSpPr>
        <p:spPr bwMode="auto">
          <a:xfrm>
            <a:off x="35496" y="10405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01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373216"/>
            <a:ext cx="5544616" cy="1352992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179213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556792"/>
            <a:ext cx="8229600" cy="1828800"/>
          </a:xfrm>
        </p:spPr>
        <p:txBody>
          <a:bodyPr/>
          <a:lstStyle/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Starokřesťanská architektura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3902116"/>
            <a:ext cx="42482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Vedoucí práce: </a:t>
            </a:r>
            <a:r>
              <a:rPr lang="cs-CZ" dirty="0" err="1" smtClean="0"/>
              <a:t>Ing.arch</a:t>
            </a:r>
            <a:r>
              <a:rPr lang="cs-CZ" dirty="0" smtClean="0"/>
              <a:t>. Jiří Mysliveček</a:t>
            </a:r>
          </a:p>
          <a:p>
            <a:r>
              <a:rPr lang="cs-CZ" dirty="0" smtClean="0"/>
              <a:t>Vypracoval: Monika Kučerová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36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19256" cy="6048712"/>
          </a:xfrm>
        </p:spPr>
        <p:txBody>
          <a:bodyPr/>
          <a:lstStyle/>
          <a:p>
            <a:pPr marL="137160" indent="0">
              <a:lnSpc>
                <a:spcPct val="80000"/>
              </a:lnSpc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- od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313 křesťanství povoleno </a:t>
            </a:r>
          </a:p>
          <a:p>
            <a:pPr marL="137160" indent="0">
              <a:lnSpc>
                <a:spcPct val="80000"/>
              </a:lnSpc>
              <a:buNone/>
            </a:pP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	císař Konstantin – Edikt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milánský</a:t>
            </a:r>
          </a:p>
          <a:p>
            <a:pPr marL="137160" indent="0">
              <a:lnSpc>
                <a:spcPct val="80000"/>
              </a:lnSpc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- od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380 křesťanství oficiální státní náboženství </a:t>
            </a:r>
          </a:p>
          <a:p>
            <a:pPr marL="137160" indent="0">
              <a:lnSpc>
                <a:spcPct val="80000"/>
              </a:lnSpc>
              <a:buNone/>
            </a:pP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	císař </a:t>
            </a:r>
            <a:r>
              <a:rPr lang="cs-CZ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Theodosius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Soluňský edikt </a:t>
            </a:r>
          </a:p>
          <a:p>
            <a:pPr marL="137160" indent="0">
              <a:lnSpc>
                <a:spcPct val="80000"/>
              </a:lnSpc>
              <a:buNone/>
            </a:pP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	Řím je sídlo římského biskupa (později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papeže )</a:t>
            </a:r>
          </a:p>
          <a:p>
            <a:pPr marL="137160" indent="0">
              <a:lnSpc>
                <a:spcPct val="80000"/>
              </a:lnSpc>
              <a:buNone/>
            </a:pP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</a:endParaRPr>
          </a:p>
          <a:p>
            <a:pPr marL="137160" indent="0">
              <a:lnSpc>
                <a:spcPct val="80000"/>
              </a:lnSpc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-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r. 395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rozdělení říše - západořímská (od 404 sídlo </a:t>
            </a:r>
            <a:r>
              <a:rPr lang="cs-CZ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Ravena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) a východořímská (Konstantinopol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)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81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4709160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Hlavní stavební druh: </a:t>
            </a:r>
            <a:r>
              <a:rPr lang="cs-CZ" b="1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chrám</a:t>
            </a:r>
            <a:r>
              <a:rPr lang="cs-CZ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= shromaždiště věřících, velkoprostorové stavby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1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.) </a:t>
            </a:r>
            <a:r>
              <a:rPr lang="cs-CZ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bazilika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(změna ze světské stavby v církevní)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	=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třílodní nebo vícelodní stavba se střední lodí širší a vyšší než jsou lodi postranní, obdélníkový půdorys, sloupová arkáda, dřevěný krov (Santa Sabina v Římě)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2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.) </a:t>
            </a:r>
            <a:r>
              <a:rPr lang="cs-CZ" u="sng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centrální chrámy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– kruhový půdorys, klenby nebo deskový strop,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	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-martyria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– hroby mučedníků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482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6632"/>
            <a:ext cx="8229600" cy="4709160"/>
          </a:xfrm>
        </p:spPr>
        <p:txBody>
          <a:bodyPr/>
          <a:lstStyle/>
          <a:p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Centrální stavby jako baptisteria a mauzolea jsou budovány na půdorysu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kruhovém, čtvercovém, mnohoúhelníkovém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nebo rovnoramenného kříže</a:t>
            </a:r>
          </a:p>
        </p:txBody>
      </p:sp>
      <p:pic>
        <p:nvPicPr>
          <p:cNvPr id="4098" name="Picture 2" descr="File:Venasque Baptisterium Interi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21565"/>
            <a:ext cx="5603776" cy="420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08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779912" y="1016677"/>
            <a:ext cx="3960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C</a:t>
            </a:r>
            <a:r>
              <a:rPr lang="cs-CZ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hrám Božího hrobu v Jeruzalémě</a:t>
            </a:r>
            <a:endParaRPr lang="cs-CZ" sz="3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146" name="Picture 2" descr="File:Jerusalem holy sepulcher 18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16677"/>
            <a:ext cx="3240360" cy="496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ile:Jerusalem-Church of the Holy Sepulcher-The Chapel of St. Hel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348880"/>
            <a:ext cx="5457933" cy="363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78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275856" y="188640"/>
            <a:ext cx="26981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Santa Sabina </a:t>
            </a:r>
            <a:endParaRPr lang="cs-CZ" sz="3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170" name="Picture 2" descr="File:221SSabi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74913"/>
            <a:ext cx="4547659" cy="341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ile:S Sabina - portico 10000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565" y="3429000"/>
            <a:ext cx="4104456" cy="30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13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File:Lazio Roma SSabina1 tango71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2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63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ile:Santa Costanza Interi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72" y="1888299"/>
            <a:ext cx="3552932" cy="4737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File:Santa Costanza - vista dalla basilica costantinia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069" y="1062477"/>
            <a:ext cx="5096166" cy="366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upload.wikimedia.org/wikipedia/commons/5/53/Mausoleum_Constantina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081461"/>
            <a:ext cx="5207323" cy="157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23528" y="139147"/>
            <a:ext cx="553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Santa </a:t>
            </a:r>
            <a:r>
              <a:rPr lang="cs-CZ" sz="5400" b="1" cap="none" spc="50" dirty="0" err="1" smtClean="0">
                <a:ln w="1143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Constanza</a:t>
            </a:r>
            <a:endParaRPr lang="cs-CZ" sz="5400" b="1" cap="none" spc="50" dirty="0">
              <a:ln w="11430"/>
              <a:solidFill>
                <a:schemeClr val="bg1">
                  <a:lumMod val="95000"/>
                  <a:lumOff val="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46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95736" y="332656"/>
            <a:ext cx="3538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 </a:t>
            </a:r>
            <a:r>
              <a:rPr lang="cs-CZ" sz="5400" b="1" cap="none" spc="50" dirty="0" err="1" smtClean="0">
                <a:ln w="1143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Vitale</a:t>
            </a:r>
            <a:endParaRPr lang="cs-CZ" sz="5400" b="1" cap="none" spc="50" dirty="0">
              <a:ln w="11430"/>
              <a:solidFill>
                <a:schemeClr val="bg1">
                  <a:lumMod val="95000"/>
                  <a:lumOff val="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" name="Picture 2" descr="File:MZK 001 Nr 04 Zur Orientirung auf dem Gebiete der Baukunst - Fig. 04 Grundriss San Vitale in Raven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911886" cy="198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Basilica of San Vitale, Ravenna, Ital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142" y="1556792"/>
            <a:ext cx="6712599" cy="503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59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ile:Basilica di San Vita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7946690" cy="525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60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75656" y="11197"/>
            <a:ext cx="5743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Bazilika sv. Petra</a:t>
            </a:r>
            <a:endParaRPr lang="cs-CZ" sz="5400" b="1" cap="none" spc="50" dirty="0">
              <a:ln w="11430"/>
              <a:solidFill>
                <a:schemeClr val="bg1">
                  <a:lumMod val="95000"/>
                  <a:lumOff val="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File:Bazilika sv. Pet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84" y="908719"/>
            <a:ext cx="7416824" cy="573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64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File:Sv Petr Vatikán 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8085"/>
            <a:ext cx="7620000" cy="498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7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2073"/>
            <a:ext cx="8229600" cy="1143000"/>
          </a:xfrm>
        </p:spPr>
        <p:txBody>
          <a:bodyPr/>
          <a:lstStyle/>
          <a:p>
            <a:r>
              <a:rPr lang="cs-CZ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5544616"/>
          </a:xfrm>
        </p:spPr>
        <p:txBody>
          <a:bodyPr>
            <a:normAutofit fontScale="47500" lnSpcReduction="20000"/>
          </a:bodyPr>
          <a:lstStyle/>
          <a:p>
            <a:r>
              <a:rPr lang="cs-CZ" dirty="0"/>
              <a:t>GORTYNA.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commons.wikimedia.org/wiki/File:Venasque_Baptisterium_Interior.JPG</a:t>
            </a:r>
            <a:endParaRPr lang="cs-CZ" dirty="0" smtClean="0"/>
          </a:p>
          <a:p>
            <a:r>
              <a:rPr lang="cs-CZ" dirty="0"/>
              <a:t>NETTADI.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commons.wikimedia.org/wiki/File:Jerusalem_holy_sepulcher_1886.jpg</a:t>
            </a:r>
            <a:endParaRPr lang="cs-CZ" dirty="0"/>
          </a:p>
          <a:p>
            <a:r>
              <a:rPr lang="cs-CZ" dirty="0"/>
              <a:t>SARDUR.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4"/>
              </a:rPr>
              <a:t>http://commons.wikimedia.org/wiki/File:Jerusalem-Church_of_the_Holy_Sepulcher-The_Chapel_of_St._</a:t>
            </a:r>
            <a:r>
              <a:rPr lang="cs-CZ" dirty="0" smtClean="0">
                <a:hlinkClick r:id="rId4"/>
              </a:rPr>
              <a:t>Helen.jpg</a:t>
            </a:r>
            <a:endParaRPr lang="cs-CZ" dirty="0" smtClean="0"/>
          </a:p>
          <a:p>
            <a:r>
              <a:rPr lang="cs-CZ" dirty="0"/>
              <a:t>MARKUSMARK.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commons.wikimedia.org/wiki/File:221SSabina.JPG</a:t>
            </a:r>
            <a:endParaRPr lang="cs-CZ" dirty="0"/>
          </a:p>
          <a:p>
            <a:r>
              <a:rPr lang="cs-CZ" dirty="0"/>
              <a:t>LALUPA.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6"/>
              </a:rPr>
              <a:t>http://commons.wikimedia.org/wiki/File:S_Sabina_-_</a:t>
            </a:r>
            <a:r>
              <a:rPr lang="cs-CZ" dirty="0" smtClean="0">
                <a:hlinkClick r:id="rId6"/>
              </a:rPr>
              <a:t>portico_1000013.JPG</a:t>
            </a:r>
            <a:endParaRPr lang="cs-CZ" dirty="0" smtClean="0"/>
          </a:p>
          <a:p>
            <a:r>
              <a:rPr lang="cs-CZ" dirty="0"/>
              <a:t>TANGO7174.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commons.wikimedia.org/wiki/File:Lazio_Roma_SSabina1_tango7174.jpg</a:t>
            </a:r>
            <a:endParaRPr lang="cs-CZ" dirty="0" smtClean="0"/>
          </a:p>
          <a:p>
            <a:r>
              <a:rPr lang="en-US" dirty="0"/>
              <a:t>KURPFALZBILDER.DE. </a:t>
            </a:r>
            <a:r>
              <a:rPr lang="en-US" i="1" dirty="0"/>
              <a:t>Wikimedia Commons</a:t>
            </a:r>
            <a:r>
              <a:rPr lang="en-US" dirty="0"/>
              <a:t> [online]. [cit. 12.4.2013].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</a:t>
            </a:r>
            <a:r>
              <a:rPr lang="en-US" dirty="0">
                <a:hlinkClick r:id="rId8"/>
              </a:rPr>
              <a:t>http://</a:t>
            </a:r>
            <a:r>
              <a:rPr lang="en-US" dirty="0" smtClean="0">
                <a:hlinkClick r:id="rId8"/>
              </a:rPr>
              <a:t>commons.wikimedia.org/wiki/File:Santa_Costanza_Interior.jpg</a:t>
            </a:r>
            <a:endParaRPr lang="cs-CZ" dirty="0"/>
          </a:p>
          <a:p>
            <a:r>
              <a:rPr lang="cs-CZ" dirty="0"/>
              <a:t>FLAGUPLOADER.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9"/>
              </a:rPr>
              <a:t>http://commons.wikimedia.org/wiki/File:Santa_Costanza_-_</a:t>
            </a:r>
            <a:r>
              <a:rPr lang="cs-CZ" dirty="0" smtClean="0">
                <a:hlinkClick r:id="rId9"/>
              </a:rPr>
              <a:t>vista_dalla_basilica_costantiniana.jpg</a:t>
            </a:r>
            <a:endParaRPr lang="cs-CZ" dirty="0" smtClean="0"/>
          </a:p>
          <a:p>
            <a:r>
              <a:rPr lang="en-US" dirty="0"/>
              <a:t>HUBERTL. </a:t>
            </a:r>
            <a:r>
              <a:rPr lang="en-US" i="1" dirty="0"/>
              <a:t>Wikimedia Commons</a:t>
            </a:r>
            <a:r>
              <a:rPr lang="en-US" dirty="0"/>
              <a:t> [online]. [cit. 12.4.2013].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</a:t>
            </a:r>
            <a:r>
              <a:rPr lang="en-US" dirty="0">
                <a:hlinkClick r:id="rId10"/>
              </a:rPr>
              <a:t>http://commons.wikimedia.org/wiki/File:MZK_001_Nr_04_Zur_Orientirung_auf_dem_Gebiete_der_Baukunst_-_Fig._</a:t>
            </a:r>
            <a:r>
              <a:rPr lang="en-US" dirty="0" smtClean="0">
                <a:hlinkClick r:id="rId10"/>
              </a:rPr>
              <a:t>04_Grundriss_San_Vitale_in_Ravenna.jpg</a:t>
            </a:r>
            <a:endParaRPr lang="cs-CZ" dirty="0" smtClean="0"/>
          </a:p>
          <a:p>
            <a:r>
              <a:rPr lang="cs-CZ" dirty="0" smtClean="0"/>
              <a:t>TANGO7174</a:t>
            </a:r>
            <a:r>
              <a:rPr lang="cs-CZ" dirty="0"/>
              <a:t>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11"/>
              </a:rPr>
              <a:t>http://commons.wikimedia.org/wiki/File:Basilica_of_San_Vitale,_Ravenna,_</a:t>
            </a:r>
            <a:r>
              <a:rPr lang="cs-CZ" dirty="0" smtClean="0">
                <a:hlinkClick r:id="rId11"/>
              </a:rPr>
              <a:t>Italy.jpg</a:t>
            </a:r>
            <a:endParaRPr lang="cs-CZ" dirty="0" smtClean="0"/>
          </a:p>
          <a:p>
            <a:r>
              <a:rPr lang="cs-CZ" dirty="0"/>
              <a:t>FLICKR UPLOAD BOT.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http://</a:t>
            </a:r>
            <a:r>
              <a:rPr lang="cs-CZ" dirty="0" smtClean="0"/>
              <a:t>commons.wikimedia.org/wiki/File:Basilica_di_San_Vitale.jpg</a:t>
            </a:r>
            <a:r>
              <a:rPr lang="cs-CZ" dirty="0"/>
              <a:t>ONDŘEJ ŽVÁČEK.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12"/>
              </a:rPr>
              <a:t>http://commons.wikimedia.org/wiki/File:Bazilika_sv._</a:t>
            </a:r>
            <a:r>
              <a:rPr lang="cs-CZ" dirty="0" smtClean="0">
                <a:hlinkClick r:id="rId12"/>
              </a:rPr>
              <a:t>Petra.jpg</a:t>
            </a:r>
            <a:endParaRPr lang="cs-CZ" dirty="0" smtClean="0"/>
          </a:p>
          <a:p>
            <a:r>
              <a:rPr lang="cs-CZ" dirty="0"/>
              <a:t>KARELJ.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12.4.2013]. Dostupný na WWW: </a:t>
            </a:r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commons.wikimedia.org/wiki/File:Sv_Petr_Vatik%C3%A1n_3.jpg</a:t>
            </a:r>
            <a:endParaRPr lang="cs-CZ" dirty="0" smtClean="0"/>
          </a:p>
          <a:p>
            <a:pPr marL="13716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11784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88</TotalTime>
  <Words>171</Words>
  <Application>Microsoft Office PowerPoint</Application>
  <PresentationFormat>Předvádění na obrazovce (4:3)</PresentationFormat>
  <Paragraphs>87</Paragraphs>
  <Slides>14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Vrchol</vt:lpstr>
      <vt:lpstr>Prezentace aplikace PowerPoint</vt:lpstr>
      <vt:lpstr>Starokřesťanská architektura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 obrázků: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Starokřesťanská architektura</dc:title>
  <dc:creator>tom</dc:creator>
  <cp:lastModifiedBy>Alena Stachová</cp:lastModifiedBy>
  <cp:revision>12</cp:revision>
  <dcterms:created xsi:type="dcterms:W3CDTF">2013-01-11T15:34:29Z</dcterms:created>
  <dcterms:modified xsi:type="dcterms:W3CDTF">2013-07-01T10:00:41Z</dcterms:modified>
</cp:coreProperties>
</file>