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79" r:id="rId2"/>
    <p:sldId id="256" r:id="rId3"/>
    <p:sldId id="257" r:id="rId4"/>
    <p:sldId id="276" r:id="rId5"/>
    <p:sldId id="277" r:id="rId6"/>
    <p:sldId id="265" r:id="rId7"/>
    <p:sldId id="274" r:id="rId8"/>
    <p:sldId id="275" r:id="rId9"/>
    <p:sldId id="258" r:id="rId10"/>
    <p:sldId id="259" r:id="rId11"/>
    <p:sldId id="272" r:id="rId12"/>
    <p:sldId id="267" r:id="rId13"/>
    <p:sldId id="266" r:id="rId14"/>
    <p:sldId id="264" r:id="rId15"/>
    <p:sldId id="263" r:id="rId16"/>
    <p:sldId id="262" r:id="rId17"/>
    <p:sldId id="261" r:id="rId18"/>
    <p:sldId id="260" r:id="rId19"/>
    <p:sldId id="269" r:id="rId20"/>
    <p:sldId id="268" r:id="rId21"/>
    <p:sldId id="273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1098" y="-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59BB4-96FA-4548-89BA-5EFB814F541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2CA10-27B9-448D-8C43-104A0E2C20D5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59BB4-96FA-4548-89BA-5EFB814F541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2CA10-27B9-448D-8C43-104A0E2C20D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59BB4-96FA-4548-89BA-5EFB814F541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2CA10-27B9-448D-8C43-104A0E2C20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59BB4-96FA-4548-89BA-5EFB814F541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2CA10-27B9-448D-8C43-104A0E2C20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59BB4-96FA-4548-89BA-5EFB814F541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2CA10-27B9-448D-8C43-104A0E2C20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59BB4-96FA-4548-89BA-5EFB814F541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2CA10-27B9-448D-8C43-104A0E2C20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59BB4-96FA-4548-89BA-5EFB814F541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2CA10-27B9-448D-8C43-104A0E2C20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59BB4-96FA-4548-89BA-5EFB814F541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2CA10-27B9-448D-8C43-104A0E2C20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59BB4-96FA-4548-89BA-5EFB814F541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2CA10-27B9-448D-8C43-104A0E2C20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59BB4-96FA-4548-89BA-5EFB814F541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2CA10-27B9-448D-8C43-104A0E2C20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59BB4-96FA-4548-89BA-5EFB814F541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2CA10-27B9-448D-8C43-104A0E2C20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FC659BB4-96FA-4548-89BA-5EFB814F541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B592CA10-27B9-448D-8C43-104A0E2C20D5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Lomen%C3%BD_oblouk" TargetMode="External"/><Relationship Id="rId2" Type="http://schemas.openxmlformats.org/officeDocument/2006/relationships/hyperlink" Target="http://cs.wikipedia.org/w/index.php?title=Vertikalismus&amp;action=edit&amp;redlink=1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/index.php?title=Vn%C4%9Bj%C5%A1%C3%AD_op%C4%9Brn%C3%BD_syst%C3%A9m&amp;action=edit&amp;redlink=1" TargetMode="External"/><Relationship Id="rId4" Type="http://schemas.openxmlformats.org/officeDocument/2006/relationships/hyperlink" Target="http://cs.wikipedia.org/w/index.php?title=Vnit%C5%99n%C3%AD_op%C4%9Brn%C3%BD_syst%C3%A9m&amp;action=edit&amp;redlink=1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52" name="Tabulka 20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0028334"/>
              </p:ext>
            </p:extLst>
          </p:nvPr>
        </p:nvGraphicFramePr>
        <p:xfrm>
          <a:off x="971600" y="764704"/>
          <a:ext cx="7056784" cy="4536500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2013160"/>
                <a:gridCol w="5043624"/>
              </a:tblGrid>
              <a:tr h="4536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CZ.1.07/1.5.00/34.0029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536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materiálu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VY_32_ </a:t>
                      </a:r>
                      <a:r>
                        <a:rPr lang="cs-CZ" sz="1400" dirty="0" smtClean="0">
                          <a:effectLst/>
                        </a:rPr>
                        <a:t>INOVACE_25-07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536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školy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Střední průmyslová škola stavební, Resslova 2, 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České Budějovice</a:t>
                      </a:r>
                      <a:endParaRPr lang="cs-CZ" sz="1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536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Ing. arch. Jiří Mysliveček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536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Tematický celek</a:t>
                      </a:r>
                      <a:endParaRPr lang="cs-CZ" sz="1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Architektura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536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Ročník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2. - 3. </a:t>
                      </a:r>
                      <a:r>
                        <a:rPr lang="cs-CZ" sz="1400" dirty="0">
                          <a:effectLst/>
                        </a:rPr>
                        <a:t>ročník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536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Datum tvorby</a:t>
                      </a:r>
                      <a:endParaRPr lang="cs-CZ" sz="1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20.4.2012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536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Anotace</a:t>
                      </a:r>
                      <a:endParaRPr lang="cs-CZ" sz="1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Výukový materiál </a:t>
                      </a:r>
                      <a:r>
                        <a:rPr lang="cs-CZ" sz="1400" dirty="0" smtClean="0">
                          <a:effectLst/>
                        </a:rPr>
                        <a:t>–  prezentace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536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Metodický pokyn</a:t>
                      </a:r>
                      <a:endParaRPr lang="cs-CZ" sz="1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Lze použít při výuce jako </a:t>
                      </a:r>
                      <a:r>
                        <a:rPr lang="cs-CZ" sz="1400" dirty="0" smtClean="0">
                          <a:effectLst/>
                        </a:rPr>
                        <a:t>výklad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53650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Pokud není uvedeno jinak, použitý materiál je z vlastních zdrojů autora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053" name="Rectangle 52"/>
          <p:cNvSpPr>
            <a:spLocks noChangeArrowheads="1"/>
          </p:cNvSpPr>
          <p:nvPr/>
        </p:nvSpPr>
        <p:spPr bwMode="auto">
          <a:xfrm>
            <a:off x="1331640" y="332656"/>
            <a:ext cx="5938036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  <a:ea typeface="Times New Roman" pitchFamily="18" charset="0"/>
                <a:cs typeface="Tahoma" pitchFamily="34" charset="0"/>
              </a:rPr>
              <a:t>Digitální učební materiál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55" name="Rectangle 54"/>
          <p:cNvSpPr>
            <a:spLocks noChangeArrowheads="1"/>
          </p:cNvSpPr>
          <p:nvPr/>
        </p:nvSpPr>
        <p:spPr bwMode="auto">
          <a:xfrm>
            <a:off x="35496" y="104056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101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5373216"/>
            <a:ext cx="5544616" cy="1352992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5442322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Gotická architektura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339752" y="3902117"/>
            <a:ext cx="37855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Vedoucí práce: </a:t>
            </a:r>
            <a:r>
              <a:rPr lang="cs-CZ" dirty="0" err="1" smtClean="0"/>
              <a:t>Ing.arch</a:t>
            </a:r>
            <a:r>
              <a:rPr lang="cs-CZ" dirty="0" smtClean="0"/>
              <a:t>. Jiří Mysliveček</a:t>
            </a:r>
          </a:p>
          <a:p>
            <a:r>
              <a:rPr lang="cs-CZ" dirty="0" smtClean="0"/>
              <a:t>Vypracoval: Nikola </a:t>
            </a:r>
            <a:r>
              <a:rPr lang="cs-CZ" dirty="0" err="1" smtClean="0"/>
              <a:t>Koleňáková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9028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332656"/>
            <a:ext cx="8229600" cy="5865515"/>
          </a:xfrm>
        </p:spPr>
        <p:txBody>
          <a:bodyPr>
            <a:normAutofit/>
          </a:bodyPr>
          <a:lstStyle/>
          <a:p>
            <a:r>
              <a:rPr lang="cs-CZ" sz="1800" dirty="0">
                <a:latin typeface="Arial" pitchFamily="34" charset="0"/>
                <a:cs typeface="Arial" pitchFamily="34" charset="0"/>
              </a:rPr>
              <a:t>Jako </a:t>
            </a:r>
            <a:r>
              <a:rPr lang="cs-CZ" sz="1800" b="1" dirty="0">
                <a:latin typeface="Arial" pitchFamily="34" charset="0"/>
                <a:cs typeface="Arial" pitchFamily="34" charset="0"/>
              </a:rPr>
              <a:t>gotickou architekturu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 označujeme evropskou architekturu vrcholného a pozdního středověku zbudovanou v gotickém slohu. Jako svébytný architektonický sloh vznikla v polovině 12. století ve střední Francii, přesněji v </a:t>
            </a:r>
            <a:r>
              <a:rPr lang="cs-CZ" sz="1800" dirty="0" err="1">
                <a:latin typeface="Arial" pitchFamily="34" charset="0"/>
                <a:cs typeface="Arial" pitchFamily="34" charset="0"/>
              </a:rPr>
              <a:t>Île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-de-France a odtud se postupně rozšířila do většiny ostatních zemí západní a střední Evropy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1800" dirty="0">
                <a:latin typeface="Arial" pitchFamily="34" charset="0"/>
                <a:cs typeface="Arial" pitchFamily="34" charset="0"/>
              </a:rPr>
              <a:t>Nejprve se objevila v církevní architektuře a postupně zahrnula 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i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pevnostní a městské stavitelství, přičemž u každého druhu staveb se funkčně rozvinula. 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Nenavazuje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na antické vzory, ale je svébytným odrazem jak technického, tak i uměleckého vývoje. 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Pro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gotické stavitelství je charakteristické využívání lomeného oblouku, žebrové klenby a opěrného systému s pilíři a oblouky. 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Tyto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prvky umožnily budované stavby odlehčit, zvýšit </a:t>
            </a:r>
            <a:br>
              <a:rPr lang="cs-CZ" sz="1800" dirty="0">
                <a:latin typeface="Arial" pitchFamily="34" charset="0"/>
                <a:cs typeface="Arial" pitchFamily="34" charset="0"/>
              </a:rPr>
            </a:br>
            <a:r>
              <a:rPr lang="cs-CZ" sz="1800" dirty="0">
                <a:latin typeface="Arial" pitchFamily="34" charset="0"/>
                <a:cs typeface="Arial" pitchFamily="34" charset="0"/>
              </a:rPr>
              <a:t>a architektonicky zvýraznit</a:t>
            </a:r>
            <a:r>
              <a:rPr lang="cs-CZ" sz="18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29607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188640"/>
            <a:ext cx="7924800" cy="5482952"/>
          </a:xfrm>
        </p:spPr>
        <p:txBody>
          <a:bodyPr>
            <a:normAutofit lnSpcReduction="10000"/>
          </a:bodyPr>
          <a:lstStyle/>
          <a:p>
            <a:r>
              <a:rPr lang="cs-CZ" b="1" dirty="0"/>
              <a:t>Znaky architektury</a:t>
            </a:r>
            <a:r>
              <a:rPr lang="cs-CZ" dirty="0"/>
              <a:t>:</a:t>
            </a:r>
          </a:p>
          <a:p>
            <a:r>
              <a:rPr lang="cs-CZ" b="1" i="1" dirty="0">
                <a:hlinkClick r:id="rId2" tooltip="Vertikalismus (stránka neexistuje)"/>
              </a:rPr>
              <a:t>Vertikalismus</a:t>
            </a:r>
            <a:r>
              <a:rPr lang="cs-CZ" dirty="0"/>
              <a:t> – v samotné stavbě i v jednotlivých jejích částech. Protažení do výšky a zúžení. Optický dojem odhmotnění a přiblížení k Bohu.</a:t>
            </a:r>
          </a:p>
          <a:p>
            <a:r>
              <a:rPr lang="cs-CZ" b="1" i="1" dirty="0">
                <a:hlinkClick r:id="rId3" tooltip="Lomený oblouk"/>
              </a:rPr>
              <a:t>Lomený oblouk</a:t>
            </a:r>
            <a:r>
              <a:rPr lang="cs-CZ" dirty="0"/>
              <a:t>, který prochází vývojem od širokého a méně lomeného až k vysokému ostře zalomenému. Tento oblouk je používán v oknech, portálech a všech zdobných částech stavby, i v uměleckém řemesle. Podle tvaru oblouku lze určit i léta vzniku.</a:t>
            </a:r>
          </a:p>
          <a:p>
            <a:r>
              <a:rPr lang="cs-CZ" b="1" i="1" dirty="0">
                <a:hlinkClick r:id="rId4" tooltip="Vnitřní opěrný systém (stránka neexistuje)"/>
              </a:rPr>
              <a:t>Vnitřní opěrný systém</a:t>
            </a:r>
            <a:r>
              <a:rPr lang="cs-CZ" dirty="0"/>
              <a:t>, který se skládá z 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klenebních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žeber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/>
              <a:t>svedených </a:t>
            </a:r>
            <a:r>
              <a:rPr lang="cs-CZ" dirty="0"/>
              <a:t>do přípor předsazených před </a:t>
            </a:r>
            <a:r>
              <a:rPr lang="cs-CZ" dirty="0" smtClean="0"/>
              <a:t>pilíři</a:t>
            </a:r>
            <a:r>
              <a:rPr lang="cs-CZ" dirty="0"/>
              <a:t>. Váha stropu je tak převedena do úzkých partií, což umožnilo postupně odlehčit zdi a zaplnit je rozsáhlými okenními plochami. Nejpokročilejším příkladem je soukromá královská kaple </a:t>
            </a:r>
            <a:r>
              <a:rPr lang="cs-CZ" dirty="0" err="1" smtClean="0"/>
              <a:t>Sainte</a:t>
            </a:r>
            <a:r>
              <a:rPr lang="cs-CZ" dirty="0" smtClean="0"/>
              <a:t> </a:t>
            </a:r>
            <a:r>
              <a:rPr lang="cs-CZ" dirty="0" err="1"/>
              <a:t>Chapelle</a:t>
            </a:r>
            <a:r>
              <a:rPr lang="cs-CZ" dirty="0"/>
              <a:t> v </a:t>
            </a:r>
            <a:r>
              <a:rPr lang="cs-CZ" dirty="0" err="1"/>
              <a:t>Conciergerie</a:t>
            </a:r>
            <a:r>
              <a:rPr lang="cs-CZ" dirty="0"/>
              <a:t> v Paříži, která bývá nazývána gotickým skleníkem. Klenební žebra v průběhu vývoje gotiky ztratila nosnou funkci a stala se dekorativním prvkem.</a:t>
            </a:r>
          </a:p>
          <a:p>
            <a:r>
              <a:rPr lang="cs-CZ" b="1" i="1" dirty="0">
                <a:hlinkClick r:id="rId5" tooltip="Vnější opěrný systém (stránka neexistuje)"/>
              </a:rPr>
              <a:t>Vnější opěrný systém</a:t>
            </a:r>
            <a:r>
              <a:rPr lang="cs-CZ" dirty="0"/>
              <a:t> používaný zejména u gotických </a:t>
            </a:r>
            <a:r>
              <a:rPr lang="cs-CZ" dirty="0" smtClean="0"/>
              <a:t>katedrál</a:t>
            </a:r>
            <a:r>
              <a:rPr lang="cs-CZ" dirty="0"/>
              <a:t> je pomocným činitelem podpírajícím z vnější strany pilíře, které zachycují tlak klenby. Skládá se z </a:t>
            </a:r>
            <a:r>
              <a:rPr lang="cs-CZ" b="1" dirty="0"/>
              <a:t>opěrných oblouků</a:t>
            </a:r>
            <a:r>
              <a:rPr lang="cs-CZ" dirty="0"/>
              <a:t> </a:t>
            </a:r>
            <a:r>
              <a:rPr lang="cs-CZ" dirty="0" err="1"/>
              <a:t>a</a:t>
            </a:r>
            <a:r>
              <a:rPr lang="cs-CZ" b="1" dirty="0" err="1"/>
              <a:t>opěrných</a:t>
            </a:r>
            <a:r>
              <a:rPr lang="cs-CZ" b="1" dirty="0"/>
              <a:t> pilířů</a:t>
            </a:r>
            <a:r>
              <a:rPr lang="cs-CZ" dirty="0"/>
              <a:t>.</a:t>
            </a:r>
          </a:p>
          <a:p>
            <a:r>
              <a:rPr lang="cs-CZ" dirty="0"/>
              <a:t>Mezi nejrozšířenější zdobné prvky patří </a:t>
            </a:r>
            <a:r>
              <a:rPr lang="cs-CZ" b="1" i="1" dirty="0"/>
              <a:t>fiály</a:t>
            </a:r>
            <a:r>
              <a:rPr lang="cs-CZ" dirty="0"/>
              <a:t> (drobné věžičky), které zdobily střechu i umělecké řemeslo. Dalším oblíbeným prvkem byly </a:t>
            </a:r>
            <a:r>
              <a:rPr lang="cs-CZ" b="1" i="1" dirty="0"/>
              <a:t>chrliče</a:t>
            </a:r>
            <a:r>
              <a:rPr lang="cs-CZ" dirty="0"/>
              <a:t> (fantastické hlavy s otevřenou hubou, které chrlily vodu stékající ze střech), posledním znakem jsou tzv. </a:t>
            </a:r>
            <a:r>
              <a:rPr lang="cs-CZ" b="1" i="1" dirty="0"/>
              <a:t>rozety</a:t>
            </a:r>
            <a:r>
              <a:rPr lang="cs-CZ" dirty="0"/>
              <a:t>, kruhová zdobená okna.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0329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File:Sainte-Chapell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6632"/>
            <a:ext cx="388620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File:Sainte-Chapelle bw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548679"/>
            <a:ext cx="4730615" cy="5160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763688" y="6021288"/>
            <a:ext cx="529183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královská kaple </a:t>
            </a:r>
            <a:r>
              <a:rPr lang="cs-CZ" sz="3200" b="1" cap="none" spc="0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Sainte</a:t>
            </a:r>
            <a:r>
              <a:rPr lang="cs-CZ" sz="3200" b="1" cap="none" spc="0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3200" b="1" cap="none" spc="0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Chapelle</a:t>
            </a:r>
            <a:endParaRPr lang="cs-CZ" sz="3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78129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oubor:Sainte chapelle - Upper leve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938" y="1236417"/>
            <a:ext cx="7620000" cy="5067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691680" y="404664"/>
            <a:ext cx="611096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Interiér horní kaple v </a:t>
            </a:r>
            <a:r>
              <a:rPr lang="cs-CZ" sz="3200" b="1" cap="none" spc="0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Sainte-Chapelle</a:t>
            </a:r>
            <a:endParaRPr lang="cs-CZ" sz="3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44058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ile:English Gothic architecture and arch element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8640"/>
            <a:ext cx="400050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ile:English Gothic architecture decorated style 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79116"/>
            <a:ext cx="413385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9974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File:English Gothic architecture decorated style 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98965"/>
            <a:ext cx="410527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8748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upload.wikimedia.org/wikipedia/commons/4/4d/StDenis_Chorumgang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699" y="188640"/>
            <a:ext cx="3744416" cy="5865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39552" y="6172283"/>
            <a:ext cx="28323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Chórový ochoz v Saint-Denis</a:t>
            </a:r>
          </a:p>
        </p:txBody>
      </p:sp>
      <p:pic>
        <p:nvPicPr>
          <p:cNvPr id="2052" name="Picture 4" descr="http://upload.wikimedia.org/wikipedia/commons/0/0e/StDenis_Langhauswand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764704"/>
            <a:ext cx="3248606" cy="5848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189637" y="225663"/>
            <a:ext cx="29482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/>
              <a:t>Rayonantní</a:t>
            </a:r>
            <a:r>
              <a:rPr lang="cs-CZ" dirty="0"/>
              <a:t> </a:t>
            </a:r>
            <a:r>
              <a:rPr lang="cs-CZ" dirty="0" smtClean="0"/>
              <a:t> gotika </a:t>
            </a:r>
            <a:r>
              <a:rPr lang="cs-CZ" dirty="0"/>
              <a:t>v Saint-Denis</a:t>
            </a:r>
          </a:p>
        </p:txBody>
      </p:sp>
    </p:spTree>
    <p:extLst>
      <p:ext uri="{BB962C8B-B14F-4D97-AF65-F5344CB8AC3E}">
        <p14:creationId xmlns:p14="http://schemas.microsoft.com/office/powerpoint/2010/main" val="4019444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Paris.notre.dame.750pix.jpg (750×528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3149" y="1484784"/>
            <a:ext cx="7143750" cy="5029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06141" y="415498"/>
            <a:ext cx="845776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Pohled od Seiny na katedrálu Notre-Dame v Paříži</a:t>
            </a:r>
          </a:p>
        </p:txBody>
      </p:sp>
    </p:spTree>
    <p:extLst>
      <p:ext uri="{BB962C8B-B14F-4D97-AF65-F5344CB8AC3E}">
        <p14:creationId xmlns:p14="http://schemas.microsoft.com/office/powerpoint/2010/main" val="1529031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File:Notre-Dame de Paris (75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25551"/>
            <a:ext cx="7620000" cy="5076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709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bor:Facade-notre-dame-paris-ciel-ble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4212194" cy="6240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AutoShape 4" descr="data:image/jpeg;base64,/9j/4AAQSkZJRgABAQAAAQABAAD/2wCEAAkGBhQSERUUExIUFRUVFRwXGRcYFxgZGBQXFxUWFxcYGBgXHCYeFxkjGRcVHy8gIycpLCwsGB4xNTAqNSYsLCkBCQoKDgwOGg8PGiwkHx8sLCwsLCkpLCwsLCwsLCwsLCksLCwpLCwpKSwpLCksLCwsLCwsLCwsLCksLCwsLCwsLP/AABEIAMIBAwMBIgACEQEDEQH/xAAbAAACAgMBAAAAAAAAAAAAAAAEBQMGAAECB//EAEoQAAIBAgQDBQMICAQEBAcAAAECEQADBBIhMQVBUQYTImFxMoGRBxQjQlKhscEVJDNictHh8HOCsvFDY7PCRKLD0hYlNFNkg5L/xAAZAQADAQEBAAAAAAAAAAAAAAAAAQIDBAX/xAAkEQACAgICAgICAwAAAAAAAAAAAQIRAxIhMUFRE2EEIhSBkf/aAAwDAQACEQMRAD8Asl/hxB0qLuCKfd4Ogod1Uk132cdCiYqS3eqa9hddKBcEGmIYpia7+c0rW7XNzFDXXWKEh2NfnFRYttKRniGh1pJjuNvsrmOlaxxNkOZLxTixVyAaX2OInvATtQd26W3qfF4E28hlTmWdCDBnVTHMafGumoxqL8mfL5CeIcSLKNIpW98nlWOxO9cEVaVCbMDVwRXUVqKoRxFZFdRWRQBzFZFdgVhWgDgLW2WK6FbdppgRxWRXUVkUAcxWRXUVkUCOYrcVuK3FAHMVqK7y1vLQByFqVbmlcisNFAckVqK6IrUUAcxWV1FZTA9fbEVA13zoAYqt9/Xk0dVh4vVziGUilOPModYpJe4kyiMxPLWtY49iHKhlxXG92NKQ3uIsTM61Fi8UznX4ULHnXVDGkjNysN+dGTJ1I3oJmneuQxG1Q4m9lUn4c9fSdaqTWOLkxJOTpHZbVRDHMY8I98dJI5TNWO7cs3EtqxuWoGhvEFDoCIuAkqddjHLypL2UwaOHZyMysDBkFlZWUnMNRrpO2op3aNq7bDtdC/R7cgwJDAlj0J2M6bbz4mXPKc9vR6MMSjGhaeCMVDqCVImRB89QNj5UFcwbDcR66U74fwcXlNyw1sxzW4bZhf3jA9Z12Ous9NcxCmT48g071ZXU7kiOQ0Yk8xzk6w/NyLvkiX48X0V8YczH96iR91cXLUGKZXBmcsVVRtCEkE89CPD6a0RZ4eXuSVhY/wBq9SGXaKkccoU6EeSuhYJ1gwNasmI4KsyWIneANKmThw7tlXUHeafyIWpU8tain+D4cA8NBjqNulQ8Vw6KdtfLnVKauhVwJstbK1K3lXEVoScDXlE1kV2FPOJ8ttq3lpLlDZHlreWisLgHuGEUtHTlTnD9i77QSAoPXce6k5Rj2xpN9Fcy1sLTzFdlbyNAGYdRSzEYUoYO9NST6E012D8q2Eoi1gmYSFkVwUigREVrduyWIAEk7CpMk7UZgL/csHiT0/vnQ3wAVb7I3CoJIE7+VK7/AA50YqVMj76vmCxzMsuuWdqH4jiLaiWInlXNHLK6Zq4qihtaIO1ZTm7ftyfCD59ayujb6M6HiPU6AmmeH4JrR9ngVeZaOmiqY8tEDnSbFYBokj4V6E/AwDsCfOtWeza5SDBkyf8AatY5VElws8vDa68qzEFSfDV64r2QQjwrl8xv/WqHxq9bT6G2Hd1Y52jSMwXKADO256mPMay/JhFWSsUm6IwJ86G4thgMhP2Z9QQpkfGrHLi2ue3agggfRtbKgHQqxnl1U8hqdKrOOX2BnJy2wDz1PiI9015+b8p5VrVHVjwqDssPYWybiYk5Zbuso12nTfpH3CKj43YFrhWdLYz5SubmMzgT56Tvtp0o/wCTEeDEnmAfxNc8etk8LQDLJK6E6GXJ5a8q4n2b+BN2UxndYU3QbgBtM7Nk8IZAy6MdJzcxsY6TQnAOOXVwz3e8Iz5hq0kPIBidYI923SmvBbYHCCCP+FiAQNT+1Ye+kPAcIBg7oCjw4g+IrDAZEhdddz93nRQFtYSiuyXFkBiW9liyghcxjXXTedNeVNcBgWeGUHKev3xR2Gwa3MPZDgNpbImfsN8adWHAgV2/j5HpRz5YraypY/hrcpmYA6mhcQLlpIysCPhV+uIp1ihMXaBBkV0rL7MnA84fGkzOlae8pMmTy2qTi2CyOSBoSfdQlq4RXckmrRzt06OcSqzK6VDkqe7qdq4itEScG3AXzUHl0HQRWstF4m1CWj1t+fJmHM+nSisJwRmyyQA3Wscc1omy5R/ZpDPsZfdcwVREyWPptV2tnNoaR8Iwi2lApmuIAOlceWSlK0bwVIY/oxKA4p2VssslBMaHY/dU9rHTRBu5t6yUmui6TKx+hQohRFKcV2RuElgJE8t69AGHXnUzOsRyFXHNJEuCZS+Cdmcs94I006jrNcXuztrvCwGkzHKrFfWT5VwcOelP5ZXdi1RX+JK2Qhd4qr4jB3Ilw0jmfwr0K5hJMmsfCrG1aQy6kyhZ5p80b7J+FZXovzVegrK1/kfRPxFksXB0FFswikODxoJ3ievpPxijr+MGwrz2dBKwrS3KH+cVnf0ALe2uIK4K8ygEhdj0JAbmORNeU9lwTdclc7d2xOk5coDDT3RG2tW/5Uce3d20AOUhjP70ov8ApLb/AGvhXOwqzdvEj/hGRpz05+lc+Rm0ENb3Hns4RruSAVfTMROV9JIOujAQI286p73CST6D4AD8qtfapFbhuo0LbgSRN4bRr191VJRJPr+dZRLZdfk3/YYo+v51F2lA/RVrMhcEpoADzeDqfKuuw2LSzhb/AHjqhcMQG0JguCB1OhqTjFp73D7Nu3mVvozOSQQc/OII8S+dLyPwLuDCODzJVRZv681+maCaWcEM4HEHPnnEe3IObwWumlOOEqRwkiAW7m9psCe/b4Uq4IT8xxHhy/rHszMfR2tj50/Yj0rhIBtWeWlv/QwpqbAnQilHCEmza29m3v8AwvTEOF1J1rfB0zLJ2EhI3qQ2pG1BfPJphh8RpFbGYj4jwJbkg6em9LcF2FVrijOSobxA7kdBFWnEiDNS4FQGzHQ8q0WWUVwxOCZEvydYSG8J8W3iPh/h/rSTiPyX2xJtX4HIMAfXUGrbfxpA056UOpjWpjlyLmwcIvweZDhDPZQIudkLLpH2t/T31NZwt626i4rAbTuPiKZ9k+JglQP+Jcug77i3af8ANtx9+9sfCq3tCqhmajqxShbsq+21cm6ac4vg4+rSo8PfcqV8jH5U07Cjq1iYoq3jaGThrRJGlG2sAsAz61LoDtcSxE1p8Ua25UaDahbtyTSGHYe+KYJcBFJLVGW7sUqAJu25oV8KfOKlOPitrxCmrAWvgddzW6Y96PKt1ezFSKfZx5zZyY56GI8j1onD8eDTroOfWqs94uAq6DSepn6oHu/vmUgddWgeLL8YImPX8qysqiz3OOBY5z/fKp7fFgw0Ok1V7lwEAHcCCNImANDz1n41NbCqZzAnmD18pOlPyFAXyh4vN3I/i/7aS9nOLiwbrQSWXKPInPr+Fd9qL+fup6Gkq3ssz1/I1zT5bNocIY4riTNh7iNcIhkyif3yxAHSlS4vUwNjM8t60SWOmnr061GixOu39dvPSs+iywvbujAAi6MpuFTbyKQpHjBBIkHXl569bBhMDdt2Euri7rAWlbIbgdC0+K1lzkjTLrl0BOtC4ThSNwlnb2zfEHmYSI+BPwFOeL8MVOEC6vtJZzeIkgwLh2Mj6xiOYXkKzZQoscatGz3bYa4qEFfoboKwTrCwI1HIjY60HiMVhreHuLbuOMzZ8t220kwq6OCw2UbmssYbMzFrOvjQsjSwNoWlGXN0NyJkHU9BSfiV4G2AveLG6nXNFy5bEk9BbA055tKYFw4N2ptlLVkPeDEAeK1IY8sptksZJaJHOrVYbMoYgqTOh3GvOq5gLTNgUL2jkNoWywLDKmdzOmaCCp1yj2hTHCrltqqzCiBMzA/i1+Nb4OW0ZZQ57kVNhsV50rKk86ha6Rzrqowst3zgZd9agfGDrVXONbrXHz5qWo7LO3EYoTiXGYtOZ2UmkoxJNR8Xw+fDXg0R3bHXUCFJmN9CJ91DQIqfAOKNbdJy5beJPPUFrfd8uhVf/wCq9eTHZtRrNeF4K4oj9YAHfF8sCNWUeLX7KyNon3n1zh2Lm0hWCCgiNthtWUC5FgRxzrliszSk4hjtXHCs7pM82G87OwqyQ/HPIAFAEkbmiWWLqIWHjR2318Bt/kxqDEqoaJ3mPdE/jTTBgdy+ZqE3qlxFmOdQAxVkhCXTRNiyzUFbczoJqycG4M1wSzlfKNaT45BCDieJ7pZIpEeOuCYr0C52Vts2V2L+e0f1qqdouxpsx3TNcknw5dQI303HLbmK6cMsb4fZlkUu0JTx671+6soM2D0PwrddmkPRz7SIeFwGkRI3OskncDooAApu14zHdyCo8xMxHnoB93urVh4+0DO/9DoelHpxKE2MgkkyD6keX8hXkxi1wdzaJMRpDDcRpHmQR571ybgneCPLl01HWdKjvY3LcDKCTJ36gEg8un3Ch8Zi8xkgAxv126cv76VLUkUmmKuKYwMREGB8J1PwmKWNaJ1kdfPb+lEYuMx159dKkK9em39+lcTk3ybpUQYZQTGx56+U61I+GAI/yn8a3YsgGZH+4FdnU6atAG+giY19/Kix0ei8CVf0S4JUN44BKgxC9TpOUfdXfFMbau8Ka0lxGfuIyKwLExqAu5MnlS6z2btPwtWyfSBzLTrHiJmeUZvfFWrhfZaw+HsstsW7oRCLieFgQAZkczrr51L7GLOzuHAzSIPzjEEgiNO8skGD5RVGGG+jkCYFqTyE4nGa/E16pewzW2UPfuXBIIVoOXURrvuPu8qr3HsJfXD3Wa3hbixuLZtv+0lfYgaMxbpJPWlYDfhFlW4dbDAMChBXcEZrszSz9K25iQPI6fjWuG4fGW8Gjl0uWgP2aoO8AzlSEManVviasqpnUFlBkTDBSRImDEidSK6MLqzLIVi5dRtiPdQ7J51ZLvBbJ3spPkMp+IoPG9l7ZUd21y2f4iw+Brp2MaEy2qKtYOa3/wDDt9PZvK38Sj8qxsPik3S2w8iR+M0bhQTawFB9q8IRgsRKSO5feIkKSPhv7qkTiV1SJsXB/CQ38qD7Y9oe8wmIQK6FrUKGSJOUhtTI11FDkh0eb28LlUZHEpcZt5GYHKIiNcgmD59a9X7LMvzSyIUQkQu3hJXf3T6zVB4XhLPcZXJg4l+ZJAUICp2OqsQG9dppn2b4u6WFt2rTuZJlzlUA6wCZJAJrKDplPlHoQvgaDSq5wHja27JLuFGdjqd51MAaneg79rElGe7eyKFLFbQy6AT7Zk7VW+HY+0URGyEgTLE7MuunwB3onOmhxjZdbPaxXIuWwzJbU5mggQxQEieQgGp8fjpvWMo9ov6GVX8yKToVsqqQhZ/EZMDxCAFjwyFnqBLDnrr5zlayjTCEtbJJBKMyQp81ysp8gKzWXllOBZBgbjaxpTHCdnJEsRXeGurdth0zAEkeIEbEiYPLSsXGsNCTXTd9GNBNrh6JGuo10p5hMYmWdjFV7vhzP31jY4Dak1Y+hy2IAad/fXN3HCQ2UHLOsmYO4091JDfJ51gRutOhDnLhn8TBZO871lJDa9aynz7EeRAbSfODz06cqJJ9kQNTHoBJ0+BHvpiOz946lG1JJK5T+GsaGJ6UuvYdkuqpUiJOsjYAT12atUq/shu+Di7e8aqdcplo5nUAfiY9OtZfxUsQMugjQ7nU/hHxri0B4nbZlZ/WTlGnLRRzqU8NKW5zanT3np5zQ3J3/oKlQtdRmOg5HT0odn12PTbb+n8qlxUhvagTyGpgGuO8BUjeP5yB+FeW+ztR3hmGaJ5fz51mQzoYGkn0OsedQWWAOu4Hx18vSKKt3JZRGhInrEyako9Nwwjh6C2tuXVs4Yk5forjyPEDJKjn7uVEYG1eOBUjFC2MujFB9GA32hB2HOem1as3bS4FEW7bYorgkNEnub0HXeZHxrXZ7i1ru7cvGUZPYcqST4ocLlnVdjy86QyPD3b2Id7gCZe9KDMzAwhyjRVMbTvzNd8StYhcPctvbVrZzksG9kIWKHKQDuqdQR9mjOCjKH0gC/c12A8dC9peNp80d7kEMSLeUhozoypmiI0zEgzBb4HgQT2bx04RFNpyMzLmAUqfGTrrI35iibmMDMFt3rYKuC6mCSuoZfa8Le7TprSvspjSMKoUT4nZiPqroATz1J+40j4g104q+neYMCMwF4FcyeLxZpjMoHkDE1cJ6kyjsXu8NJHp0Gu3LrUNotlGYDNAkAyAY1gkAke4VQ/m1/ukupZwr2y4Ae1dhWMwA0agTz0IMbUbfv4y2rFsNikABMpeN0KAN4J1jU7itVmRn8bLJgOLC7evWgrA2YBJBgkztp6UYl5S5T6ygMRGwbNl+OU/CqZh+0TJDFMUkqNTYtvoNvEolljnJqbCdtxl8V1ZBPt2ri8zsQR4eWon1imsqE8bLkrLMSJiSJ1jUAx0kR7qH4lgg9phEypjbmD1kfHSq7g+3CMx8Vg6wALmUx18SkEEydxG1HL2ktvck2iWVSgK3LbEhiCwgsoIlV1E6gjSnvENZFAwvCc957I8ItsWkETD91IiSywFOh13nUU347jTgxhyiqbauRcGYLpkgD11n4VxjuK2sJiLrm3dhoyqQoKwuo9qAoERE+8yaRvxX5/cKuhygSiJqVbWSxgk+HcgcuVTskVqWnivaS0lvNsxUFbbkEtPM5JOQ6770q4HhlV1a4pKNbVSMpYKQ8ba9AT5k1XsbgmQLmw7qdQGZwQSkBtAuo20nTbyqwcMwVp8OqXLUZyYvCJtwQWZjMwsj3ZjyqJztFRjRPxC2HVDORgCMpJ010gHKBICxpuIMgURxLCF7ULcIZLLv4RnEgA7kETGaecQeVJMXwq5ZYomIcwYMMQkyIAlmDmCDAGkxvW8JZxTBsuRyoJhlQsQNHIKhc6gkgkE6iN6zLLXwnjhSwiEyVkTET4jy5b1xe40WMzXWC4A1zDK2ZDdAkqvs66gakmRMSTSrutYOlehjpxRyS7DjxU9a3+k261HhuHlyIHvpmvBW2hfWavgkCTib9TRNriLn6xqaxwpZ8R+Aqa3gbckSRRwByuM8zWVJ81Xr+FZRwLkiwPGZZjAM6jTY8/P3eQoftPjkU2r8CbdwTJ3VyFYHX7JY+4aCq9w3GQDm113GmYkDXWl/anjB7vuzEN7UEEkchrrv6TWEmlHY180bxGKt9wACActoE9Ft2sxnTdrhI/yyaH4fxiyzLbZcikktcZjFsbwBBkmN99V23pHisRMZYAyjUnY+vqfWobCgt1kCI2k+Z+GvWa5pZpWW4oZX7waWIEEzA8uQ69Kg7wSQAN512Gg09awvIgctPd7qjU+EHXXX4661ClaNEiZbXiJ3Mx+J+MGp8DZLXUHXrEbefLah0vEDbQ+Y6FZ86K4XdC3kZgDldWGYkL4Tm8Rg6So5UWUkeldpMTYNsMe7N9luxlAOYC0yMTA0ILpvr8DTDsWf1T/ADv+VVbGcaN5V/V7dvPbutnGpju2BUeEEEnLIk/VPKn/AGMxBGGjLPjb11id6S6GA4Lg6Ol4uisxu3gWIDEaGILCRrtUHbrhyDhtm4ihH+hBI0kFZ166waccOPgv/wCPe/GlnbO5m4Vb8MQLOv8AlApIGc9gOHJdtXM5YkFIIZgRIeQMpEbUq7acLOZrr3FV0RMuXQx3pWSCxLEDSREkim3yc43ItxYYyEOgnbONfiKQfKc2W7YeSMyupiQT4lJB6jyprsRq1fRcG1tGE3riZgTCqwe4MzCIWVQ7H6oGmkw9m+OXUvFGZwHVrTZ2MFQjQYYwCo1B05gmNRNawj3rFtEXLbu3LSZomXL3RJltBpMR9Y+UoOFYkXLmVszwrKq7wcp0GnuqkkA+4f2nxGFxKWjcuFUYk25lSu77+QJ5QQfMEm72rv2R3iAGxevMUDoCD4zI8s2uxnSfVFxq8bF1lMLOVipDRLqrMAGAaJ9JgGNo5fEBbdvIZAhpMFVaXOgmQQc3iAHLXWikKx/xHjq95edMNYu2fC8XLYlJCho2IOjSPImDGo2MuYI3s1vCLcS4qwqlka3cy+JfCJ3mRHmKU2Mczd7cEfSDK1tQSGGVhr+7qSen311a4mz31uAKhRTMwVbwsC0EakzOvSlqFgvaSxZLl7WY28gKqXZgpyjMNSdmmm3yZHNi1MZQttiRGxEpHxak5Oa8AgIlgY5EgjT7ugpnb4mUOKe26JduZQuWZMsDcCt1zc5mA3nTrgCw/KMAHtmIksTA6qCT6zUHZ+7mtW4D/R3GY+FxIAEqConN4vhJoftVfPcYdmmSARJk5SpjXc7j+u9MuwdyWj/mf6rN3/2VPgfkr2Jdi6g5xtm+qWdmO4EhTmzTvuRIMAH4bEd2wKtrA9lh7OU5yzqJywZHiEqAdAFJjOHWMwWQojRWCqqqMiiR0Kj2iJJgc1Ew7Eu0McoBUEDKrEkQgUsFjQct40JibEWXD8eTBtlYW0zM5liyZwHyiGykEQBv/vPb43ZuFsgTeYW4lyZMk6Gd/KhuMcQTD2kcW1Yu95ZOkyQ4JgS2/wCNLLnEsK+UNYtywzhyF08AZRqo+t1I3pxySQnBMtaXQRuKkFwDzpLZ4gv1WnWDyIO0EbijBxIdK7u+jlD2udF1qC4T9mt2+KTpUj3gaa4Bg/zjyrKl74VlVZBWmwTBOZDTBEzrI1zDQ77SJFVLiYVL5W4A41OZpOUNJU5VIzHnA686t+KxrIxGeRz2hYIG+wHrGtUrj/E7bsAMzFYMhjlTw6hRtoY/LrXHka6N0vICg8JJ5HTSDpsQQeRqS1ZJ7x1EKhA9RBGk76rrUZxIB5EwAAeZ0Op9fyqMYonTMYESAABO+igaCZ2rlfHZoEKNhMk6ac9K7ghj1OnKIEAR6Ab1DhLi6nKSSJ+G/wD5cw99EI5MR05naKUS0SZAQA3qOfWR6SOg/GjeH2Q1zKCokMASQo9k7k6b+dCiwSZLH/b1p12UsJ85QsMyjNMidMjcjpP51TKRZFZThkYXASttgV0JGa0RrOuhgadPKnXYvEKMOQWA+kby5LQfGOHYdbRe1AaH2ImO6ua6ctP50w7Cj9Xf/FP+lKSGznBaC8P/AMi7PwJ/ECl3asg8HSDMLZJ8oygz0prw/wD8Rt/9Rd/EVwMODw0SoM4c76/UNJCYn+TgiLgMRkX8W/nSz5SEGex/iXPwt/ypj8ndsZnH/LHT7QoH5SMPpbI+rfb3Ssx5eyNKYE3Brlr5qkFBfS7n1cIcqkNOzaDrHI6iKqvB2UYq3mjL3wmDyz6kMI08xVhwdg3uG3LK5g7XfC0DKI7tiGM6CBz389qrPC1Nu5aZh7N1QR5qylhHvpoTGnbnBp84FweIMMqsSGkKF55jJ15x7647nPw24GuaK4ItggmM3tHmu55wcxrfa/ARjSVCrbuZShAyxCqjSIEQwnXr51DwzEB7Jt5VJWbi6AkiYcTvEEH400rEyDs1eyXQiInjUocwkCdc2p3G24+Nb4FwVRbS6rZ2zw6CWYJqCxXpHnzrnH4yLQy2kYo0jTUTOump32Pryri5fuXMIiBSfpHZmOsGQoBnYjUf5q00Js3juDXWvXLwtXIdmYKBooJnQKTA6a1J2kwPdYpQMqA2kaASRJzTq2oPlyqycH48qgI7DXb0OhmNtROtAds1RyjiAwlZ5sOn4H3UONCTOO0OCFrCW7hBOa5mz6EuDpPhGb6o0bUVvsdxsW2lrVxgXQ6BeSXgZzMI9r7qG4vx1r9hUI0tsI1kwZbUfnQ/CjNu/qfYB03jOAR6+KsvBoHX+KWluOC1yc7e3buMRLmUBWfCSY0g66HU1Biu0iKM63A76xC3FhjEOcwEgHXLtOU8tU95ipMk+HrMxI384ApHisZmPM/36USdEt0OsXxu5cthM8qDogAgeECYiOQGnShl4q4IM/Vy7A+HXTUa786WZjzBHvn7q7zHrWXJNjhONXA4YGTMjSfPf15U94b2qDEC4B/EOnmP5VTw0BSRrrz/AKVMrDXyqlknB8MKT7PROFYk3CYMnKp0j94H8BTSySHKloOUNE8pIrzzhPG2t6r7W0+XQjYjSrA/admLkWvGuGfY+EiQZjfSDprXbizqSp9mbx+iwYPG94iv9oTWVWOF4O81lCiArl0JaCY0118qyl/ID4iqcR4szyS2kiANff0HLnSzDYjXXeYGnX8aluYbwS3lHXlt99awmFllOg8Q05t0HpptXO1yM74sDGwjPvHXz3Ohrs2ZjaCI9+onf8aziaDvigJEEAe5RzHpXN0eGAToJAGzajbn10P9aHz0UgrCYZgTMHQCNo18/Spc5JBkjQe4+f3/ABrnBXCEzNuzgT1gGfvH30LfaBPSKVGiG9y54ZEDl5H09Ip12CRXxADGQM3KQAUbUe/yHKq5eunJ6bemXnVi+TzEMMWMvQz7xBIExQUeidruF/QG4pA0Mg66d1c2PLQff6UB2R4pbt2nV2g94T7iqj8QaYccvM+AViwOe1mMLGrYd26+dUvgFrvLay1wFs7KQ0AOttTt1I1n9z1kAtvDLwLYgjUHE3B8RNE4Q/8AywEn/wAOR/5WH40h7AYjNh7hPO82vmQtZjcQG4Gx0MLlMHaMSF/CDSoCDsCua4wk/suRI+snSpPlCITC3N/DdQ6zrqNyfWl3yd8QVHZ3ZVUW2lmMARcQCSdBy1qrfKL2ju3rt21m+iFxh4RocrMBJGjSFBGvI+UNITYoHa+8gKW3yoSTHNSVVcwOmoyyPU9aacK40t0lWOVELXQxksWBEloOsgGY29KpnpO1SWg06BvcDtzj76vUjY9J7R8SsXrSsly6zhYhkIUu/tMrnyJ0PQUgwON7t7bRIB1HVSPEPeJofF8b7yykoAbakADmuVInr7M/7iBr+KKhSANdN9BSSKbLFxJhalpBUqSp+0JYAj3qaR4DiJh1BkNDecgGfiWPwHSmXHLBGEtlmkQqqIEAFmb1zCW1pLwDChrpVgTIbRTBMCf51e9qydRpYvlbhfMBNvLrG+YEjURqpYV1jL2dlIbQSB0AOx10jajMTw62yZrYgtbVxmLHcqIIDfvUqXDAkdSok6xLKpO586nZPkdUcd9qfPTyo3hGMAe5m2IEAcz3iEDz9n7qW2BIBjXKzR/DOnXepMHiRbuMzCQbQ0/iOh18/wA6OOgGXaHF2tAMyk+1MjqMsE+XQ1V7yAaAfj8PWmmJxxvtCjzgbgGTEjWKit4LMCdABqDAJBUHTcTPvrGuSZO2DfMzAKieoM6HnoRR9ng5Jg7kxoNfONNdPXY0fh8gK6zn0PLZSw/CJ3ohcQquV0gAaRO+bz8qetjURQnCvFBLeHxb7nxZdgdNNus11iLBzecbDcaTsNqb2MK7I19QMgFtX20z3CoME85I0+6o31aBBESAZJUy2nntTcbQ6or9pypO/wDfWj/0qU8RnVChgA6MMvURyoe/h3fXNIzZQW0J8WXT36H30xwOHtMcjqVIAJLbAHOCSBroMsQJ+6ElUrEPOB9oWt2ETuiYnWV5sT186ykXebZQwECNRzHLXasq3EdFexF6FAIPLWeg8xXfDb+a4oCS0zq2mmtCJh7h1zNt6/nRHDbOa5Fy7ct2wpOZQTDZZAjzMTWxNHePxX0zNEZWMgGQTtoY6613gMTmbRBoDufTypbbR2BlyDHM+0Z2rrBi4Z8TLE+W3L4xRVAPmLBbQCj2mI8XkTrp/OgcVeOoyn4+dLUxN0kDO07CSdCSB7tKjGIuSfE3XfnGn31NDLFi2YW/ZG06HqPMU87AYtxivCqklH0Zso/ZsdwjREAjzFVHhWFxF0OwS86KpDNDsi7HxEaDSd6u/ZPAvh8a4bNlRLy5srhW+hcA6gdBvQxl6x2Iv/oy0TasBe4tgN37yf1cgeHuYkjlO+mu9UzheHxDYHPbtBwrgEC4+aCg2QLHvknygU27Q9sMO+DsWFOdhbQyApylE7siCZE+LWNiKUdlu2NuxhjadHIbKfDH2YIMsNNB15ipcW0+BtormA4zdRcqHQMWiefWIjlUljjVwYdrf1XkRmMR3mfbL9odaViySSykAFiQD0kwI2qXCr4RJ+sZHlJmD1/nS0fojYJsYl+6ZQwTNnU6nxKxMqRl2mD5QKQYq0VGpOXNsDpIlZj+96sFnghfD3LqM0W3IMo2WCxGjrIB2JBigFtEggxufjJ/OqSfhA2cYPikKAEmBvPnPStpjT4dBoevU/1rLWFLbkDVpiep/Oo7WGMCSvMc+U+VV+5NhF5Yso8oc4ZYBlhlVRDAjTrpQoYlT5CfhUtu34B4gNNjPSo2twhOddto12pay9D2G3EeKNcspbIWFYRBPUjp50Hw693V5TK6k7zA8BGwE1IvCw1lnNwLkynKd38ShsukAeIEHyOnQfGYa0jI3eNBbxeHULrqB9bQDprPlUc9I0qTV+h3d4sJVVysq2sh1fYMh1JCnYcopZ3xlgo0BGxmPCB7xtWfpQd4MkMADrG6+DUjlAWI/Gtdmr9tTc7xt1aAYgiPPn0kga06pXQ48ujVhJ9mPZuDc/vnrrtGvlvXPFWAtgADxooBHRSSdSxrdtwEDM5UsXEZToZ1k85HTY703vWRisKoW0TcXIM0qoksiBcxOs5vQRSbpgo2hL2eMN4ekyRMwRy0neicejL3jCCoMaCBqikELJj2vv8AgqW53TsgBVkzq3iYGRoZjzHKiMLhbl+LaPq5EKXHiOQEzJiIH3VTizNBuBu94luGWVdRDBiNQRzMHSmGHtnvmUZB9GGHhH2rg0Gfqevu0qu28J3dtnmTmAIIBAXQ6EHcny2HnRVvE3jdzKZlNJ5Kp1+BNKhoIu4x7drLnyhiQUAO6XQROvKZ12+Boqy7OywwJa0dYGkMNyTHP+lIwr3rrrbXNlFy5qdkHiY7xpqaYdreP22uomGUKliyljvFkG8UILXDrzMgeUb8q1Y7JbdthaYG4PDc1XzFzlJmI1reLVkvKVaWjoNIYQCJj6w3pHbdjZuNmMKyzt9Yn39f7NNLfDyl20Q0MwJDZp1XLA2EGenWk4sks/B+Du1lSbpUgsuUMsDK7LAlttKyqRjsY5uuXZs2c5tTqZMnTeTWVLi/ZW4zucMKrJKgHSdCfgoJ5elD8a7P3bSWWUO6XbAxBIQ5VLFlKkidso1Mb0/udlwts/rBhZacnQHzq+4hu64RbuB4ZMJYy6KRJtqSBM8mPKZB5Vp4B0zxfiXA7li53b6aLqdAcyhues+KtlZcKrsfCF1WGLQMygczmNXHtiEe9dJjN9IVM5pK4m2g5aaB+ZkUKOGWrHE8Gtolhmts08nZzm9wEGatvpEoqdq24u5NMyMo1AjMpkgzvBmT5U3w+DswhbPJbUhUIgydPFPuMCmK4KyOKOiklCDJifGVLNE79PealxXZtFNvLdfxMAZQ+E5GJjXXb76zburKRZ+zQt/o7EqgcBbjiQFUtNm0RmytrrppJ9Na9F+Uzh93EcP+hzAgi43iKkIEZmmN+WhrzXsTiRawOKVyFJvrAcBSwbu1zKH8RiOXvr0LiXawfonMLiNeOHAdTJaTa8ciQQ2+9N9cAeD8Z4Rds20uFhkbRYYyNAdoEaaaUnW822Y/E16XxnApft2kbPCa6AD6p9Z1ig+FcCwxs2y1h2ZkUlp0zEAnQEaSaSlRMlbPPjcMbn4muA56n416Fwvg2HayrNh8zS2s7xccDnp4QBUXBeB4Ym692y8G42RQTAAuOIJXpAHup7fROpvsFgzcw9wgw2eAYzDQTBB0IMwRVIxTksxgLJJgaASToByA2q2rgYYvZV1Fu+YUMwzKLjHXXUgZRHkaNXhdp7VwLh01u3ACS0qM5gb8hpSuuRtWjzsofOti2TyO38q9L4Xw2wbbBrAzC5cEgtpDMAN9h+VQ8P4dbhSLWb6a6CCzlYDXQJXb7I8/fRs/Qa/Z5uVNcAwa9I4PwMFC3dWyWBAJWYIZ1k6a6x8KU4Psu5sB2COhTvAASCD3ek6agbxO4p2wpCCxfPdkQT9Y7+ECBEchtr50yxvAnNlMQsT3vcBCv1gHYhg40jQQRR93hdwWLt1goLqDpk0TIAo9qRvJgb0VxxoGZ7gyviUchWUwSndswUHcxO43of0bRySUHDwyvcV4B3GHsOGJa6XBBgQALRGgn7Z59Nqi4PwsXb9m27QGuWwzDQgM+Ux8d6P7ZYmBh0zK3dhjI/edd/co+FJP0jDgjlpPnyPxproyY97UYe1h8TcshCUtuTq7nNmVWG55SfMyZrpbrthVVGVSwCySwI1VgFy6SSg30EToaXdquJi/irl0kHOFbeP+Gkj1oTAY45GUtoFkbaNpEHcHXlUteS0wbEobN17ZBzWyVaTzBhtuUzVl4fwyb5fLZZWUBkaYHeK3iB3UgqNRtMbTQb8U75g7C2rlznYoJPgOrSNZE+/qad/pvDYVitm386Zkt+3mW3mButmAUzkBNvSddeRoc2qVC1tt2Vm5w7IjnvAdDAXnlcaMY1EZj6gelN+F4BS1keOGF5dLhGgKOuw00Oo5mjU48PmtxGUyRd1kbl3bYKOZrjjPaGbuHdVjLcIO+quACN9NK0IEFzGnB4m+LYBlLloSSYW5pPLMQD6aUi6/3zpt2rxPeXy8RIH3ADnSnmf75UDLV2S4Ul+1cDqxIIGjleRiROus0eeD5ksMF0YoP2jHVrZnc+GW6eVJuyfEntZwvPKT7p/nTJeL3BaQSIR1jTbLcoQmR43si+c5U00iXnkOcVlH/pq79r7hWq0/UB1jkHcOIEd2fuQ0Lw3EsvhVmCyfCCQNbTA6DTUaelarKwY0V+8Ju3vLNHl9KdqK4Yv68nlH+k1lZTJLQyjv7en1bh95NmTUuOHis/4v/p3aysoGG4lyLFwAmPDp/wDtt0Tx8fqr/wCA59+V6yspj8HAQZdh7P5VFwBR83s6D9nb/wBC1lZQSwfsggOHMgH6a6Pd3rVxglhdNPpr3/WesrKGNAFi6QlyCR9Lc2P/ADTRPDnOS5qf2tz/AKhrKykUDYe+wtvDH9tc5n7RoXh99sp8R/aXOZ/+41arKQHfDbp7oan2m5/8x6Bs4lvm6jM0d3tJj2ayspoYBibh7jc+wOf7ooTjF0m3qT7a8/OsrKogA4y03FnXQf6qVfzH51lZQBPjdxUA9r+/KsrKkZaVw65W8K6raJ0GpNu8ST5zS+2vtHnl/wC+Pw0rKyl5F4Cx+zf/AD/nUPE9rX+IPwNbrK0AE42NfcPzpXz935VlZS8j8DPgHtN6fnTF/wBm38Tf6zWqymhMLNZWVlMk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5126" name="Picture 6" descr="http://runawayjuno.com/wp-content/uploads/2012/10/Stained-Glass-Notre-Dame-Paris-France-The-South-Rose-Window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1617" y="548680"/>
            <a:ext cx="3507545" cy="2329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http://generic.pixmac.com/4/interior-of-cathedral-notre-dame-amiens-picardy-france-inside-photo-84498698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1617" y="3861048"/>
            <a:ext cx="3810000" cy="2533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ěticípá hvězda 2"/>
          <p:cNvSpPr/>
          <p:nvPr/>
        </p:nvSpPr>
        <p:spPr>
          <a:xfrm>
            <a:off x="5220072" y="764704"/>
            <a:ext cx="144016" cy="21602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ěticípá hvězda 3"/>
          <p:cNvSpPr/>
          <p:nvPr/>
        </p:nvSpPr>
        <p:spPr>
          <a:xfrm>
            <a:off x="8316416" y="3573016"/>
            <a:ext cx="288032" cy="28803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4696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Interieur2_kathedraal_Laon.JPG (1536×2048)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44826"/>
            <a:ext cx="4170329" cy="5560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99592" y="6165304"/>
            <a:ext cx="25808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Interiér katedrály v </a:t>
            </a:r>
            <a:r>
              <a:rPr lang="cs-CZ" dirty="0" err="1"/>
              <a:t>Laonu</a:t>
            </a:r>
            <a:endParaRPr lang="cs-CZ" dirty="0"/>
          </a:p>
        </p:txBody>
      </p:sp>
      <p:pic>
        <p:nvPicPr>
          <p:cNvPr id="4100" name="Picture 4" descr="Soubor:Vezelay choeur1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653363"/>
            <a:ext cx="3660955" cy="4881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076056" y="620688"/>
            <a:ext cx="33925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Chór opatského kostela </a:t>
            </a:r>
            <a:r>
              <a:rPr lang="cs-CZ" dirty="0" smtClean="0"/>
              <a:t>ve </a:t>
            </a:r>
            <a:r>
              <a:rPr lang="cs-CZ" dirty="0" err="1" smtClean="0"/>
              <a:t>Vézelay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4114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Burgos_Cathedral.jpg (1536×2048)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23378"/>
            <a:ext cx="4824536" cy="6432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254076" y="374466"/>
            <a:ext cx="3643893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Katedrála ve městě </a:t>
            </a:r>
            <a:r>
              <a:rPr lang="cs-CZ" sz="3200" b="1" spc="50" dirty="0" err="1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Burgos</a:t>
            </a:r>
            <a:endParaRPr lang="cs-CZ" sz="3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71556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Soubor:Salisbury Cathedra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836712"/>
            <a:ext cx="674370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679684" y="116632"/>
            <a:ext cx="374333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Katedrála v </a:t>
            </a:r>
            <a:r>
              <a:rPr lang="cs-CZ" sz="3200" b="1" spc="50" dirty="0" err="1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Salisbury</a:t>
            </a:r>
            <a:endParaRPr lang="cs-CZ" sz="3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35418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Soubor:Leuve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113" y="836712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953091" y="117743"/>
            <a:ext cx="305404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Radnice v Lovani</a:t>
            </a:r>
          </a:p>
        </p:txBody>
      </p:sp>
    </p:spTree>
    <p:extLst>
      <p:ext uri="{BB962C8B-B14F-4D97-AF65-F5344CB8AC3E}">
        <p14:creationId xmlns:p14="http://schemas.microsoft.com/office/powerpoint/2010/main" val="3875620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Soubor:Strassburg Westfassade Detai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906979"/>
            <a:ext cx="5715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27964" y="140045"/>
            <a:ext cx="827181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Detail západního průčelí katedrály ve Štrasburku</a:t>
            </a:r>
          </a:p>
        </p:txBody>
      </p:sp>
    </p:spTree>
    <p:extLst>
      <p:ext uri="{BB962C8B-B14F-4D97-AF65-F5344CB8AC3E}">
        <p14:creationId xmlns:p14="http://schemas.microsoft.com/office/powerpoint/2010/main" val="2245944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Soubor:Kölner Dom um 190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560" y="1078251"/>
            <a:ext cx="756285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04777" y="47198"/>
            <a:ext cx="8376415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pl-PL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Katedrála v Kolíně nad Rýnem na fotografii z roku 1900</a:t>
            </a:r>
            <a:endParaRPr lang="cs-CZ" sz="3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60796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Chartres 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2760241" cy="3680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ile:Chartres Cath+Gar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5430" y="1916832"/>
            <a:ext cx="5554699" cy="4692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923928" y="827489"/>
            <a:ext cx="355257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katedrála v </a:t>
            </a:r>
            <a:r>
              <a:rPr lang="cs-CZ" sz="3200" b="1" spc="50" dirty="0" err="1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Chartres</a:t>
            </a:r>
            <a:endParaRPr lang="cs-CZ" sz="3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2446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ile:Cathédrale Amiens 0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980728"/>
            <a:ext cx="4242048" cy="2842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ile:Cathédrale Amiens 0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31710"/>
            <a:ext cx="3819525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611560" y="4509120"/>
            <a:ext cx="306423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katedrála Amiens</a:t>
            </a:r>
          </a:p>
        </p:txBody>
      </p:sp>
    </p:spTree>
    <p:extLst>
      <p:ext uri="{BB962C8B-B14F-4D97-AF65-F5344CB8AC3E}">
        <p14:creationId xmlns:p14="http://schemas.microsoft.com/office/powerpoint/2010/main" val="3842023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0893" y="4633972"/>
            <a:ext cx="9217023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BECKSTET. </a:t>
            </a:r>
            <a:r>
              <a:rPr lang="cs-CZ" sz="1200" i="1" dirty="0"/>
              <a:t>wikipedie</a:t>
            </a:r>
            <a:r>
              <a:rPr lang="cs-CZ" sz="1200" dirty="0"/>
              <a:t> [online]. [cit. 15.3.2013]. Dostupný na WWW: http://commons.wikimedia.org/wiki/File:StDenis_Chorumgang.JPG</a:t>
            </a:r>
          </a:p>
        </p:txBody>
      </p:sp>
      <p:sp>
        <p:nvSpPr>
          <p:cNvPr id="5" name="Obdélník 4"/>
          <p:cNvSpPr/>
          <p:nvPr/>
        </p:nvSpPr>
        <p:spPr>
          <a:xfrm>
            <a:off x="145257" y="4405362"/>
            <a:ext cx="9387227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BECKSTET. </a:t>
            </a:r>
            <a:r>
              <a:rPr lang="cs-CZ" sz="1200" i="1" dirty="0"/>
              <a:t>wikipedie</a:t>
            </a:r>
            <a:r>
              <a:rPr lang="cs-CZ" sz="1200" dirty="0"/>
              <a:t> [online]. [cit. 15.3.2013]. Dostupný na WWW: http://cs.wikipedia.org/wiki/Soubor:StDenis_Langhauswand2.JPG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107503" y="572091"/>
            <a:ext cx="938722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ARPINGSTONE. </a:t>
            </a:r>
            <a:r>
              <a:rPr lang="cs-CZ" sz="1200" i="1" dirty="0"/>
              <a:t>wikipedie</a:t>
            </a:r>
            <a:r>
              <a:rPr lang="cs-CZ" sz="1200" dirty="0"/>
              <a:t> [online]. [cit. 15.3.2013]. Dostupný na WWW: http://commons.wikimedia.org/wiki/File:Paris.notre.dame.750pix.jpg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107504" y="849090"/>
            <a:ext cx="9217023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TRISTAN NITOT. 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 [online]. [cit. 15.3.2013]. Dostupný na WWW: http://cs.wikipedia.org/wiki/Soubor:Facade-notre-dame-paris-ciel-bleu.JPG</a:t>
            </a:r>
          </a:p>
        </p:txBody>
      </p:sp>
      <p:sp>
        <p:nvSpPr>
          <p:cNvPr id="8" name="Obdélník 7"/>
          <p:cNvSpPr/>
          <p:nvPr/>
        </p:nvSpPr>
        <p:spPr>
          <a:xfrm>
            <a:off x="107504" y="1099471"/>
            <a:ext cx="920041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DONDERWOLK. 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 [online]. [cit. 15.3.2013]. Dostupný na WWW: http://commons.wikimedia.org/wiki/File:Interieur2_kathedraal_Laon.JPG</a:t>
            </a:r>
          </a:p>
        </p:txBody>
      </p:sp>
      <p:sp>
        <p:nvSpPr>
          <p:cNvPr id="9" name="Obdélník 8"/>
          <p:cNvSpPr/>
          <p:nvPr/>
        </p:nvSpPr>
        <p:spPr>
          <a:xfrm>
            <a:off x="107503" y="1365594"/>
            <a:ext cx="914208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URBAN. 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 [online]. [cit. 15.3.2013]. Dostupný na WWW: http://commons.wikimedia.org/wiki/File:Vezelay_choeur11.jpg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31483" y="1564537"/>
            <a:ext cx="937920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DIDIER B. 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 [online]. [cit. 15.3.2013]. Dostupný na WWW: http://cs.wikipedia.org/wiki/Soubor:Sainte_chapelle_-_Upper_level.jpg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31483" y="1818601"/>
            <a:ext cx="956707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NELSON TAAPKEN. 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 [online]. [cit. 15.3.2013]. Dostupný na WWW: http://commons.wikimedia.org/wiki/File:Burgos_Cathedral.jpg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07504" y="2095600"/>
            <a:ext cx="915011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ANDREW DUNN. 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 [online]. [cit. 15.3.2013]. Dostupný na WWW: http://commons.wikimedia.org/wiki/File:Salisbury_Cathedral.jpg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131483" y="2345752"/>
            <a:ext cx="923362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NK. 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 [online]. [cit. 15.3.2013]. Dostupný na WWW: http://commons.wikimedia.org/wiki/File:Leuven.jpg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131483" y="2622751"/>
            <a:ext cx="855069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KPALION. 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 [online]. [cit. 15.3.2013]. Dostupný na WWW: http://cs.wikipedia.org/wiki/Soubor:Strassburg_Westfassade_Detail.jpg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107504" y="2897127"/>
            <a:ext cx="936104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PHOTOGLOB AG, ZÜRICH, SWITZERLAND OR DETROIT PUBLISHING COMPANY, DETROIT, MICHIGAN. 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 [online]. [cit. 15.3.2013]. Dostupný na WWW: http://cs.wikipedia.org/wiki/Soubor:K%C3%B6lner_Dom_um_1900.jpg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107503" y="3339349"/>
            <a:ext cx="10226093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/>
              <a:t>ATLANT. </a:t>
            </a:r>
            <a:r>
              <a:rPr lang="en-US" sz="1200" i="1" dirty="0"/>
              <a:t>Wikimedia Commons</a:t>
            </a:r>
            <a:r>
              <a:rPr lang="en-US" sz="1200" dirty="0"/>
              <a:t> [online]. [cit. 15.3.2013].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http://cs.wikipedia.org/wiki/Soubor:Chartres_1.jpg</a:t>
            </a:r>
            <a:endParaRPr lang="cs-CZ" sz="1200" dirty="0"/>
          </a:p>
        </p:txBody>
      </p:sp>
      <p:sp>
        <p:nvSpPr>
          <p:cNvPr id="17" name="Obdélník 16"/>
          <p:cNvSpPr/>
          <p:nvPr/>
        </p:nvSpPr>
        <p:spPr>
          <a:xfrm>
            <a:off x="107504" y="3616348"/>
            <a:ext cx="9505056" cy="2880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IRENEED. 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 [online]. [cit. 15.3.2013]. Dostupný na WWW: http://en.wikipedia.org/wiki/File:Chartres_Cath%2BGare.JPG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131483" y="3851364"/>
            <a:ext cx="943304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ANICALEK. 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 [online]. [cit. 15.3.2013]. Dostupný na WWW: http://commons.wikimedia.org/wiki/File:Cath%C3%A9drale_Amiens_02.JPG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107503" y="4128363"/>
            <a:ext cx="957706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ANICALEK. 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 [online]. [cit. 15.3.2013]. Dostupný na WWW: http://commons.wikimedia.org/wiki/File:Cath%C3%A9drale_Amiens_03.JPG</a:t>
            </a:r>
          </a:p>
        </p:txBody>
      </p:sp>
      <p:sp>
        <p:nvSpPr>
          <p:cNvPr id="2" name="Obdélník 1"/>
          <p:cNvSpPr/>
          <p:nvPr/>
        </p:nvSpPr>
        <p:spPr>
          <a:xfrm>
            <a:off x="159078" y="4910971"/>
            <a:ext cx="10007537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LUNON92. </a:t>
            </a:r>
            <a:r>
              <a:rPr lang="cs-CZ" sz="1000" i="1" dirty="0" err="1"/>
              <a:t>Wikimedia</a:t>
            </a:r>
            <a:r>
              <a:rPr lang="cs-CZ" sz="1000" i="1" dirty="0"/>
              <a:t> </a:t>
            </a:r>
            <a:r>
              <a:rPr lang="cs-CZ" sz="1000" i="1" dirty="0" err="1"/>
              <a:t>Commons</a:t>
            </a:r>
            <a:r>
              <a:rPr lang="cs-CZ" sz="1000" dirty="0"/>
              <a:t> [online]. [cit. 4.4.2013]. Dostupný na WWW: http://commons.wikimedia.org/wiki/File:Notre-Dame_de_Paris_(75).jpg</a:t>
            </a:r>
          </a:p>
        </p:txBody>
      </p:sp>
      <p:sp>
        <p:nvSpPr>
          <p:cNvPr id="3" name="Obdélník 2"/>
          <p:cNvSpPr/>
          <p:nvPr/>
        </p:nvSpPr>
        <p:spPr>
          <a:xfrm>
            <a:off x="126539" y="5157192"/>
            <a:ext cx="8621469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000" dirty="0"/>
              <a:t>OTTAWAAC. </a:t>
            </a:r>
            <a:r>
              <a:rPr lang="en-US" sz="1000" i="1" dirty="0"/>
              <a:t>Wikimedia Commons</a:t>
            </a:r>
            <a:r>
              <a:rPr lang="en-US" sz="1000" dirty="0"/>
              <a:t> [online]. [cit. 4.4.2013]. </a:t>
            </a:r>
            <a:r>
              <a:rPr lang="en-US" sz="1000" dirty="0" err="1"/>
              <a:t>Dostupný</a:t>
            </a:r>
            <a:r>
              <a:rPr lang="en-US" sz="1000" dirty="0"/>
              <a:t> </a:t>
            </a:r>
            <a:r>
              <a:rPr lang="en-US" sz="1000" dirty="0" err="1"/>
              <a:t>na</a:t>
            </a:r>
            <a:r>
              <a:rPr lang="en-US" sz="1000" dirty="0"/>
              <a:t> WWW: http://commons.wikimedia.org/wiki/File:English_Gothic_architecture_and_arch_elements.jpg</a:t>
            </a:r>
            <a:endParaRPr lang="cs-CZ" sz="1000" dirty="0"/>
          </a:p>
        </p:txBody>
      </p:sp>
      <p:sp>
        <p:nvSpPr>
          <p:cNvPr id="22" name="Obdélník 21"/>
          <p:cNvSpPr/>
          <p:nvPr/>
        </p:nvSpPr>
        <p:spPr>
          <a:xfrm>
            <a:off x="110745" y="5389442"/>
            <a:ext cx="9626081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000" dirty="0"/>
              <a:t>OTTAWAAC. </a:t>
            </a:r>
            <a:r>
              <a:rPr lang="en-US" sz="1000" i="1" dirty="0"/>
              <a:t>Wikimedia Commons</a:t>
            </a:r>
            <a:r>
              <a:rPr lang="en-US" sz="1000" dirty="0"/>
              <a:t> [online]. [cit. 4.4.2013]. </a:t>
            </a:r>
            <a:r>
              <a:rPr lang="en-US" sz="1000" dirty="0" err="1"/>
              <a:t>Dostupný</a:t>
            </a:r>
            <a:r>
              <a:rPr lang="en-US" sz="1000" dirty="0"/>
              <a:t> </a:t>
            </a:r>
            <a:r>
              <a:rPr lang="en-US" sz="1000" dirty="0" err="1"/>
              <a:t>na</a:t>
            </a:r>
            <a:r>
              <a:rPr lang="en-US" sz="1000" dirty="0"/>
              <a:t> WWW: http://commons.wikimedia.org/wiki/File:English_Gothic_architecture_decorated_style_2.jpg</a:t>
            </a:r>
            <a:endParaRPr lang="cs-CZ" sz="1000" dirty="0"/>
          </a:p>
        </p:txBody>
      </p:sp>
      <p:sp>
        <p:nvSpPr>
          <p:cNvPr id="23" name="Obdélník 22"/>
          <p:cNvSpPr/>
          <p:nvPr/>
        </p:nvSpPr>
        <p:spPr>
          <a:xfrm>
            <a:off x="107502" y="5635663"/>
            <a:ext cx="8358144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000" dirty="0"/>
              <a:t>OTTAWAAC. </a:t>
            </a:r>
            <a:r>
              <a:rPr lang="en-US" sz="1000" i="1" dirty="0"/>
              <a:t>Wikimedia Commons</a:t>
            </a:r>
            <a:r>
              <a:rPr lang="en-US" sz="1000" dirty="0"/>
              <a:t> [online]. [cit. 4.4.2013]. </a:t>
            </a:r>
            <a:r>
              <a:rPr lang="en-US" sz="1000" dirty="0" err="1"/>
              <a:t>Dostupný</a:t>
            </a:r>
            <a:r>
              <a:rPr lang="en-US" sz="1000" dirty="0"/>
              <a:t> </a:t>
            </a:r>
            <a:r>
              <a:rPr lang="en-US" sz="1000" dirty="0" err="1"/>
              <a:t>na</a:t>
            </a:r>
            <a:r>
              <a:rPr lang="en-US" sz="1000" dirty="0"/>
              <a:t> WWW: http://commons.wikimedia.org/wiki/File:English_Gothic_architecture_decorated_style_1.jpg</a:t>
            </a:r>
            <a:endParaRPr lang="cs-CZ" sz="1000" dirty="0"/>
          </a:p>
        </p:txBody>
      </p:sp>
      <p:sp>
        <p:nvSpPr>
          <p:cNvPr id="24" name="Obdélník 23"/>
          <p:cNvSpPr/>
          <p:nvPr/>
        </p:nvSpPr>
        <p:spPr>
          <a:xfrm>
            <a:off x="235868" y="5888886"/>
            <a:ext cx="8136903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000" dirty="0"/>
              <a:t>SVANTE.TIREN. </a:t>
            </a:r>
            <a:r>
              <a:rPr lang="en-US" sz="1000" i="1" dirty="0"/>
              <a:t>Wikimedia Commons</a:t>
            </a:r>
            <a:r>
              <a:rPr lang="en-US" sz="1000" dirty="0"/>
              <a:t> [online]. [cit. 4.4.2013]. </a:t>
            </a:r>
            <a:r>
              <a:rPr lang="en-US" sz="1000" dirty="0" err="1"/>
              <a:t>Dostupný</a:t>
            </a:r>
            <a:r>
              <a:rPr lang="en-US" sz="1000" dirty="0"/>
              <a:t> </a:t>
            </a:r>
            <a:r>
              <a:rPr lang="en-US" sz="1000" dirty="0" err="1"/>
              <a:t>na</a:t>
            </a:r>
            <a:r>
              <a:rPr lang="en-US" sz="1000" dirty="0"/>
              <a:t> WWW: http://commons.wikimedia.org/wiki/File:Sainte-Chapelle.jpg</a:t>
            </a:r>
            <a:endParaRPr lang="cs-CZ" sz="1000" dirty="0"/>
          </a:p>
        </p:txBody>
      </p:sp>
      <p:sp>
        <p:nvSpPr>
          <p:cNvPr id="25" name="Obdélník 24"/>
          <p:cNvSpPr/>
          <p:nvPr/>
        </p:nvSpPr>
        <p:spPr>
          <a:xfrm>
            <a:off x="131483" y="6135107"/>
            <a:ext cx="8448915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CHICKENFALLS. </a:t>
            </a:r>
            <a:r>
              <a:rPr lang="cs-CZ" sz="1000" i="1" dirty="0" err="1"/>
              <a:t>Wikimedia</a:t>
            </a:r>
            <a:r>
              <a:rPr lang="cs-CZ" sz="1000" i="1" dirty="0"/>
              <a:t> </a:t>
            </a:r>
            <a:r>
              <a:rPr lang="cs-CZ" sz="1000" i="1" dirty="0" err="1"/>
              <a:t>Commons</a:t>
            </a:r>
            <a:r>
              <a:rPr lang="cs-CZ" sz="1000" dirty="0"/>
              <a:t> [online]. [cit. 4.4.2013]. Dostupný na WWW: http://commons.wikimedia.org/wiki/File:Sainte-Chapelle_bw.jpg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131483" y="180592"/>
            <a:ext cx="7745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5175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191</TotalTime>
  <Words>192</Words>
  <Application>Microsoft Office PowerPoint</Application>
  <PresentationFormat>Předvádění na obrazovce (4:3)</PresentationFormat>
  <Paragraphs>72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Horizont</vt:lpstr>
      <vt:lpstr>Prezentace aplikace PowerPoint</vt:lpstr>
      <vt:lpstr>Gotická architektura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tom</dc:creator>
  <cp:lastModifiedBy>Alena Stachová</cp:lastModifiedBy>
  <cp:revision>17</cp:revision>
  <dcterms:created xsi:type="dcterms:W3CDTF">2013-02-13T10:28:01Z</dcterms:created>
  <dcterms:modified xsi:type="dcterms:W3CDTF">2013-07-01T10:10:55Z</dcterms:modified>
</cp:coreProperties>
</file>