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9"/>
  </p:notesMasterIdLst>
  <p:sldIdLst>
    <p:sldId id="286" r:id="rId2"/>
    <p:sldId id="256" r:id="rId3"/>
    <p:sldId id="269" r:id="rId4"/>
    <p:sldId id="280" r:id="rId5"/>
    <p:sldId id="257" r:id="rId6"/>
    <p:sldId id="274" r:id="rId7"/>
    <p:sldId id="275" r:id="rId8"/>
    <p:sldId id="276" r:id="rId9"/>
    <p:sldId id="258" r:id="rId10"/>
    <p:sldId id="259" r:id="rId11"/>
    <p:sldId id="261" r:id="rId12"/>
    <p:sldId id="281" r:id="rId13"/>
    <p:sldId id="282" r:id="rId14"/>
    <p:sldId id="283" r:id="rId15"/>
    <p:sldId id="262" r:id="rId16"/>
    <p:sldId id="272" r:id="rId17"/>
    <p:sldId id="265" r:id="rId18"/>
    <p:sldId id="266" r:id="rId19"/>
    <p:sldId id="260" r:id="rId20"/>
    <p:sldId id="270" r:id="rId21"/>
    <p:sldId id="278" r:id="rId22"/>
    <p:sldId id="279" r:id="rId23"/>
    <p:sldId id="263" r:id="rId24"/>
    <p:sldId id="277" r:id="rId25"/>
    <p:sldId id="268" r:id="rId26"/>
    <p:sldId id="271" r:id="rId27"/>
    <p:sldId id="28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2" autoAdjust="0"/>
    <p:restoredTop sz="94660"/>
  </p:normalViewPr>
  <p:slideViewPr>
    <p:cSldViewPr>
      <p:cViewPr>
        <p:scale>
          <a:sx n="107" d="100"/>
          <a:sy n="107" d="100"/>
        </p:scale>
        <p:origin x="-110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2F9AF9-861B-47DC-B51E-D5C80BB9694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0D3F-5012-4EB1-AE54-FB3A10F49F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740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NICVK.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http://cs.wikipedia.org/wiki/Soubor:Bernini_Baldachino.jpg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COUNCIL.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http://cs.wikipedia.org/wiki/Soubor:P3090315.JPG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JASTROW. 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wikipedia.cz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22.3.2013]. Dostupný na WWW: http://upload.wikimedia.org/wikipedia/commons/7/7b/Sant_Ivo_alla_Sapienza_2006.jpg?uselang=cs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29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MM. 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wikipedia.cz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22.3.2013]. Dostupný na WWW: http://upload.wikimedia.org/wikipedia/commons/b/be/RomaSIvoSapienzaParteAlta.jpg?uselang=cs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060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JAT.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11.4.2013]. Dostupný na WWW: http://upload.wikimedia.org/wikipedia/commons/2/24/St_Paul%27s_-_the_Greek_Cross_design.jpg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PŘEMYSL OTAKAR.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11.4.2013]. Dostupný na WWW: http://cs.wikipedia.org/wiki/Soubor:St._Pauls_cathedral.jpg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RADOMIL.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http://cs.wikipedia.org/wiki/Soubor:Rzym_Bazylika_sw_Jana_na_Lateranie.jpg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l-PL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TELNAROVÁ, Kateřina. </a:t>
            </a:r>
            <a:r>
              <a:rPr lang="pl-PL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http://fast10.vsb.cz/depts/226/uvod/bar.htm</a:t>
            </a:r>
            <a:r>
              <a:rPr lang="pl-PL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22.3.2013]. Dostupný na WWW: http://fast10.vsb.cz/depts/226/uvod/bar/pavel/002.jpg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424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MM. 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wikipedia.cz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22.3.2013]. Dostupný na WWW: http://upload.wikimedia.org/wikipedia/commons/b/be/RomaSIvoSapienzaParteAlta.jpg?uselang=cs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6614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PRAZAK.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http://cs.wikipedia.org/wiki/Soubor:Kostel_Svat%C3%A9ho_Franti%C5%A1ka_z_Assisi_na_K%C5%99i%C5%BEovnick%C3%A9m_n%C3%A1m%C4%9Bst%C3%AD.jpg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JAN SANTINI AICHEL.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http://cs.wikipedia.org/wiki/Soubor:Jan_Santini_Aichel_-_Zelen%C3%A1_Hora_ground_plan_1.jpg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8885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ANNA PROKOPOVÁ.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http://cs.wikipedia.org/wiki/Soubor:Church_of_St_John_of_Nepomuk_at_Zelena_aora_CZ.jpg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ORIGINAL UPLOADER WAS SGBEER AT DE.WIKIPEDIA. </a:t>
            </a:r>
            <a:r>
              <a:rPr lang="cs-CZ" sz="1200" b="0" i="1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wikipedia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[online]. [cit. 10.4.2013]. Dostupný na WWW: http://cs.wikipedia.org/wiki/Soubor:Holasovice1.jpg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C0D3F-5012-4EB1-AE54-FB3A10F49F1E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8B138CA-61A4-4FBD-8DE7-04761E866F7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D5F16AC-15F3-4661-9672-DC850ABC2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zym_Bazylika_sw_Jana_na_Lateranie.jpg" TargetMode="External"/><Relationship Id="rId3" Type="http://schemas.openxmlformats.org/officeDocument/2006/relationships/hyperlink" Target="http://cs.wikipedia.org/wiki/Soubor:P3090315.JPG" TargetMode="External"/><Relationship Id="rId7" Type="http://schemas.openxmlformats.org/officeDocument/2006/relationships/hyperlink" Target="http://cs.wikipedia.org/wiki/Soubor:St._Pauls_cathedral.jpg" TargetMode="External"/><Relationship Id="rId12" Type="http://schemas.openxmlformats.org/officeDocument/2006/relationships/hyperlink" Target="http://cs.wikipedia.org/wiki/Soubor:Church_of_St_John_of_Nepomuk_at_Zelena_aora_CZ.jpg" TargetMode="External"/><Relationship Id="rId2" Type="http://schemas.openxmlformats.org/officeDocument/2006/relationships/hyperlink" Target="http://cs.wikipedia.org/wiki/Soubor:Bernini_Baldachin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4/St_Paul%27s_-_the_Greek_Cross_design.jpg" TargetMode="External"/><Relationship Id="rId11" Type="http://schemas.openxmlformats.org/officeDocument/2006/relationships/hyperlink" Target="http://cs.wikipedia.org/wiki/Soubor:Jan_Santini_Aichel_-_Zelen%C3%A1_Hora_ground_plan_1.jpg" TargetMode="External"/><Relationship Id="rId5" Type="http://schemas.openxmlformats.org/officeDocument/2006/relationships/hyperlink" Target="http://upload.wikimedia.org/wikipedia/commons/b/be/RomaSIvoSapienzaParteAlta.jpg?uselang=cs" TargetMode="External"/><Relationship Id="rId10" Type="http://schemas.openxmlformats.org/officeDocument/2006/relationships/hyperlink" Target="http://cs.wikipedia.org/wiki/Soubor:Kostel_Svat%C3%A9ho_Franti%C5%A1ka_z_Assisi_na_K%C5%99i%C5%BEovnick%C3%A9m_n%C3%A1m%C4%9Bst%C3%AD.jpg" TargetMode="External"/><Relationship Id="rId4" Type="http://schemas.openxmlformats.org/officeDocument/2006/relationships/hyperlink" Target="http://upload.wikimedia.org/wikipedia/commons/7/7b/Sant_Ivo_alla_Sapienza_2006.jpg?uselang=cs" TargetMode="External"/><Relationship Id="rId9" Type="http://schemas.openxmlformats.org/officeDocument/2006/relationships/hyperlink" Target="http://fast10.vsb.cz/depts/226/uvod/bar/pavel/0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2" name="Tabulka 20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1940451"/>
              </p:ext>
            </p:extLst>
          </p:nvPr>
        </p:nvGraphicFramePr>
        <p:xfrm>
          <a:off x="971600" y="764704"/>
          <a:ext cx="7056784" cy="45365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013160"/>
                <a:gridCol w="5043624"/>
              </a:tblGrid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CZ.1.07/1.5.00/34.0029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VY_32_ </a:t>
                      </a:r>
                      <a:r>
                        <a:rPr lang="cs-CZ" sz="1400" dirty="0" smtClean="0">
                          <a:effectLst/>
                        </a:rPr>
                        <a:t>INOVACE_25-09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České Budějovice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Ing. arch. Jiří Mysliveček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Tematický celek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Architektura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2. - 3. </a:t>
                      </a:r>
                      <a:r>
                        <a:rPr lang="cs-CZ" sz="1400" dirty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 tvorby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20.4.2012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Výukový materiál </a:t>
                      </a:r>
                      <a:r>
                        <a:rPr lang="cs-CZ" sz="1400" dirty="0" smtClean="0">
                          <a:effectLst/>
                        </a:rPr>
                        <a:t>–  prezentace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pokyn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Lze použít při výuce jako </a:t>
                      </a:r>
                      <a:r>
                        <a:rPr lang="cs-CZ" sz="1400" dirty="0" smtClean="0">
                          <a:effectLst/>
                        </a:rPr>
                        <a:t>výklad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</a:tr>
              <a:tr h="45365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3" name="Rectangle 52"/>
          <p:cNvSpPr>
            <a:spLocks noChangeArrowheads="1"/>
          </p:cNvSpPr>
          <p:nvPr/>
        </p:nvSpPr>
        <p:spPr bwMode="auto">
          <a:xfrm>
            <a:off x="1331640" y="332656"/>
            <a:ext cx="593803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Rectangle 54"/>
          <p:cNvSpPr>
            <a:spLocks noChangeArrowheads="1"/>
          </p:cNvSpPr>
          <p:nvPr/>
        </p:nvSpPr>
        <p:spPr bwMode="auto">
          <a:xfrm>
            <a:off x="35496" y="10405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0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73216"/>
            <a:ext cx="5544616" cy="135299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82179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>
                <a:latin typeface="Arial Black" pitchFamily="34" charset="0"/>
              </a:rPr>
              <a:t>Baroko</a:t>
            </a:r>
            <a:endParaRPr lang="cs-CZ" sz="8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3902116"/>
            <a:ext cx="4248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Vedoucí práce: </a:t>
            </a:r>
            <a:r>
              <a:rPr lang="cs-CZ" dirty="0" err="1" smtClean="0"/>
              <a:t>Ing.arch</a:t>
            </a:r>
            <a:r>
              <a:rPr lang="cs-CZ" dirty="0" smtClean="0"/>
              <a:t>. Jiří Mysliveček</a:t>
            </a:r>
          </a:p>
          <a:p>
            <a:r>
              <a:rPr lang="cs-CZ" dirty="0" smtClean="0"/>
              <a:t>Vypracoval: Monika Kučerová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58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HLAVNÍ ZNAKY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56792"/>
            <a:ext cx="7848872" cy="4824536"/>
          </a:xfrm>
        </p:spPr>
        <p:txBody>
          <a:bodyPr>
            <a:normAutofit fontScale="32500" lnSpcReduction="20000"/>
          </a:bodyPr>
          <a:lstStyle/>
          <a:p>
            <a:endParaRPr lang="cs-CZ" dirty="0" smtClean="0">
              <a:effectLst/>
              <a:latin typeface="Arial Black" pitchFamily="34" charset="0"/>
            </a:endParaRPr>
          </a:p>
          <a:p>
            <a:endParaRPr lang="cs-CZ" sz="3400" dirty="0">
              <a:effectLst/>
              <a:latin typeface="Arial Black" pitchFamily="34" charset="0"/>
            </a:endParaRPr>
          </a:p>
          <a:p>
            <a:r>
              <a:rPr lang="cs-CZ" sz="6200" b="1" u="sng" dirty="0" smtClean="0">
                <a:effectLst/>
                <a:latin typeface="Arial" pitchFamily="34" charset="0"/>
                <a:cs typeface="Arial" pitchFamily="34" charset="0"/>
              </a:rPr>
              <a:t>RANÉ </a:t>
            </a:r>
            <a:r>
              <a:rPr lang="cs-CZ" sz="6200" b="1" u="sng" dirty="0">
                <a:effectLst/>
                <a:latin typeface="Arial" pitchFamily="34" charset="0"/>
                <a:cs typeface="Arial" pitchFamily="34" charset="0"/>
              </a:rPr>
              <a:t>BAROKO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– mísení renesančních a barokních prvků</a:t>
            </a:r>
          </a:p>
          <a:p>
            <a:r>
              <a:rPr lang="cs-CZ" sz="6000" b="1" u="sng" dirty="0">
                <a:effectLst/>
                <a:latin typeface="Arial" pitchFamily="34" charset="0"/>
                <a:cs typeface="Arial" pitchFamily="34" charset="0"/>
              </a:rPr>
              <a:t>VRCHOLNÉ BAROKO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– dynamika stavby i arch.prvků, složité půdorysy (zvláštním směrem je barokní gotika – konstrukce a materiály barokní + gotické arch</a:t>
            </a:r>
            <a:r>
              <a:rPr lang="cs-CZ" sz="6000" dirty="0" smtClean="0">
                <a:effectLst/>
                <a:latin typeface="Arial" pitchFamily="34" charset="0"/>
                <a:cs typeface="Arial" pitchFamily="34" charset="0"/>
              </a:rPr>
              <a:t>. prvky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– </a:t>
            </a:r>
            <a:r>
              <a:rPr lang="cs-CZ" sz="6000" dirty="0" err="1">
                <a:effectLst/>
                <a:latin typeface="Arial" pitchFamily="34" charset="0"/>
                <a:cs typeface="Arial" pitchFamily="34" charset="0"/>
              </a:rPr>
              <a:t>Santini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6000" b="1" u="sng" dirty="0">
                <a:effectLst/>
                <a:latin typeface="Arial" pitchFamily="34" charset="0"/>
                <a:cs typeface="Arial" pitchFamily="34" charset="0"/>
              </a:rPr>
              <a:t>POZDNÍ BAROKO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– větší zdobnost 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fasád</a:t>
            </a:r>
            <a:r>
              <a:rPr lang="cs-CZ" sz="6000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a interiérů - ROKOKO</a:t>
            </a:r>
          </a:p>
          <a:p>
            <a:r>
              <a:rPr lang="cs-CZ" sz="6000" b="1" u="sng" dirty="0">
                <a:effectLst/>
                <a:latin typeface="Arial" pitchFamily="34" charset="0"/>
                <a:cs typeface="Arial" pitchFamily="34" charset="0"/>
              </a:rPr>
              <a:t>STĚNA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– stěnový nosný systém</a:t>
            </a:r>
          </a:p>
          <a:p>
            <a:r>
              <a:rPr lang="cs-CZ" sz="6000" b="1" u="sng" dirty="0">
                <a:effectLst/>
                <a:latin typeface="Arial" pitchFamily="34" charset="0"/>
                <a:cs typeface="Arial" pitchFamily="34" charset="0"/>
              </a:rPr>
              <a:t>KLENBA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– především uzavřené klenby a klenby na složitých oválných půdorysech, s bohatou štukovou výzdobou, často opatřena malbami</a:t>
            </a:r>
          </a:p>
          <a:p>
            <a:r>
              <a:rPr lang="cs-CZ" sz="6000" b="1" u="sng" dirty="0" smtClean="0">
                <a:effectLst/>
                <a:latin typeface="Arial" pitchFamily="34" charset="0"/>
                <a:cs typeface="Arial" pitchFamily="34" charset="0"/>
              </a:rPr>
              <a:t>OKNA</a:t>
            </a:r>
            <a:r>
              <a:rPr lang="cs-CZ" sz="6000" dirty="0" smtClean="0">
                <a:effectLst/>
                <a:latin typeface="Arial" pitchFamily="34" charset="0"/>
                <a:cs typeface="Arial" pitchFamily="34" charset="0"/>
              </a:rPr>
              <a:t>– obdélníková 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nebo se zaobleným nadpražím, trojúhelníkové nebo segmentové frontony se zdobenými </a:t>
            </a:r>
            <a:r>
              <a:rPr lang="cs-CZ" sz="6000" dirty="0" err="1">
                <a:effectLst/>
                <a:latin typeface="Arial" pitchFamily="34" charset="0"/>
                <a:cs typeface="Arial" pitchFamily="34" charset="0"/>
              </a:rPr>
              <a:t>suprafenestrami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, </a:t>
            </a:r>
            <a:r>
              <a:rPr lang="cs-CZ" sz="6000" dirty="0" err="1">
                <a:effectLst/>
                <a:latin typeface="Arial" pitchFamily="34" charset="0"/>
                <a:cs typeface="Arial" pitchFamily="34" charset="0"/>
              </a:rPr>
              <a:t>kázulové</a:t>
            </a:r>
            <a:r>
              <a:rPr lang="cs-CZ" sz="6000" dirty="0">
                <a:effectLst/>
                <a:latin typeface="Arial" pitchFamily="34" charset="0"/>
                <a:cs typeface="Arial" pitchFamily="34" charset="0"/>
              </a:rPr>
              <a:t> okno, oválné okno</a:t>
            </a:r>
          </a:p>
          <a:p>
            <a:endParaRPr lang="cs-CZ" sz="5100" dirty="0"/>
          </a:p>
        </p:txBody>
      </p:sp>
    </p:spTree>
    <p:extLst>
      <p:ext uri="{BB962C8B-B14F-4D97-AF65-F5344CB8AC3E}">
        <p14:creationId xmlns:p14="http://schemas.microsoft.com/office/powerpoint/2010/main" val="93534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PORTÁL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nejvýraznější prvek stavby, vývoj od renesančního portálu k portálu bez přísných architektonických forem, výtvarně pojednanému, ostění plastické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FASÁDA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omítané, monumentální, vysoký řád, osovost, plastické křivky říms (později i nelogicky přerušovány), výrazný portál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STŘECHY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mansardová (dle arch.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Fracoise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Mansarta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1598-1666), na věžích zvonová nebo cibulová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INTERIÉR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štuky, plastičnost arch.článků, barevnost, použití zlaté barvy, uměl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é mramory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DYNAMICKÉ BAROKO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složité půdorysy, průniky křivek, elips, využívání kontrastu světla a stínu, bohatá přemíra zdobení, štuková výzdoba, fresková výzdoba, sochy, malířská díla. 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- vzbuzuje v nás napětí, neklid, pocit mystického opojení</a:t>
            </a:r>
          </a:p>
          <a:p>
            <a:endParaRPr lang="cs-CZ" sz="18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933056"/>
            <a:ext cx="712879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Lorenzo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Bernini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Italský architekt navazující na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Michelangela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 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Dostavba chrám sv. Petra v Římě. </a:t>
            </a:r>
          </a:p>
          <a:p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Johann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Bernerd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Fischer z 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Erlachu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Rakouský sochař a architekt. 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Zámek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Schönbrunn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u Vídně...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913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620688"/>
            <a:ext cx="6696744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KLASICIZUJÍCÍ BAROKO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Čerpá své poučení z renesance a její myšlenky ještě dále a teoreticky rozvádí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Poznámka: Přes svou protichůdnou představu jsou oba směry zajedno ve vytváření mohutného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prostoru, který má mocně působit na cit člověka.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84784"/>
            <a:ext cx="31683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Vystihuje stav lidské duše, náboženské extáze a utrpení... 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-Fontána čtyř řek v Římě. 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-Baldachýn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Bernini_Baldachin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1340768"/>
            <a:ext cx="3626716" cy="5048793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99592" y="476672"/>
            <a:ext cx="60486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LORENZO BERNINI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P30903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196752"/>
            <a:ext cx="7188291" cy="539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15616" y="476672"/>
            <a:ext cx="19688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/>
              <a:t>San </a:t>
            </a:r>
            <a:r>
              <a:rPr lang="cs-CZ" sz="2400" b="1" u="sng" dirty="0" err="1" smtClean="0"/>
              <a:t>Andreas</a:t>
            </a:r>
            <a:endParaRPr lang="cs-CZ" sz="2400" b="1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7543800" cy="914400"/>
          </a:xfrm>
        </p:spPr>
        <p:txBody>
          <a:bodyPr>
            <a:normAutofit fontScale="90000"/>
          </a:bodyPr>
          <a:lstStyle/>
          <a:p>
            <a:r>
              <a:rPr lang="cs-CZ" dirty="0"/>
              <a:t>Francesco </a:t>
            </a:r>
            <a:r>
              <a:rPr lang="cs-CZ" dirty="0" err="1"/>
              <a:t>Borromini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6096000" cy="365759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byl italský architekt, tvůrce dynamického baroka.</a:t>
            </a:r>
          </a:p>
          <a:p>
            <a:r>
              <a:rPr lang="cs-CZ" dirty="0" smtClean="0"/>
              <a:t>Jeho </a:t>
            </a:r>
            <a:r>
              <a:rPr lang="cs-CZ" dirty="0"/>
              <a:t>chrámové stavby se vyznačovaly složitými půdorysy, samostatným vnitřním prostorem a na něm nezávislým interiérem. </a:t>
            </a:r>
            <a:r>
              <a:rPr lang="cs-CZ" dirty="0" err="1"/>
              <a:t>Borrominiho</a:t>
            </a:r>
            <a:r>
              <a:rPr lang="cs-CZ" dirty="0"/>
              <a:t> stavby byly inspirací pro českého architekta Jana Blažeje </a:t>
            </a:r>
            <a:r>
              <a:rPr lang="cs-CZ" dirty="0" err="1"/>
              <a:t>Santini-Aichela</a:t>
            </a:r>
            <a:r>
              <a:rPr lang="cs-CZ" dirty="0"/>
              <a:t>. Je zakladatelem dynamického typu baroka. Průkopník iluzionistické architektury. Jako první budoval v církevních stavbách vnitřní prostor a nezávislý vnějšek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0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543800" cy="914400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Sant'Ivo</a:t>
            </a:r>
            <a:r>
              <a:rPr lang="cs-CZ" dirty="0"/>
              <a:t> alla </a:t>
            </a:r>
            <a:r>
              <a:rPr lang="cs-CZ" dirty="0" err="1"/>
              <a:t>Sapienza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764704"/>
            <a:ext cx="4727890" cy="591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661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55059"/>
            <a:ext cx="4896544" cy="6528725"/>
          </a:xfrm>
        </p:spPr>
      </p:pic>
    </p:spTree>
    <p:extLst>
      <p:ext uri="{BB962C8B-B14F-4D97-AF65-F5344CB8AC3E}">
        <p14:creationId xmlns:p14="http://schemas.microsoft.com/office/powerpoint/2010/main" val="219468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/>
              <a:t>Christopher</a:t>
            </a:r>
            <a:r>
              <a:rPr lang="cs-CZ" u="sng" dirty="0" smtClean="0"/>
              <a:t> </a:t>
            </a:r>
            <a:r>
              <a:rPr lang="cs-CZ" u="sng" dirty="0" err="1" smtClean="0"/>
              <a:t>Wren</a:t>
            </a:r>
            <a:r>
              <a:rPr lang="cs-CZ" dirty="0" smtClean="0"/>
              <a:t>  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 jestliže je Shakespeare synonymem anglické literatury, tak pro architekturu je totéž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Wren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Velkorysý architekt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metamatik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jenž nám zanechal skvostnou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katedrálu sv. Pavla v Londýně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-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nejkrásnéjší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barokní stavba za kanálem La Manche.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KATERDÁLA SV. PAVLA V LONDÝNĚ</a:t>
            </a:r>
            <a:endParaRPr lang="cs-CZ" dirty="0"/>
          </a:p>
        </p:txBody>
      </p:sp>
      <p:pic>
        <p:nvPicPr>
          <p:cNvPr id="4" name="Zástupný symbol pro obsah 3" descr="St_Paul's_-_the_Greek_Cross_design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27584" y="1628800"/>
            <a:ext cx="7390841" cy="50649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" name="Obrázek 9" descr="St._Pauls_cathedr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692695"/>
            <a:ext cx="8280920" cy="616530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3800" cy="914400"/>
          </a:xfrm>
        </p:spPr>
        <p:txBody>
          <a:bodyPr>
            <a:normAutofit fontScale="90000"/>
          </a:bodyPr>
          <a:lstStyle/>
          <a:p>
            <a:r>
              <a:rPr lang="cs-CZ" dirty="0"/>
              <a:t>Lateránská bazilika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6096000" cy="2937519"/>
          </a:xfrm>
        </p:spPr>
        <p:txBody>
          <a:bodyPr>
            <a:normAutofit/>
          </a:bodyPr>
          <a:lstStyle/>
          <a:p>
            <a:pPr marL="18288" indent="0">
              <a:buNone/>
            </a:pPr>
            <a:endParaRPr lang="cs-CZ" sz="1800" b="1" dirty="0" smtClean="0"/>
          </a:p>
          <a:p>
            <a:pPr marL="18288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1772816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Arci)bazilika Nejsvětějšího Spasitele a sv. Jana Křtitele a Jana Evangelisty, známější jako bazilika sv. Janů 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Lateráně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jednou ze čtyř římských papežských (do roku 2008 patriarchálních) bazilik Říma a jeho biskupskou katedrálou.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3212976"/>
            <a:ext cx="705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 V letech 1646 - 1649 byla provedena barokní přestavba podle projektu architekta </a:t>
            </a:r>
            <a:r>
              <a:rPr lang="cs-CZ" dirty="0" err="1" smtClean="0"/>
              <a:t>Francesca</a:t>
            </a:r>
            <a:r>
              <a:rPr lang="cs-CZ" dirty="0" smtClean="0"/>
              <a:t> </a:t>
            </a:r>
            <a:r>
              <a:rPr lang="cs-CZ" dirty="0" err="1" smtClean="0"/>
              <a:t>Borrominiho</a:t>
            </a:r>
            <a:r>
              <a:rPr lang="cs-CZ" dirty="0" smtClean="0"/>
              <a:t>, směřovaná k jubilejnímu roku 1650. Hlavní úpravy proběhly v letech 1734 – 1735 ve stylu vrcholného římského baroka. Tehdy architekt Alessandro Galilei přistavěl nové západní průčelí.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55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Rzym_Bazylika_sw_Jana_na_Laterani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548681"/>
            <a:ext cx="7920880" cy="6064898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88640"/>
            <a:ext cx="4613275" cy="6581775"/>
          </a:xfrm>
        </p:spPr>
      </p:pic>
    </p:spTree>
    <p:extLst>
      <p:ext uri="{BB962C8B-B14F-4D97-AF65-F5344CB8AC3E}">
        <p14:creationId xmlns:p14="http://schemas.microsoft.com/office/powerpoint/2010/main" val="228606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České baroko má kořeny v Itálii a Španělsku. Přestože byla kultura v českých zemích ovlivněna situací po bitvě na Bílé hoře, dosáhlo české umění vysoké úrovně, především v malířství 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aarchitektuře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Baroko bylo v Čechách obohaceno domácími umělci a řemeslníky o nové prvky – přizpůsobení českému prostředí. Vznikají zde nejen chrámy, kláštery, paláce, zámky, ale mění se také ráz venkova – kostelíky, kapličky, selské statky. Dochází ke spojení nového slohu s lidovou tradicí. Stavby dokonale splývají s okolní krajinou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95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543800" cy="914400"/>
          </a:xfrm>
        </p:spPr>
        <p:txBody>
          <a:bodyPr/>
          <a:lstStyle/>
          <a:p>
            <a:r>
              <a:rPr lang="cs-CZ" dirty="0" smtClean="0"/>
              <a:t>Kostel sv. Františka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122096" cy="3146648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effectLst/>
                <a:latin typeface="Arial" pitchFamily="34" charset="0"/>
                <a:cs typeface="Arial" pitchFamily="34" charset="0"/>
              </a:rPr>
              <a:t>Kostel svatého Františka z Assisi (též sv. Františka Serafínského) se nachází v Praze na Křižovnickém náměstí. Byl postaven </a:t>
            </a:r>
            <a:r>
              <a:rPr lang="cs-CZ" dirty="0" smtClean="0">
                <a:effectLst/>
                <a:latin typeface="Arial" pitchFamily="34" charset="0"/>
                <a:cs typeface="Arial" pitchFamily="34" charset="0"/>
              </a:rPr>
              <a:t>v barokním</a:t>
            </a:r>
            <a:r>
              <a:rPr lang="cs-CZ" dirty="0">
                <a:effectLst/>
                <a:latin typeface="Arial" pitchFamily="34" charset="0"/>
                <a:cs typeface="Arial" pitchFamily="34" charset="0"/>
              </a:rPr>
              <a:t> slohu v letech 1679–1685 staviteli </a:t>
            </a:r>
            <a:r>
              <a:rPr lang="cs-CZ" dirty="0" err="1">
                <a:effectLst/>
                <a:latin typeface="Arial" pitchFamily="34" charset="0"/>
                <a:cs typeface="Arial" pitchFamily="34" charset="0"/>
              </a:rPr>
              <a:t>Gaudenzio</a:t>
            </a:r>
            <a:r>
              <a:rPr lang="cs-CZ" dirty="0">
                <a:effectLst/>
                <a:latin typeface="Arial" pitchFamily="34" charset="0"/>
                <a:cs typeface="Arial" pitchFamily="34" charset="0"/>
              </a:rPr>
              <a:t> Casanovou a </a:t>
            </a:r>
            <a:r>
              <a:rPr lang="cs-CZ" dirty="0" err="1">
                <a:effectLst/>
                <a:latin typeface="Arial" pitchFamily="34" charset="0"/>
                <a:cs typeface="Arial" pitchFamily="34" charset="0"/>
              </a:rPr>
              <a:t>Domenico</a:t>
            </a:r>
            <a:r>
              <a:rPr lang="cs-CZ" dirty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effectLst/>
                <a:latin typeface="Arial" pitchFamily="34" charset="0"/>
                <a:cs typeface="Arial" pitchFamily="34" charset="0"/>
              </a:rPr>
              <a:t>Canevallem</a:t>
            </a:r>
            <a:r>
              <a:rPr lang="cs-CZ" dirty="0">
                <a:effectLst/>
                <a:latin typeface="Arial" pitchFamily="34" charset="0"/>
                <a:cs typeface="Arial" pitchFamily="34" charset="0"/>
              </a:rPr>
              <a:t> podle plánů Jeana Baptisty </a:t>
            </a:r>
            <a:r>
              <a:rPr lang="cs-CZ" dirty="0" err="1">
                <a:effectLst/>
                <a:latin typeface="Arial" pitchFamily="34" charset="0"/>
                <a:cs typeface="Arial" pitchFamily="34" charset="0"/>
              </a:rPr>
              <a:t>Matheye</a:t>
            </a:r>
            <a:r>
              <a:rPr lang="cs-CZ" dirty="0">
                <a:effectLst/>
                <a:latin typeface="Arial" pitchFamily="34" charset="0"/>
                <a:cs typeface="Arial" pitchFamily="34" charset="0"/>
              </a:rPr>
              <a:t>. Vysvěcen byl v r. 1688 pražským arcibiskupem Janem Bedřichem z Valdštejna na počest sv. Františka z Assisi.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37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Kostel_Svatého_Františka_z_Assisi_na_Křižovnickém_náměstí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162898"/>
            <a:ext cx="5688632" cy="6434454"/>
          </a:xfrm>
        </p:spPr>
      </p:pic>
    </p:spTree>
    <p:extLst>
      <p:ext uri="{BB962C8B-B14F-4D97-AF65-F5344CB8AC3E}">
        <p14:creationId xmlns:p14="http://schemas.microsoft.com/office/powerpoint/2010/main" val="161550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KOSTEL SV. JANA NEPOMUCKÉHO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Poutní kostel Svatého Jana Nepomuckého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 na Zelené hoře u města Žďár nad Sázavou patří mezi nejvýznamnější stavby barokního stavitele Jana Blažeje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Santiniho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Aichela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Tento vrcholný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Santiniho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výtvor byl roku 1994 zařazen na Seznam světových kulturních a přírodních památek UNESCO.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Kostel byl postaven ve slohu barokní gotiky. Stavba poutního kostela probíhala v letech 1719–1722 na náklad opata zdejšího cisterciáckého kláštera Václava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Vejmluvy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Smyslem stavby bylo především oslavit Jana Nepomuckého, jako mocného patrona a světce. V době vzniku stál na travnatém vršku, který Václav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Vejmluva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 pojmenoval Zelená hora podle vrchu u Nepomuku, ze kterého pocházel Jan Nepomucký.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nedávné doby byla stavba obklopena vysokým borovým lesem, který však byl odstraněn, aby bylo na kostel tak jako původně vidět i z velké dálky.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pic>
        <p:nvPicPr>
          <p:cNvPr id="6" name="Zástupný symbol pro obsah 5" descr="750px-Jan_Santini_Aichel_-_Zelená_Hora_ground_plan_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629172" y="1600200"/>
            <a:ext cx="5885656" cy="4708525"/>
          </a:xfrm>
        </p:spPr>
      </p:pic>
    </p:spTree>
    <p:extLst>
      <p:ext uri="{BB962C8B-B14F-4D97-AF65-F5344CB8AC3E}">
        <p14:creationId xmlns:p14="http://schemas.microsoft.com/office/powerpoint/2010/main" val="13923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Church_of_St_John_of_Nepomuk_at_Zelena_aora_CZ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476672"/>
            <a:ext cx="7708172" cy="5781129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SELSKÉ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772400" cy="45720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 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 stavební sloh lidové architektury, který se uplatnil převážně v jižních Čechách během 19. století. I když vychází z klasicistní a barokní architektury, jedná se o naprosto svébytný sloh. Objevuje se v době, kdy skutečné baroko bylo už historií. Nejstarší památky selského baroka pocházejí z 20. let 19. století, vrchol je asi v 60. letech. Jednotlivé barokní a klasicistní, ale dokonce například i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neorománské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prvky používá (podobně jako jakékoli jiné lidové umění) ve zcela specifických, z hlediska čistoty původního slohu vlastně chybných kombinacích, které jsou však nesmírně malebné. Od svého vzoru si totiž vypůjčuje v podstatě pouze ornamentální prvky, ale například naprosto ignoruje tektonické principy klasické barokní architektury. Barokní sloh je totiž řemeslně náročný, vysoce profesionální. Například voluta (ozdobný prvek) je vlastně 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Archimedova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spirála a k jejímu narýsování je třeba znalost středoškolské matematiky. O to více je pak nutno obdivovat lidové zedníky, jak to dokázali pouhým odpozorováním vkusně napodobit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30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799px-Holasovice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57200" y="908720"/>
            <a:ext cx="8075240" cy="5040560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NICVK.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cs.wikipedia.org/wiki/Soubor:Bernini_Baldachino.jpg</a:t>
            </a:r>
            <a:r>
              <a:rPr lang="cs-CZ" dirty="0" smtClean="0"/>
              <a:t> COUNCIL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cs.wikipedia.org/wiki/Soubor:P3090315.JPG</a:t>
            </a:r>
            <a:r>
              <a:rPr lang="cs-CZ" dirty="0" smtClean="0"/>
              <a:t> JASTROW</a:t>
            </a:r>
            <a:r>
              <a:rPr lang="cs-CZ" dirty="0"/>
              <a:t>. </a:t>
            </a:r>
            <a:r>
              <a:rPr lang="cs-CZ" i="1" dirty="0"/>
              <a:t>wikipedia.cz</a:t>
            </a:r>
            <a:r>
              <a:rPr lang="cs-CZ" dirty="0"/>
              <a:t> [online]. [cit. 22.3.2013].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upload.wikimedia.org/wikipedia/commons/7/7b/Sant_Ivo_alla_Sapienza_2006.jpg?uselang=cs</a:t>
            </a:r>
            <a:endParaRPr lang="cs-CZ" dirty="0" smtClean="0"/>
          </a:p>
          <a:p>
            <a:r>
              <a:rPr lang="cs-CZ" dirty="0"/>
              <a:t>MM. </a:t>
            </a:r>
            <a:r>
              <a:rPr lang="cs-CZ" i="1" dirty="0"/>
              <a:t>wikipedia.cz</a:t>
            </a:r>
            <a:r>
              <a:rPr lang="cs-CZ" dirty="0"/>
              <a:t> [online]. [cit. 22.3.2013].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upload.wikimedia.org/wikipedia/commons/b/be/RomaSIvoSapienzaParteAlta.jpg?uselang=cs</a:t>
            </a:r>
            <a:endParaRPr lang="cs-CZ" dirty="0" smtClean="0"/>
          </a:p>
          <a:p>
            <a:r>
              <a:rPr lang="cs-CZ" dirty="0"/>
              <a:t>JAT. </a:t>
            </a:r>
            <a:r>
              <a:rPr lang="cs-CZ" i="1" dirty="0" err="1"/>
              <a:t>wikipedia</a:t>
            </a:r>
            <a:r>
              <a:rPr lang="cs-CZ" dirty="0"/>
              <a:t> [online]. [cit. 11.4.2013]. Dostupný na WWW: </a:t>
            </a:r>
            <a:r>
              <a:rPr lang="cs-CZ" dirty="0">
                <a:hlinkClick r:id="rId6"/>
              </a:rPr>
              <a:t>http://upload.wikimedia.org/wikipedia/commons/2/24/St_Paul%27s_-_</a:t>
            </a:r>
            <a:r>
              <a:rPr lang="cs-CZ" dirty="0" smtClean="0">
                <a:hlinkClick r:id="rId6"/>
              </a:rPr>
              <a:t>the_Greek_Cross_design.jpg</a:t>
            </a:r>
            <a:endParaRPr lang="cs-CZ" dirty="0" smtClean="0"/>
          </a:p>
          <a:p>
            <a:r>
              <a:rPr lang="cs-CZ" dirty="0"/>
              <a:t>PŘEMYSL OTAKAR. </a:t>
            </a:r>
            <a:r>
              <a:rPr lang="cs-CZ" i="1" dirty="0" err="1"/>
              <a:t>wikipedia</a:t>
            </a:r>
            <a:r>
              <a:rPr lang="cs-CZ" dirty="0"/>
              <a:t> [online]. [cit. 11.4.2013]. Dostupný na WWW: </a:t>
            </a:r>
            <a:r>
              <a:rPr lang="cs-CZ" dirty="0">
                <a:hlinkClick r:id="rId7"/>
              </a:rPr>
              <a:t>http://cs.wikipedia.org/wiki/Soubor:St._</a:t>
            </a:r>
            <a:r>
              <a:rPr lang="cs-CZ" dirty="0" smtClean="0">
                <a:hlinkClick r:id="rId7"/>
              </a:rPr>
              <a:t>Pauls_cathedral.jpg</a:t>
            </a:r>
            <a:endParaRPr lang="cs-CZ" dirty="0" smtClean="0"/>
          </a:p>
          <a:p>
            <a:r>
              <a:rPr lang="cs-CZ" dirty="0"/>
              <a:t>RADOMIL.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cs.wikipedia.org/wiki/Soubor:Rzym_Bazylika_sw_Jana_na_Lateranie.jpg</a:t>
            </a:r>
            <a:endParaRPr lang="cs-CZ" dirty="0" smtClean="0"/>
          </a:p>
          <a:p>
            <a:r>
              <a:rPr lang="pl-PL" dirty="0"/>
              <a:t>TELNAROVÁ, Kateřina. </a:t>
            </a:r>
            <a:r>
              <a:rPr lang="pl-PL" i="1" dirty="0"/>
              <a:t>http://fast10.vsb.cz/depts/226/uvod/bar.htm</a:t>
            </a:r>
            <a:r>
              <a:rPr lang="pl-PL" dirty="0"/>
              <a:t> [online]. [cit. 22.3.2013].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fast10.vsb.cz/depts/226/uvod/bar/pavel/002.jpg</a:t>
            </a:r>
            <a:endParaRPr lang="pl-PL" dirty="0" smtClean="0"/>
          </a:p>
          <a:p>
            <a:r>
              <a:rPr lang="cs-CZ" dirty="0"/>
              <a:t>PRAZAK.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cs.wikipedia.org/wiki/Soubor:Kostel_Svat%C3%A9ho_Franti%C5%A1ka_z_Assisi_na_K%C5%99i%C5%BEovnick%C3%A9m_n%C3%A1m%C4%9Bst%C3%AD.jpg</a:t>
            </a:r>
            <a:endParaRPr lang="cs-CZ" dirty="0" smtClean="0"/>
          </a:p>
          <a:p>
            <a:r>
              <a:rPr lang="cs-CZ" dirty="0"/>
              <a:t>JAN SANTINI AICHEL.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</a:t>
            </a:r>
            <a:r>
              <a:rPr lang="cs-CZ" dirty="0">
                <a:hlinkClick r:id="rId11"/>
              </a:rPr>
              <a:t>http://cs.wikipedia.org/wiki/Soubor:Jan_Santini_Aichel_-_</a:t>
            </a:r>
            <a:r>
              <a:rPr lang="cs-CZ" dirty="0" smtClean="0">
                <a:hlinkClick r:id="rId11"/>
              </a:rPr>
              <a:t>Zelen%C3%A1_Hora_ground_plan_1.jpg</a:t>
            </a:r>
            <a:endParaRPr lang="cs-CZ" dirty="0" smtClean="0"/>
          </a:p>
          <a:p>
            <a:r>
              <a:rPr lang="cs-CZ" dirty="0"/>
              <a:t>ANNA PROKOPOVÁ.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cs.wikipedia.org/wiki/Soubor:Church_of_St_John_of_Nepomuk_at_Zelena_aora_CZ.jpg</a:t>
            </a:r>
            <a:endParaRPr lang="cs-CZ" dirty="0" smtClean="0"/>
          </a:p>
          <a:p>
            <a:r>
              <a:rPr lang="cs-CZ" dirty="0"/>
              <a:t>ORIGINAL UPLOADER WAS SGBEER AT DE.WIKIPEDIA. </a:t>
            </a:r>
            <a:r>
              <a:rPr lang="cs-CZ" i="1" dirty="0" err="1"/>
              <a:t>wikipedia</a:t>
            </a:r>
            <a:r>
              <a:rPr lang="cs-CZ" dirty="0"/>
              <a:t> [online]. [cit. 10.4.2013]. Dostupný na WWW: http://cs.wikipedia.org/wiki/Soubor:Holasovice1.jpg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694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221</TotalTime>
  <Words>379</Words>
  <Application>Microsoft Office PowerPoint</Application>
  <PresentationFormat>Předvádění na obrazovce (4:3)</PresentationFormat>
  <Paragraphs>120</Paragraphs>
  <Slides>27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Vrchol</vt:lpstr>
      <vt:lpstr>Prezentace aplikace PowerPoint</vt:lpstr>
      <vt:lpstr>Baroko</vt:lpstr>
      <vt:lpstr>HLAVNÍ ZNAKY</vt:lpstr>
      <vt:lpstr>Prezentace aplikace PowerPoint</vt:lpstr>
      <vt:lpstr>DYNAMICKÉ BAROKO</vt:lpstr>
      <vt:lpstr>Prezentace aplikace PowerPoint</vt:lpstr>
      <vt:lpstr>Prezentace aplikace PowerPoint</vt:lpstr>
      <vt:lpstr>Prezentace aplikace PowerPoint</vt:lpstr>
      <vt:lpstr>Francesco Borromini </vt:lpstr>
      <vt:lpstr>Sant'Ivo alla Sapienza </vt:lpstr>
      <vt:lpstr>Prezentace aplikace PowerPoint</vt:lpstr>
      <vt:lpstr>Christopher Wren  </vt:lpstr>
      <vt:lpstr>KATERDÁLA SV. PAVLA V LONDÝNĚ</vt:lpstr>
      <vt:lpstr>Prezentace aplikace PowerPoint</vt:lpstr>
      <vt:lpstr>Lateránská bazilika </vt:lpstr>
      <vt:lpstr>Prezentace aplikace PowerPoint</vt:lpstr>
      <vt:lpstr>Prezentace aplikace PowerPoint</vt:lpstr>
      <vt:lpstr>ČESKÉ BAROKO</vt:lpstr>
      <vt:lpstr>Kostel sv. Františka</vt:lpstr>
      <vt:lpstr>Prezentace aplikace PowerPoint</vt:lpstr>
      <vt:lpstr>KOSTEL SV. JANA NEPOMUCKÉHO</vt:lpstr>
      <vt:lpstr>Prezentace aplikace PowerPoint</vt:lpstr>
      <vt:lpstr>půdorys</vt:lpstr>
      <vt:lpstr>Prezentace aplikace PowerPoint</vt:lpstr>
      <vt:lpstr>SELSKÉ BAROKO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</dc:title>
  <dc:creator>Monika Kučerová</dc:creator>
  <cp:lastModifiedBy>Alena Stachová</cp:lastModifiedBy>
  <cp:revision>28</cp:revision>
  <dcterms:created xsi:type="dcterms:W3CDTF">2013-03-22T08:03:52Z</dcterms:created>
  <dcterms:modified xsi:type="dcterms:W3CDTF">2013-07-01T10:28:01Z</dcterms:modified>
</cp:coreProperties>
</file>