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8" r:id="rId2"/>
    <p:sldId id="278" r:id="rId3"/>
    <p:sldId id="260" r:id="rId4"/>
    <p:sldId id="291" r:id="rId5"/>
    <p:sldId id="287" r:id="rId6"/>
    <p:sldId id="288" r:id="rId7"/>
    <p:sldId id="273" r:id="rId8"/>
    <p:sldId id="262" r:id="rId9"/>
    <p:sldId id="267" r:id="rId10"/>
    <p:sldId id="290" r:id="rId11"/>
    <p:sldId id="280" r:id="rId12"/>
    <p:sldId id="264" r:id="rId13"/>
    <p:sldId id="269" r:id="rId14"/>
    <p:sldId id="293" r:id="rId15"/>
    <p:sldId id="295" r:id="rId16"/>
    <p:sldId id="296" r:id="rId17"/>
    <p:sldId id="29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CC0000"/>
    <a:srgbClr val="FF0000"/>
    <a:srgbClr val="CC3300"/>
    <a:srgbClr val="FF3333"/>
    <a:srgbClr val="FF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137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view3D>
      <c:rotX val="75"/>
      <c:perspective val="30"/>
    </c:view3D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solidFill>
              <a:srgbClr val="990000"/>
            </a:solidFill>
          </c:spPr>
          <c:explosion val="25"/>
          <c:dPt>
            <c:idx val="0"/>
            <c:explosion val="0"/>
          </c:dPt>
          <c:dPt>
            <c:idx val="1"/>
            <c:spPr>
              <a:solidFill>
                <a:schemeClr val="accent5">
                  <a:lumMod val="50000"/>
                </a:schemeClr>
              </a:solidFill>
            </c:spPr>
          </c:dPt>
          <c:cat>
            <c:strRef>
              <c:f>List1!$A$2:$A$3</c:f>
              <c:strCache>
                <c:ptCount val="2"/>
                <c:pt idx="0">
                  <c:v>pohoří</c:v>
                </c:pt>
                <c:pt idx="1">
                  <c:v>nížiny</c:v>
                </c:pt>
              </c:strCache>
            </c:strRef>
          </c:cat>
          <c:val>
            <c:numRef>
              <c:f>List1!$B$2:$B$3</c:f>
              <c:numCache>
                <c:formatCode>0%</c:formatCode>
                <c:ptCount val="2"/>
                <c:pt idx="0">
                  <c:v>0.4</c:v>
                </c:pt>
                <c:pt idx="1">
                  <c:v>0.60000000000000064</c:v>
                </c:pt>
              </c:numCache>
            </c:numRef>
          </c:val>
        </c:ser>
      </c:pie3D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4C3881B-07FF-41A4-B868-D87B7DA02A55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FC8C109-AF77-4B29-BCE7-674349502D34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8/03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3. povrch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 Evropa, členitost (horizontální, vertikální) povrch, nížiny, pahorkatiny, vrchoviny, velehornatiny, sopky, geotermální energie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v oblasti přírodních podmínek Evropy. Prezentace umožňuje učiteli srozumitelný výklad látky s aktivní účastí žáků. Prezentace se spouští F5 a enter. </a:t>
            </a:r>
          </a:p>
          <a:p>
            <a:pPr algn="just">
              <a:lnSpc>
                <a:spcPct val="150000"/>
              </a:lnSpc>
              <a:buNone/>
            </a:pPr>
            <a:endParaRPr lang="cs-CZ" sz="2500" dirty="0" smtClean="0"/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Členitost reliéfu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686800" cy="50869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>
                <a:latin typeface="Century Schoolbook"/>
              </a:rPr>
              <a:t>→</a:t>
            </a:r>
            <a:r>
              <a:rPr lang="cs-CZ" sz="3000" b="1" dirty="0" smtClean="0"/>
              <a:t> charakteristika terénu dle její rozmanitosti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A) Členitost VERTIKÁLNÍ (výšková)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měří se nadmořskou výškou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příklad – hora, pohoří  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B) Členitost HORIZONTÁLNÍ (vodorovná)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měří se v kilometrech</a:t>
            </a:r>
          </a:p>
          <a:p>
            <a:pPr>
              <a:buNone/>
            </a:pPr>
            <a:r>
              <a:rPr lang="cs-CZ" sz="3000" dirty="0" smtClean="0">
                <a:latin typeface="Century Schoolbook"/>
              </a:rPr>
              <a:t>		→ </a:t>
            </a:r>
            <a:r>
              <a:rPr lang="cs-CZ" sz="3000" dirty="0" smtClean="0"/>
              <a:t>příklad – délka pobřeží, řek   </a:t>
            </a:r>
            <a:endParaRPr lang="cs-CZ" sz="30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ovací šipka 5"/>
          <p:cNvCxnSpPr/>
          <p:nvPr/>
        </p:nvCxnSpPr>
        <p:spPr>
          <a:xfrm>
            <a:off x="785786" y="6072206"/>
            <a:ext cx="7786742" cy="1588"/>
          </a:xfrm>
          <a:prstGeom prst="straightConnector1">
            <a:avLst/>
          </a:prstGeom>
          <a:ln w="63500"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 rot="16200000">
            <a:off x="-794603" y="3294877"/>
            <a:ext cx="25717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VERIKÁLNÍ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14678" y="6143644"/>
            <a:ext cx="32861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990000"/>
                </a:solidFill>
              </a:rPr>
              <a:t>HORIZONTÁLNÍ 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614364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0</a:t>
            </a:r>
            <a:endParaRPr lang="cs-CZ" sz="3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928670"/>
            <a:ext cx="25717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4 475 m n. m.</a:t>
            </a:r>
            <a:endParaRPr lang="cs-CZ" sz="3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72330" y="6143644"/>
            <a:ext cx="16430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50 km</a:t>
            </a:r>
            <a:endParaRPr lang="cs-CZ" sz="3000" b="1" dirty="0"/>
          </a:p>
        </p:txBody>
      </p:sp>
      <p:pic>
        <p:nvPicPr>
          <p:cNvPr id="11266" name="Picture 2" descr="File:Matterhorn-EastAndNorthside-viewedFromZermatt landscapeformat-2.jpg"/>
          <p:cNvPicPr>
            <a:picLocks noChangeAspect="1" noChangeArrowheads="1"/>
          </p:cNvPicPr>
          <p:nvPr/>
        </p:nvPicPr>
        <p:blipFill>
          <a:blip r:embed="rId2"/>
          <a:srcRect l="5625" r="9999" b="17500"/>
          <a:stretch>
            <a:fillRect/>
          </a:stretch>
        </p:blipFill>
        <p:spPr bwMode="auto">
          <a:xfrm>
            <a:off x="1000100" y="1714488"/>
            <a:ext cx="6858048" cy="4214842"/>
          </a:xfrm>
          <a:prstGeom prst="rect">
            <a:avLst/>
          </a:prstGeom>
          <a:noFill/>
        </p:spPr>
      </p:pic>
      <p:cxnSp>
        <p:nvCxnSpPr>
          <p:cNvPr id="5" name="Přímá spojovací šipka 4"/>
          <p:cNvCxnSpPr/>
          <p:nvPr/>
        </p:nvCxnSpPr>
        <p:spPr>
          <a:xfrm rot="5400000" flipH="1" flipV="1">
            <a:off x="-1535155" y="3749677"/>
            <a:ext cx="4643470" cy="1588"/>
          </a:xfrm>
          <a:prstGeom prst="straightConnector1">
            <a:avLst/>
          </a:prstGeom>
          <a:ln w="63500"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214446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latin typeface="+mn-lt"/>
              </a:rPr>
              <a:t>VERTIKÁLNÍ členitost</a:t>
            </a:r>
            <a:endParaRPr lang="cs-CZ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File:Millstätter See 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428736"/>
            <a:ext cx="7620000" cy="5076826"/>
          </a:xfrm>
          <a:prstGeom prst="rect">
            <a:avLst/>
          </a:prstGeom>
          <a:noFill/>
        </p:spPr>
      </p:pic>
      <p:sp>
        <p:nvSpPr>
          <p:cNvPr id="5" name="Levá složená závorka 4"/>
          <p:cNvSpPr/>
          <p:nvPr/>
        </p:nvSpPr>
        <p:spPr>
          <a:xfrm rot="10800000">
            <a:off x="5286380" y="2285992"/>
            <a:ext cx="571504" cy="3286148"/>
          </a:xfrm>
          <a:prstGeom prst="leftBrace">
            <a:avLst>
              <a:gd name="adj1" fmla="val 8333"/>
              <a:gd name="adj2" fmla="val 44007"/>
            </a:avLst>
          </a:prstGeom>
          <a:ln w="38100">
            <a:solidFill>
              <a:srgbClr val="99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9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86446" y="3357562"/>
            <a:ext cx="25003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C0000"/>
                </a:solidFill>
              </a:rPr>
              <a:t>absolutní nadmořská výška</a:t>
            </a:r>
            <a:endParaRPr lang="cs-CZ" sz="3000" b="1" dirty="0">
              <a:solidFill>
                <a:srgbClr val="CC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5572140"/>
            <a:ext cx="20002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0 m n. m. 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4810" y="1714488"/>
            <a:ext cx="278608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2 650 m n. m. </a:t>
            </a:r>
            <a:endParaRPr lang="cs-CZ" sz="30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143240" y="2285992"/>
            <a:ext cx="2143140" cy="1588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Levá složená závorka 11"/>
          <p:cNvSpPr/>
          <p:nvPr/>
        </p:nvSpPr>
        <p:spPr>
          <a:xfrm>
            <a:off x="2643174" y="2285992"/>
            <a:ext cx="571504" cy="1571636"/>
          </a:xfrm>
          <a:prstGeom prst="leftBrace">
            <a:avLst>
              <a:gd name="adj1" fmla="val 8333"/>
              <a:gd name="adj2" fmla="val 44902"/>
            </a:avLst>
          </a:prstGeom>
          <a:ln w="38100">
            <a:solidFill>
              <a:srgbClr val="99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9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034" y="2214554"/>
            <a:ext cx="25003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</a:rPr>
              <a:t>relativní výšková členitost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71538" y="3571876"/>
            <a:ext cx="150019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1250 m 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7" grpId="0"/>
      <p:bldP spid="8" grpId="0"/>
      <p:bldP spid="12" grpId="0" animBg="1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214446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latin typeface="+mn-lt"/>
              </a:rPr>
              <a:t>HORIZONTÁLNÍ členitost</a:t>
            </a:r>
            <a:endParaRPr lang="cs-CZ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4338" name="Picture 2" descr="File:Greece location map.svg"/>
          <p:cNvPicPr>
            <a:picLocks noChangeAspect="1" noChangeArrowheads="1"/>
          </p:cNvPicPr>
          <p:nvPr/>
        </p:nvPicPr>
        <p:blipFill>
          <a:blip r:embed="rId2"/>
          <a:srcRect l="8818" r="26513" b="19642"/>
          <a:stretch>
            <a:fillRect/>
          </a:stretch>
        </p:blipFill>
        <p:spPr bwMode="auto">
          <a:xfrm>
            <a:off x="285720" y="1571612"/>
            <a:ext cx="4143372" cy="464344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" name="Picture 2" descr="File:Italy provincial location map.svg"/>
          <p:cNvPicPr>
            <a:picLocks noChangeAspect="1" noChangeArrowheads="1"/>
          </p:cNvPicPr>
          <p:nvPr/>
        </p:nvPicPr>
        <p:blipFill>
          <a:blip r:embed="rId3"/>
          <a:srcRect l="943" t="1252" r="3144" b="9849"/>
          <a:stretch>
            <a:fillRect/>
          </a:stretch>
        </p:blipFill>
        <p:spPr bwMode="auto">
          <a:xfrm>
            <a:off x="4714876" y="1571612"/>
            <a:ext cx="4143372" cy="464344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85720" y="6304002"/>
            <a:ext cx="41434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Řecko</a:t>
            </a:r>
            <a:endParaRPr lang="cs-CZ" sz="3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4876" y="6304002"/>
            <a:ext cx="41434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Itálie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3214686"/>
            <a:ext cx="4143404" cy="1405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vysoká členitost pobřeží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4876" y="3214686"/>
            <a:ext cx="4143404" cy="1405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nízká členitost pobřeží</a:t>
            </a:r>
            <a:endParaRPr lang="cs-CZ" sz="3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3143272"/>
            <a:ext cx="8858312" cy="1285860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Zakreslete do mapy vyznačené poloostrovy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643042" y="3857628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7</a:t>
            </a:r>
            <a:endParaRPr lang="cs-CZ" sz="3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3240" y="2714620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28992" y="4929198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57752" y="5072074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7620" y="1142984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29190" y="5929330"/>
            <a:ext cx="45244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</a:t>
            </a:r>
            <a:endParaRPr lang="cs-CZ" sz="3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14285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</a:t>
            </a:r>
            <a:endParaRPr lang="cs-CZ" sz="3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86512" y="4286256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8</a:t>
            </a:r>
            <a:endParaRPr lang="cs-CZ" sz="3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57224" y="5072074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10</a:t>
            </a:r>
            <a:endParaRPr lang="cs-CZ" sz="3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29256" y="357166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9</a:t>
            </a:r>
            <a:endParaRPr lang="cs-CZ" sz="3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285728"/>
            <a:ext cx="78581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rgbClr val="990000"/>
                </a:solidFill>
              </a:rPr>
              <a:t>Kanin</a:t>
            </a:r>
            <a:endParaRPr lang="cs-CZ" sz="1500" b="1" dirty="0">
              <a:solidFill>
                <a:srgbClr val="99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6072206"/>
            <a:ext cx="121444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rgbClr val="990000"/>
                </a:solidFill>
              </a:rPr>
              <a:t>Peloponés</a:t>
            </a:r>
            <a:endParaRPr lang="cs-CZ" sz="1500" b="1" dirty="0">
              <a:solidFill>
                <a:srgbClr val="99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8493610">
            <a:off x="3073085" y="1157122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990000"/>
                </a:solidFill>
              </a:rPr>
              <a:t>Skandinávský </a:t>
            </a:r>
          </a:p>
          <a:p>
            <a:pPr algn="ctr"/>
            <a:r>
              <a:rPr lang="cs-CZ" b="1" dirty="0" smtClean="0">
                <a:solidFill>
                  <a:srgbClr val="990000"/>
                </a:solidFill>
              </a:rPr>
              <a:t>poloostrov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5214950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Balkán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2537182">
            <a:off x="3104356" y="5131853"/>
            <a:ext cx="1107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Apeniny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71736" y="2786058"/>
            <a:ext cx="16430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rgbClr val="990000"/>
                </a:solidFill>
              </a:rPr>
              <a:t>Jutský </a:t>
            </a:r>
          </a:p>
          <a:p>
            <a:pPr algn="ctr"/>
            <a:r>
              <a:rPr lang="cs-CZ" sz="1500" b="1" dirty="0" smtClean="0">
                <a:solidFill>
                  <a:srgbClr val="990000"/>
                </a:solidFill>
              </a:rPr>
              <a:t>poloostrov</a:t>
            </a:r>
            <a:endParaRPr lang="cs-CZ" sz="1500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14414" y="3929066"/>
            <a:ext cx="121444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rgbClr val="990000"/>
                </a:solidFill>
              </a:rPr>
              <a:t>Bretaňský </a:t>
            </a:r>
          </a:p>
          <a:p>
            <a:pPr algn="ctr"/>
            <a:r>
              <a:rPr lang="cs-CZ" sz="1500" b="1" dirty="0" smtClean="0">
                <a:solidFill>
                  <a:srgbClr val="990000"/>
                </a:solidFill>
              </a:rPr>
              <a:t>poloostrov</a:t>
            </a:r>
            <a:endParaRPr lang="cs-CZ" sz="1500" b="1" dirty="0">
              <a:solidFill>
                <a:srgbClr val="99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43636" y="435769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Krym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86380" y="50004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Kola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57158" y="5000636"/>
            <a:ext cx="1571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990000"/>
                </a:solidFill>
              </a:rPr>
              <a:t>Pyrenejský</a:t>
            </a:r>
          </a:p>
          <a:p>
            <a:pPr algn="ctr"/>
            <a:r>
              <a:rPr lang="cs-CZ" b="1" dirty="0" smtClean="0">
                <a:solidFill>
                  <a:srgbClr val="990000"/>
                </a:solidFill>
              </a:rPr>
              <a:t>poloostrov</a:t>
            </a:r>
            <a:endParaRPr lang="cs-CZ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0"/>
            <a:ext cx="9252520" cy="148478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b="1" u="sng" dirty="0" smtClean="0">
                <a:solidFill>
                  <a:schemeClr val="tx1"/>
                </a:solidFill>
                <a:latin typeface="+mn-lt"/>
              </a:rPr>
              <a:t>Povrch</a:t>
            </a:r>
            <a:endParaRPr lang="cs-CZ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686800" cy="5159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b="1" dirty="0" smtClean="0"/>
              <a:t>1) nížiny: </a:t>
            </a:r>
            <a:r>
              <a:rPr lang="cs-CZ" sz="4000" b="1" dirty="0" smtClean="0">
                <a:solidFill>
                  <a:srgbClr val="990000"/>
                </a:solidFill>
              </a:rPr>
              <a:t>0 – 200 m n. m.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b="1" dirty="0" smtClean="0"/>
              <a:t>2) pahorkatiny: </a:t>
            </a:r>
            <a:r>
              <a:rPr lang="cs-CZ" sz="4000" b="1" dirty="0" smtClean="0">
                <a:solidFill>
                  <a:srgbClr val="990000"/>
                </a:solidFill>
              </a:rPr>
              <a:t>300 – 600 m n. m.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b="1" dirty="0" smtClean="0"/>
              <a:t>3) vrchoviny: </a:t>
            </a:r>
            <a:r>
              <a:rPr lang="cs-CZ" sz="4000" b="1" dirty="0" smtClean="0">
                <a:solidFill>
                  <a:srgbClr val="990000"/>
                </a:solidFill>
              </a:rPr>
              <a:t>600 – 900 m n. m.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b="1" dirty="0" smtClean="0"/>
              <a:t>4) hornatiny: </a:t>
            </a:r>
            <a:r>
              <a:rPr lang="cs-CZ" sz="4000" b="1" dirty="0" smtClean="0">
                <a:solidFill>
                  <a:srgbClr val="990000"/>
                </a:solidFill>
              </a:rPr>
              <a:t>900 – 1600 m n. m.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b="1" dirty="0" smtClean="0"/>
              <a:t>5) velehoranatiny: </a:t>
            </a:r>
            <a:r>
              <a:rPr lang="cs-CZ" sz="4000" b="1" dirty="0" smtClean="0">
                <a:solidFill>
                  <a:srgbClr val="990000"/>
                </a:solidFill>
              </a:rPr>
              <a:t>nad 1600 m n. m. </a:t>
            </a:r>
            <a:endParaRPr lang="cs-CZ" sz="4000" b="1" dirty="0">
              <a:solidFill>
                <a:srgbClr val="990000"/>
              </a:solidFill>
            </a:endParaRPr>
          </a:p>
        </p:txBody>
      </p:sp>
      <p:pic>
        <p:nvPicPr>
          <p:cNvPr id="4" name="Picture 2" descr="File:Lochan by Achneim - geograph.org.uk - 19175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65592" cy="6858000"/>
          </a:xfrm>
          <a:prstGeom prst="rect">
            <a:avLst/>
          </a:prstGeom>
          <a:noFill/>
        </p:spPr>
      </p:pic>
      <p:sp>
        <p:nvSpPr>
          <p:cNvPr id="5" name="Levá složená závorka 4"/>
          <p:cNvSpPr/>
          <p:nvPr/>
        </p:nvSpPr>
        <p:spPr>
          <a:xfrm rot="10800000">
            <a:off x="3500430" y="2000240"/>
            <a:ext cx="571504" cy="1285884"/>
          </a:xfrm>
          <a:prstGeom prst="leftBrac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14810" y="2357430"/>
            <a:ext cx="32147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0 – 200 m n. m. 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0"/>
            <a:ext cx="4143372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NÍŽINA - ROVINA</a:t>
            </a:r>
            <a:endParaRPr lang="cs-CZ" sz="3000" b="1" dirty="0"/>
          </a:p>
        </p:txBody>
      </p:sp>
      <p:pic>
        <p:nvPicPr>
          <p:cNvPr id="9" name="Picture 2" descr="File:Farmland View - geograph.org.uk - 93737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10" name="Levá složená závorka 9"/>
          <p:cNvSpPr/>
          <p:nvPr/>
        </p:nvSpPr>
        <p:spPr>
          <a:xfrm>
            <a:off x="6143636" y="1643050"/>
            <a:ext cx="571504" cy="3429024"/>
          </a:xfrm>
          <a:prstGeom prst="leftBrac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3071810"/>
            <a:ext cx="36433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300 – 600 m n. m. 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0"/>
            <a:ext cx="3429024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Pahorkatina</a:t>
            </a:r>
            <a:endParaRPr lang="cs-CZ" sz="3000" b="1" dirty="0"/>
          </a:p>
        </p:txBody>
      </p:sp>
      <p:pic>
        <p:nvPicPr>
          <p:cNvPr id="14" name="Picture 2" descr="File:Hulkovice.JPG"/>
          <p:cNvPicPr>
            <a:picLocks noChangeAspect="1" noChangeArrowheads="1"/>
          </p:cNvPicPr>
          <p:nvPr/>
        </p:nvPicPr>
        <p:blipFill>
          <a:blip r:embed="rId5"/>
          <a:srcRect b="17708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5" name="Levá složená závorka 14"/>
          <p:cNvSpPr/>
          <p:nvPr/>
        </p:nvSpPr>
        <p:spPr>
          <a:xfrm rot="10800000">
            <a:off x="3428992" y="2071678"/>
            <a:ext cx="571504" cy="2286016"/>
          </a:xfrm>
          <a:prstGeom prst="leftBrac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143372" y="2928934"/>
            <a:ext cx="36433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600 – 900 m n. m. 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0"/>
            <a:ext cx="3143272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Vrchovina</a:t>
            </a:r>
            <a:endParaRPr lang="cs-CZ" sz="3000" b="1" dirty="0"/>
          </a:p>
        </p:txBody>
      </p:sp>
      <p:pic>
        <p:nvPicPr>
          <p:cNvPr id="18" name="Picture 2" descr="File:2011-10-26 12-34-46 Switzerland Kanton Schaffhausen Merishausen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19" name="Levá složená závorka 18"/>
          <p:cNvSpPr/>
          <p:nvPr/>
        </p:nvSpPr>
        <p:spPr>
          <a:xfrm>
            <a:off x="5857884" y="1071546"/>
            <a:ext cx="571504" cy="4071966"/>
          </a:xfrm>
          <a:prstGeom prst="leftBrac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357422" y="2857496"/>
            <a:ext cx="378621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900 – 1600 m n. m. 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0" y="0"/>
            <a:ext cx="3571900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Hornatiny</a:t>
            </a:r>
            <a:endParaRPr lang="cs-CZ" sz="3000" b="1" dirty="0"/>
          </a:p>
        </p:txBody>
      </p:sp>
      <p:pic>
        <p:nvPicPr>
          <p:cNvPr id="22" name="Picture 2" descr="File:Orsieres, Switzerland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3" name="Levá složená závorka 22"/>
          <p:cNvSpPr/>
          <p:nvPr/>
        </p:nvSpPr>
        <p:spPr>
          <a:xfrm rot="10800000">
            <a:off x="3571868" y="1500174"/>
            <a:ext cx="571504" cy="3786214"/>
          </a:xfrm>
          <a:prstGeom prst="leftBrac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357686" y="3071810"/>
            <a:ext cx="37147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nad 1600 m n. m.  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0" y="0"/>
            <a:ext cx="4143372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VELEHORNATINA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6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0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5" grpId="1" animBg="1"/>
      <p:bldP spid="6" grpId="0"/>
      <p:bldP spid="6" grpId="1"/>
      <p:bldP spid="7" grpId="0"/>
      <p:bldP spid="7" grpId="1"/>
      <p:bldP spid="10" grpId="0" animBg="1"/>
      <p:bldP spid="10" grpId="1" animBg="1"/>
      <p:bldP spid="11" grpId="0"/>
      <p:bldP spid="11" grpId="1"/>
      <p:bldP spid="12" grpId="0"/>
      <p:bldP spid="12" grpId="1"/>
      <p:bldP spid="15" grpId="0" animBg="1"/>
      <p:bldP spid="15" grpId="1" animBg="1"/>
      <p:bldP spid="16" grpId="0"/>
      <p:bldP spid="16" grpId="1"/>
      <p:bldP spid="17" grpId="0"/>
      <p:bldP spid="17" grpId="1"/>
      <p:bldP spid="19" grpId="0" animBg="1"/>
      <p:bldP spid="19" grpId="1" animBg="1"/>
      <p:bldP spid="20" grpId="0"/>
      <p:bldP spid="20" grpId="1"/>
      <p:bldP spid="21" grpId="0"/>
      <p:bldP spid="21" grpId="1"/>
      <p:bldP spid="23" grpId="0" animBg="1"/>
      <p:bldP spid="23" grpId="1" animBg="1"/>
      <p:bldP spid="24" grpId="0"/>
      <p:bldP spid="24" grpId="1"/>
      <p:bldP spid="25" grpId="0"/>
      <p:bldP spid="2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64704"/>
            <a:ext cx="8929718" cy="609329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rgbClr val="990000"/>
                </a:solidFill>
                <a:cs typeface="Times New Roman"/>
              </a:rPr>
              <a:t>→ průměrná nadmořská výška Evropy je 290 m n. m.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  <a:cs typeface="Times New Roman"/>
              </a:rPr>
              <a:t>→ rozdělení Evropského povrchu: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5">
                    <a:lumMod val="50000"/>
                  </a:schemeClr>
                </a:solidFill>
                <a:cs typeface="Times New Roman"/>
              </a:rPr>
              <a:t>		1) 60 % - nížiny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		</a:t>
            </a:r>
            <a:r>
              <a:rPr lang="cs-CZ" sz="3000" b="1" dirty="0" smtClean="0">
                <a:solidFill>
                  <a:srgbClr val="990000"/>
                </a:solidFill>
                <a:cs typeface="Times New Roman"/>
              </a:rPr>
              <a:t>2) 40 % - pohoří </a:t>
            </a:r>
          </a:p>
          <a:p>
            <a:pPr>
              <a:lnSpc>
                <a:spcPct val="150000"/>
              </a:lnSpc>
              <a:buNone/>
            </a:pPr>
            <a:endParaRPr lang="cs-CZ" sz="3000" dirty="0" smtClean="0">
              <a:cs typeface="Times New Roman"/>
            </a:endParaRP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→ </a:t>
            </a:r>
            <a:r>
              <a:rPr lang="cs-CZ" sz="3000" b="1" dirty="0" smtClean="0">
                <a:cs typeface="Times New Roman"/>
              </a:rPr>
              <a:t>nejvyšší vrchol </a:t>
            </a:r>
            <a:r>
              <a:rPr lang="cs-CZ" sz="3000" dirty="0" smtClean="0">
                <a:cs typeface="Times New Roman"/>
              </a:rPr>
              <a:t>– </a:t>
            </a:r>
            <a:r>
              <a:rPr lang="cs-CZ" sz="3000" b="1" dirty="0" smtClean="0">
                <a:solidFill>
                  <a:srgbClr val="990000"/>
                </a:solidFill>
                <a:cs typeface="Times New Roman"/>
              </a:rPr>
              <a:t>Mt. Blanc 4810 m. n. m (Alpy)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→ </a:t>
            </a:r>
            <a:r>
              <a:rPr lang="cs-CZ" sz="3000" b="1" dirty="0" smtClean="0">
                <a:cs typeface="Times New Roman"/>
              </a:rPr>
              <a:t>nejnižší bod </a:t>
            </a:r>
            <a:r>
              <a:rPr lang="cs-CZ" sz="3000" dirty="0" smtClean="0">
                <a:cs typeface="Times New Roman"/>
              </a:rPr>
              <a:t>– </a:t>
            </a:r>
            <a:r>
              <a:rPr lang="cs-CZ" sz="3000" b="1" dirty="0" smtClean="0">
                <a:solidFill>
                  <a:schemeClr val="accent5">
                    <a:lumMod val="50000"/>
                  </a:schemeClr>
                </a:solidFill>
                <a:cs typeface="Times New Roman"/>
              </a:rPr>
              <a:t>Kaspická nížina -28 metrů </a:t>
            </a:r>
            <a:endParaRPr lang="cs-CZ" sz="3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aphicFrame>
        <p:nvGraphicFramePr>
          <p:cNvPr id="4" name="Graf 3"/>
          <p:cNvGraphicFramePr/>
          <p:nvPr/>
        </p:nvGraphicFramePr>
        <p:xfrm>
          <a:off x="3643306" y="1500174"/>
          <a:ext cx="5936194" cy="420458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929454" y="3000372"/>
            <a:ext cx="13573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60%</a:t>
            </a:r>
            <a:endParaRPr lang="cs-CZ" sz="3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2066" y="3643314"/>
            <a:ext cx="13573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40%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071678"/>
            <a:ext cx="6552728" cy="250033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Zakreslete do mapy vyznačené nížiny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Soubor:Europe topography map.pn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643702" y="185736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2066" y="1571612"/>
            <a:ext cx="3571899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6">
                    <a:lumMod val="50000"/>
                  </a:schemeClr>
                </a:solidFill>
              </a:rPr>
              <a:t>Východoevropská rovina</a:t>
            </a:r>
            <a:endParaRPr lang="cs-CZ" sz="25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001024" y="285749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 rot="19479233">
            <a:off x="7270766" y="2881056"/>
            <a:ext cx="181333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rgbClr val="990000"/>
                </a:solidFill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Kaspická nížina 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4429132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14612" y="4572008"/>
            <a:ext cx="11321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6">
                    <a:lumMod val="50000"/>
                  </a:schemeClr>
                </a:solidFill>
              </a:rPr>
              <a:t>Pádská nížina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321468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7620" y="3429000"/>
            <a:ext cx="1571636" cy="5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6">
                    <a:lumMod val="50000"/>
                  </a:schemeClr>
                </a:solidFill>
              </a:rPr>
              <a:t>Středopolská nížina</a:t>
            </a:r>
            <a:endParaRPr lang="cs-CZ" sz="15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2066" y="2357430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 rot="18636772">
            <a:off x="4382603" y="2463627"/>
            <a:ext cx="18705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Balkánská nížina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57356" y="3929066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 rot="18084830">
            <a:off x="1365768" y="4117255"/>
            <a:ext cx="17563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6">
                    <a:lumMod val="50000"/>
                  </a:schemeClr>
                </a:solidFill>
              </a:rPr>
              <a:t>Francouzská nížina</a:t>
            </a:r>
            <a:endParaRPr lang="cs-CZ" sz="15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00760" y="3643314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14942" y="3786190"/>
            <a:ext cx="192882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6">
                    <a:lumMod val="50000"/>
                  </a:schemeClr>
                </a:solidFill>
              </a:rPr>
              <a:t>Černomořská nížina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14942" y="464344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14876" y="4786322"/>
            <a:ext cx="14287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6">
                    <a:lumMod val="50000"/>
                  </a:schemeClr>
                </a:solidFill>
              </a:rPr>
              <a:t>Valašská nížina</a:t>
            </a:r>
            <a:endParaRPr lang="cs-CZ" sz="15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57686" y="421481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00364" y="3143248"/>
            <a:ext cx="78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71736" y="3143248"/>
            <a:ext cx="16430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6">
                    <a:lumMod val="50000"/>
                  </a:schemeClr>
                </a:solidFill>
              </a:rPr>
              <a:t>Severoněmecká nížina </a:t>
            </a:r>
            <a:endParaRPr lang="cs-CZ" sz="15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00496" y="4214818"/>
            <a:ext cx="121444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6">
                    <a:lumMod val="50000"/>
                  </a:schemeClr>
                </a:solidFill>
              </a:rPr>
              <a:t>Velká uherská nížina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5" grpId="1"/>
      <p:bldP spid="6" grpId="0"/>
      <p:bldP spid="7" grpId="0"/>
      <p:bldP spid="7" grpId="1"/>
      <p:bldP spid="8" grpId="0"/>
      <p:bldP spid="9" grpId="0"/>
      <p:bldP spid="9" grpId="1"/>
      <p:bldP spid="10" grpId="0"/>
      <p:bldP spid="11" grpId="0"/>
      <p:bldP spid="12" grpId="0"/>
      <p:bldP spid="13" grpId="0"/>
      <p:bldP spid="13" grpId="1"/>
      <p:bldP spid="14" grpId="0"/>
      <p:bldP spid="15" grpId="0"/>
      <p:bldP spid="15" grpId="1"/>
      <p:bldP spid="16" grpId="0"/>
      <p:bldP spid="17" grpId="0"/>
      <p:bldP spid="17" grpId="1"/>
      <p:bldP spid="18" grpId="0"/>
      <p:bldP spid="19" grpId="0"/>
      <p:bldP spid="19" grpId="1"/>
      <p:bldP spid="20" grpId="0"/>
      <p:bldP spid="21" grpId="0"/>
      <p:bldP spid="21" grpId="1"/>
      <p:bldP spid="22" grpId="0"/>
      <p:bldP spid="22" grpId="1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>
            <a:spLocks noGrp="1"/>
          </p:cNvSpPr>
          <p:nvPr>
            <p:ph type="title"/>
          </p:nvPr>
        </p:nvSpPr>
        <p:spPr>
          <a:xfrm>
            <a:off x="1331640" y="2071678"/>
            <a:ext cx="6552728" cy="250033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Zakreslete do mapy vyznačená pohoří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Soubor:Europe topography map.pn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001024" y="107154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 rot="3253088">
            <a:off x="7638522" y="1191532"/>
            <a:ext cx="11077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Ural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072462" y="4357694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72396" y="4357694"/>
            <a:ext cx="15716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990000"/>
                </a:solidFill>
              </a:rPr>
              <a:t>  Kavkaz</a:t>
            </a:r>
            <a:r>
              <a:rPr lang="cs-CZ" sz="4000" b="1" dirty="0" smtClean="0">
                <a:solidFill>
                  <a:srgbClr val="990000"/>
                </a:solidFill>
              </a:rPr>
              <a:t> 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86182" y="1071546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 rot="18743082">
            <a:off x="2777424" y="1153568"/>
            <a:ext cx="2414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Skandinávské </a:t>
            </a:r>
          </a:p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pohoří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00364" y="4143380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14612" y="4286256"/>
            <a:ext cx="10715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Alpy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29190" y="3929066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 rot="1412357">
            <a:off x="4389098" y="4144228"/>
            <a:ext cx="15346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990000"/>
                </a:solidFill>
              </a:rPr>
              <a:t>Karpaty</a:t>
            </a:r>
            <a:endParaRPr lang="cs-CZ" sz="2500" b="1" dirty="0">
              <a:solidFill>
                <a:srgbClr val="99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43042" y="4786322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85852" y="5000636"/>
            <a:ext cx="128554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rgbClr val="990000"/>
                </a:solidFill>
              </a:rPr>
              <a:t>Pyreneje</a:t>
            </a:r>
            <a:endParaRPr lang="cs-CZ" sz="1500" b="1" dirty="0">
              <a:solidFill>
                <a:srgbClr val="99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6314" y="5286388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29124" y="5572140"/>
            <a:ext cx="121444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rgbClr val="990000"/>
                </a:solidFill>
              </a:rPr>
              <a:t>Pindos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500430" y="5072074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 rot="2403378">
            <a:off x="3151079" y="532794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Apeniny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71934" y="457200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5786" y="5429264"/>
            <a:ext cx="78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1472" y="5500702"/>
            <a:ext cx="10715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rgbClr val="990000"/>
                </a:solidFill>
              </a:rPr>
              <a:t>Sierra Nevada </a:t>
            </a:r>
            <a:endParaRPr lang="cs-CZ" sz="1500" b="1" dirty="0">
              <a:solidFill>
                <a:srgbClr val="99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 rot="2131999">
            <a:off x="3775954" y="4760372"/>
            <a:ext cx="10715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rgbClr val="990000"/>
                </a:solidFill>
              </a:rPr>
              <a:t>Dinárské hory</a:t>
            </a:r>
            <a:endParaRPr lang="cs-CZ" sz="1500" b="1" dirty="0">
              <a:solidFill>
                <a:srgbClr val="99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643042" y="2214554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11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42976" y="2428868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Grampiany</a:t>
            </a:r>
            <a:endParaRPr lang="cs-CZ" sz="2000" b="1" dirty="0">
              <a:solidFill>
                <a:srgbClr val="990000"/>
              </a:solidFill>
            </a:endParaRPr>
          </a:p>
        </p:txBody>
      </p:sp>
      <p:pic>
        <p:nvPicPr>
          <p:cNvPr id="30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Elipsa 31"/>
          <p:cNvSpPr/>
          <p:nvPr/>
        </p:nvSpPr>
        <p:spPr>
          <a:xfrm>
            <a:off x="7358082" y="35716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3214678" y="185736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7572396" y="442913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4643438" y="407194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4857752" y="564357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4286248" y="500063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857356" y="250030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714612" y="478632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1785918" y="507207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1071538" y="571501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3643306" y="535782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6929454" y="-142900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786050" y="1357298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214810" y="3500438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14678" y="4857760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857620" y="4429132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357686" y="5214950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285984" y="4286256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357290" y="4643446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71472" y="5143512"/>
            <a:ext cx="6429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858016" y="3929066"/>
            <a:ext cx="7143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285852" y="2000240"/>
            <a:ext cx="6429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11</a:t>
            </a:r>
            <a:endParaRPr lang="cs-CZ" sz="4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357422" y="5572140"/>
            <a:ext cx="214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Conro Grande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57158" y="5857892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Mulhacén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00034" y="4714884"/>
            <a:ext cx="2357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Pico de Aneto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285984" y="4429132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Mt. Blanc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428728" y="271462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Ben Nevis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357686" y="3714752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Gerlachovský štít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715272" y="4572008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Elbrus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858016" y="57148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Narodnaja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571868" y="4643446"/>
            <a:ext cx="214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Jezersky vrch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500562" y="5286388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Smolikas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500298" y="1500174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Galdhøpiggen</a:t>
            </a:r>
            <a:endParaRPr lang="cs-CZ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2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9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8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9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2" fill="hold">
                      <p:stCondLst>
                        <p:cond delay="indefinite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5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4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5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0" fill="hold">
                      <p:stCondLst>
                        <p:cond delay="indefinite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9" fill="hold">
                      <p:stCondLst>
                        <p:cond delay="indefinite"/>
                      </p:stCondLst>
                      <p:childTnLst>
                        <p:par>
                          <p:cTn id="350" fill="hold">
                            <p:stCondLst>
                              <p:cond delay="0"/>
                            </p:stCondLst>
                            <p:childTnLst>
                              <p:par>
                                <p:cTn id="35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2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3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8" fill="hold">
                      <p:stCondLst>
                        <p:cond delay="indefinite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0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1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6" fill="hold">
                      <p:stCondLst>
                        <p:cond delay="indefinite"/>
                      </p:stCondLst>
                      <p:childTnLst>
                        <p:par>
                          <p:cTn id="377" fill="hold">
                            <p:stCondLst>
                              <p:cond delay="0"/>
                            </p:stCondLst>
                            <p:childTnLst>
                              <p:par>
                                <p:cTn id="37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0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5" grpId="0"/>
      <p:bldP spid="5" grpId="1"/>
      <p:bldP spid="6" grpId="0"/>
      <p:bldP spid="7" grpId="0"/>
      <p:bldP spid="7" grpId="1"/>
      <p:bldP spid="8" grpId="0"/>
      <p:bldP spid="9" grpId="0"/>
      <p:bldP spid="9" grpId="1"/>
      <p:bldP spid="10" grpId="0"/>
      <p:bldP spid="11" grpId="0"/>
      <p:bldP spid="12" grpId="0"/>
      <p:bldP spid="13" grpId="0"/>
      <p:bldP spid="13" grpId="1"/>
      <p:bldP spid="14" grpId="0"/>
      <p:bldP spid="15" grpId="0"/>
      <p:bldP spid="15" grpId="1"/>
      <p:bldP spid="16" grpId="0"/>
      <p:bldP spid="17" grpId="0"/>
      <p:bldP spid="17" grpId="1"/>
      <p:bldP spid="18" grpId="0"/>
      <p:bldP spid="19" grpId="0"/>
      <p:bldP spid="19" grpId="1"/>
      <p:bldP spid="20" grpId="0"/>
      <p:bldP spid="21" grpId="0"/>
      <p:bldP spid="21" grpId="1"/>
      <p:bldP spid="22" grpId="0"/>
      <p:bldP spid="22" grpId="1"/>
      <p:bldP spid="24" grpId="0"/>
      <p:bldP spid="28" grpId="0"/>
      <p:bldP spid="28" grpId="1"/>
      <p:bldP spid="29" grpId="0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/>
      <p:bldP spid="43" grpId="1"/>
      <p:bldP spid="44" grpId="0"/>
      <p:bldP spid="44" grpId="1"/>
      <p:bldP spid="45" grpId="0"/>
      <p:bldP spid="45" grpId="1"/>
      <p:bldP spid="46" grpId="0"/>
      <p:bldP spid="46" grpId="1"/>
      <p:bldP spid="47" grpId="0"/>
      <p:bldP spid="47" grpId="1"/>
      <p:bldP spid="48" grpId="0"/>
      <p:bldP spid="48" grpId="1"/>
      <p:bldP spid="49" grpId="0"/>
      <p:bldP spid="49" grpId="1"/>
      <p:bldP spid="50" grpId="0"/>
      <p:bldP spid="50" grpId="1"/>
      <p:bldP spid="51" grpId="0"/>
      <p:bldP spid="51" grpId="1"/>
      <p:bldP spid="52" grpId="0"/>
      <p:bldP spid="52" grpId="1"/>
      <p:bldP spid="53" grpId="0"/>
      <p:bldP spid="53" grpId="1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chybějící údaje v tabulce!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-6"/>
          <a:ext cx="9144000" cy="68580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0108"/>
                <a:gridCol w="2301892"/>
                <a:gridCol w="2286000"/>
                <a:gridCol w="2286000"/>
              </a:tblGrid>
              <a:tr h="888466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POHOŘÍ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NEJVYŠŠÍ</a:t>
                      </a:r>
                      <a:r>
                        <a:rPr lang="cs-CZ" sz="2500" baseline="0" dirty="0" smtClean="0"/>
                        <a:t> HORA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NADMOŘSKÝ VÝŠKA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STÁT </a:t>
                      </a:r>
                      <a:endParaRPr lang="cs-CZ" sz="2500" dirty="0"/>
                    </a:p>
                  </a:txBody>
                  <a:tcPr anchor="ctr"/>
                </a:tc>
              </a:tr>
              <a:tr h="578088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/>
                        <a:t>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Mulhacén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3479 m n. m.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Španělsko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7808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Ural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18 95 m n. m. 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Rusko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7808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Apeniny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Corno Grande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2912 m n. m.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 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7808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Pico de Aneto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3404 m n. m.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Španělsko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7808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Jezersky Vrch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2694 m n. m.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Albánie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7808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Alpy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Mt. Blanc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     </a:t>
                      </a:r>
                      <a:r>
                        <a:rPr lang="cs-CZ" sz="100" b="1" baseline="0" dirty="0" smtClean="0"/>
                        <a:t>              </a:t>
                      </a:r>
                      <a:r>
                        <a:rPr lang="cs-CZ" sz="2000" b="1" dirty="0" smtClean="0"/>
                        <a:t>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Itálie, Francie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7808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Grampiany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1343 m n. m.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Velká Británie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1909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Karpaty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2654 m n. m.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Slovensko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825744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/>
                        <a:t>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Galdhøpiggen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2469 m n. m.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Norsko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7808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Kavkaz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5642 m n. m.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Rusko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857232"/>
            <a:ext cx="2285984" cy="5062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990000"/>
                </a:solidFill>
              </a:rPr>
              <a:t>Siera Nevada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1571612"/>
            <a:ext cx="22859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Narodnaja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58016" y="2143116"/>
            <a:ext cx="22859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Itálie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0" y="2714620"/>
            <a:ext cx="22859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Pyreneje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0" y="3286124"/>
            <a:ext cx="22859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Dinárské hory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857628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4807 m n. m.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85984" y="4429132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Ben Nevis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85984" y="5000636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Gerlachovský štít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0" y="5500702"/>
            <a:ext cx="22859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Skandinávské pohoří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85984" y="6357958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Elbrus</a:t>
            </a:r>
            <a:endParaRPr lang="cs-CZ" sz="2000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1414"/>
            <a:ext cx="9144000" cy="128586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Sopečná činnost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686800" cy="550070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u="sng" dirty="0" smtClean="0">
                <a:solidFill>
                  <a:schemeClr val="accent1"/>
                </a:solidFill>
              </a:rPr>
              <a:t>Jih Evropy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</a:t>
            </a:r>
            <a:r>
              <a:rPr lang="cs-CZ" sz="3000" b="1" dirty="0" smtClean="0">
                <a:cs typeface="Times New Roman"/>
              </a:rPr>
              <a:t>→ existence dosud činných sopek</a:t>
            </a:r>
            <a:endParaRPr lang="cs-CZ" sz="3000" b="1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cs typeface="Times New Roman"/>
              </a:rPr>
              <a:t>→ Vesuv, Etna, Stromboly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3000" dirty="0" smtClean="0">
              <a:cs typeface="Times New Roman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u="sng" dirty="0" smtClean="0">
                <a:solidFill>
                  <a:schemeClr val="accent1"/>
                </a:solidFill>
                <a:cs typeface="Times New Roman"/>
              </a:rPr>
              <a:t>Sever Evropy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dirty="0" smtClean="0">
                <a:cs typeface="Times New Roman"/>
              </a:rPr>
              <a:t>		</a:t>
            </a:r>
            <a:r>
              <a:rPr lang="cs-CZ" sz="3000" b="1" dirty="0" smtClean="0">
                <a:cs typeface="Times New Roman"/>
              </a:rPr>
              <a:t>→ Island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dirty="0" smtClean="0">
                <a:cs typeface="Times New Roman"/>
              </a:rPr>
              <a:t>		→ využívání geotermální energie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dirty="0" smtClean="0">
                <a:cs typeface="Times New Roman"/>
              </a:rPr>
              <a:t>		→ čerpání energie z jádra země (magma)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Plinian Eruption-numbers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1142984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sloupec popela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2500306"/>
            <a:ext cx="350046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hlavní sopouch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2500306"/>
            <a:ext cx="392909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sopečný déšť (popel)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5500702"/>
            <a:ext cx="378618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vrstvy lávy a popele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3438" y="6286520"/>
            <a:ext cx="2428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magma</a:t>
            </a:r>
            <a:endParaRPr lang="cs-CZ" sz="3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5842337"/>
            <a:ext cx="264320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litosférická deska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71480"/>
            <a:ext cx="9144000" cy="6286520"/>
          </a:xfr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b="1" dirty="0" smtClean="0"/>
              <a:t>! ! ! ÚKOL ! ! ! </a:t>
            </a:r>
          </a:p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dirty="0" smtClean="0"/>
              <a:t>	POMOCÍ ATLASU VYHLEDEJTE A VYPIŠTĚ PĚT NEJZNÁMĚJŠÍCH SOPEK (KDE LEŽÍ) </a:t>
            </a:r>
            <a:endParaRPr lang="cs-CZ" sz="3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071810"/>
            <a:ext cx="9144000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1) Etna – Itálie, Sicílie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2) Vesuv – Itálie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3) Stromboli – ostrov Stromboli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4) Hekla – Island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</a:rPr>
              <a:t>5) Askja – Island</a:t>
            </a:r>
          </a:p>
        </p:txBody>
      </p:sp>
      <p:pic>
        <p:nvPicPr>
          <p:cNvPr id="5" name="Zástupný symbol pro obsah 3" descr="Soubor:Europe topography map.pn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ovnoramenný trojúhelník 5"/>
          <p:cNvSpPr/>
          <p:nvPr/>
        </p:nvSpPr>
        <p:spPr>
          <a:xfrm>
            <a:off x="1285852" y="571480"/>
            <a:ext cx="214314" cy="214314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428992" y="5786454"/>
            <a:ext cx="214314" cy="214314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3643306" y="5286388"/>
            <a:ext cx="214314" cy="214314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714744" y="6143644"/>
            <a:ext cx="214314" cy="214314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1000100" y="857232"/>
            <a:ext cx="214314" cy="214314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1071546"/>
            <a:ext cx="16430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Hekla</a:t>
            </a:r>
            <a:endParaRPr lang="cs-CZ" sz="3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71604" y="428604"/>
            <a:ext cx="16430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Askja</a:t>
            </a:r>
            <a:endParaRPr lang="cs-CZ" sz="3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7620" y="5072074"/>
            <a:ext cx="16430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Vesuv</a:t>
            </a:r>
            <a:endParaRPr lang="cs-CZ" sz="3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9058" y="6072206"/>
            <a:ext cx="121444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Etna</a:t>
            </a:r>
            <a:endParaRPr lang="cs-CZ" sz="3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57290" y="5572140"/>
            <a:ext cx="250033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Stromboli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857364"/>
            <a:ext cx="914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b="1" dirty="0" smtClean="0"/>
              <a:t>ukázky evropských sopek</a:t>
            </a:r>
            <a:endParaRPr lang="cs-CZ" sz="5000" b="1" dirty="0"/>
          </a:p>
        </p:txBody>
      </p:sp>
      <p:pic>
        <p:nvPicPr>
          <p:cNvPr id="3074" name="Picture 2" descr="File:Hekla and horse.jpg"/>
          <p:cNvPicPr>
            <a:picLocks noChangeAspect="1" noChangeArrowheads="1"/>
          </p:cNvPicPr>
          <p:nvPr/>
        </p:nvPicPr>
        <p:blipFill>
          <a:blip r:embed="rId2"/>
          <a:srcRect r="8125" b="33010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6215074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3000" b="1" dirty="0" smtClean="0"/>
              <a:t>	</a:t>
            </a:r>
            <a:r>
              <a:rPr lang="cs-CZ" sz="3000" b="1" u="sng" dirty="0" smtClean="0"/>
              <a:t>HEKLA – ISLAND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    	 - poslední erupce 2000</a:t>
            </a:r>
          </a:p>
          <a:p>
            <a:endParaRPr lang="cs-CZ" dirty="0"/>
          </a:p>
        </p:txBody>
      </p:sp>
      <p:pic>
        <p:nvPicPr>
          <p:cNvPr id="2" name="Picture 2" descr="File:Island Askj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6215074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3000" b="1" dirty="0" smtClean="0"/>
              <a:t>	</a:t>
            </a:r>
            <a:r>
              <a:rPr lang="cs-CZ" sz="3000" b="1" u="sng" dirty="0" smtClean="0"/>
              <a:t>ASKJA – ISLAND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    	 - poslední erupce 1961</a:t>
            </a:r>
          </a:p>
          <a:p>
            <a:endParaRPr lang="cs-CZ" dirty="0"/>
          </a:p>
        </p:txBody>
      </p:sp>
      <p:pic>
        <p:nvPicPr>
          <p:cNvPr id="7" name="Obrázek 6" descr="File:Vesuvius from plane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0" y="0"/>
            <a:ext cx="85010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3000" b="1" dirty="0" smtClean="0"/>
              <a:t>	</a:t>
            </a:r>
            <a:r>
              <a:rPr lang="cs-CZ" sz="3000" b="1" u="sng" dirty="0" smtClean="0"/>
              <a:t>VESUV – ITÁLIE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    	 - poslední erupce 1944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	 - výbuchem zaniklo město Pompeje	 </a:t>
            </a:r>
          </a:p>
          <a:p>
            <a:endParaRPr lang="cs-CZ" dirty="0"/>
          </a:p>
        </p:txBody>
      </p:sp>
      <p:pic>
        <p:nvPicPr>
          <p:cNvPr id="9" name="Picture 4" descr="File:DenglerSW-Stromboli-20040928-1230x80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0"/>
            <a:ext cx="850109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3000" b="1" dirty="0" smtClean="0"/>
              <a:t>	</a:t>
            </a:r>
            <a:r>
              <a:rPr lang="cs-CZ" sz="3000" b="1" u="sng" dirty="0" smtClean="0"/>
              <a:t>STROMBOLI – ITÁLIE (Liparské ostrovy)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    	 - poslední erupce 2003	 </a:t>
            </a:r>
          </a:p>
          <a:p>
            <a:endParaRPr lang="cs-CZ" dirty="0"/>
          </a:p>
        </p:txBody>
      </p:sp>
      <p:pic>
        <p:nvPicPr>
          <p:cNvPr id="3" name="Picture 2" descr="File:Sizilien Ätna Gipfel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11429"/>
            <a:ext cx="9144000" cy="6846571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85010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3000" b="1" dirty="0" smtClean="0"/>
              <a:t>	</a:t>
            </a:r>
            <a:r>
              <a:rPr lang="cs-CZ" sz="3000" b="1" u="sng" dirty="0" smtClean="0"/>
              <a:t>ETNA – ITÁLIE (Sicílie)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    	 - poslední erupce 2011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	 - sopka je činná neustále	 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GROSSEN Zacharie.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www:&lt;http://commons.wikimedia.org/wiki/File:Matterhorn-EastAndNorthside-viewedFromZermatt_landscapeformat-2.jpg&gt;.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www:&lt;http://commons.wikimedia.org/wiki/File:Millst%C3%A4tter_See_.JPG?uselang=cs&gt;.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PITICHINACCIO.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www:&lt;http://commons.wikimedia.org/wiki/File:Greece_location_map.svg&gt;.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TUBS.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www:&lt;http://commons.wikimedia.org/wiki/File:Italy_provincial_location_map.svg&gt;.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GEOGRAPHBOT.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www:&lt;http://commons.wikimedia.org/wiki/File:Lochan_by_Achneim_-_geograph.org.uk_-_191751.jpg?uselang=cs&gt;.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GEOGRAPHBOT.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www:&lt;http://commons.wikimedia.org/wiki/File:Farmland_View_-_geograph.org.uk_-_937374.jpg&gt;.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www:&lt;http://commons.wikimedia.org/wiki/File:Hulkovice.JPG?uselang=cs&gt;.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SIMISA.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www:&lt;http://commons.wikimedia.org/wiki/File:2011-10-26_12-34-46_Switzerland_Kanton_Schaffhausen_Merishausen.jpg&gt;.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 TUPUNGATO.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www:&lt;http://commons.wikimedia.org/wiki/File:Orsieres,_Switzerland.jpg&gt;.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SÉMHUR.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www:&lt;http://commons.wikimedia.org/w/index.php?title=File:Plinian_Eruption-numbers.svg&amp;page=1&gt;.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SAUCER Flying.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www:&lt;http://commons.wikimedia.org/wiki/File:Hekla_and_horse.jpg&gt;.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[13] ÜBERRASCHUNGBILDER.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www:&lt;http://commons.wikimedia.org/wiki/File:Island_Askja.jpg&gt;.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[14] JEANOT.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www:&lt;http://commons.wikimedia.org/wiki/File:DenglerSW-Stromboli-20040928-1230x800.jpg&gt;.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[15] PASTORIUS.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www:&lt;http://commons.wikimedia.org/wiki/File:Vesuvius_from_plane.jpg&gt;.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[16] NIKATER.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www:&lt;http://commons.wikimedia.org/wiki/File:Sizilien_%C3%84tna_Gipfel.jpg&gt;.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[17] BORECKÝ Daniel, CHALUPA Petr, NOVÁK Svatopluk, Zeměpis pro 8. ročník, 2. díl Česká republika, nakladatelství Nová Škola, Brno 2009, 95 s.   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3831</TotalTime>
  <Words>522</Words>
  <Application>Microsoft Office PowerPoint</Application>
  <PresentationFormat>Předvádění na obrazovce (4:3)</PresentationFormat>
  <Paragraphs>281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Snímek 1</vt:lpstr>
      <vt:lpstr>Snímek 2</vt:lpstr>
      <vt:lpstr>    Členitost reliéfu</vt:lpstr>
      <vt:lpstr>Snímek 4</vt:lpstr>
      <vt:lpstr>VERTIKÁLNÍ členitost</vt:lpstr>
      <vt:lpstr>HORIZONTÁLNÍ členitost</vt:lpstr>
      <vt:lpstr>Zakreslete do mapy vyznačené poloostrovy</vt:lpstr>
      <vt:lpstr>    Povrch</vt:lpstr>
      <vt:lpstr>Snímek 9</vt:lpstr>
      <vt:lpstr>Zakreslete do mapy vyznačené nížiny</vt:lpstr>
      <vt:lpstr>Zakreslete do mapy vyznačená pohoří</vt:lpstr>
      <vt:lpstr>Doplňte chybějící údaje v tabulce! </vt:lpstr>
      <vt:lpstr>Sopečná činnost </vt:lpstr>
      <vt:lpstr>Snímek 14</vt:lpstr>
      <vt:lpstr>Snímek 15</vt:lpstr>
      <vt:lpstr>Snímek 16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Já</cp:lastModifiedBy>
  <cp:revision>139</cp:revision>
  <dcterms:created xsi:type="dcterms:W3CDTF">2012-07-25T16:34:42Z</dcterms:created>
  <dcterms:modified xsi:type="dcterms:W3CDTF">2013-06-13T07:31:43Z</dcterms:modified>
</cp:coreProperties>
</file>