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9" r:id="rId14"/>
    <p:sldId id="270" r:id="rId15"/>
    <p:sldId id="263" r:id="rId16"/>
    <p:sldId id="268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94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6DBE3-272E-4F69-A872-CEC4C4050E59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482C4-3BA4-48CD-9AE6-0A7F690F6E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6DBE3-272E-4F69-A872-CEC4C4050E59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482C4-3BA4-48CD-9AE6-0A7F690F6E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6DBE3-272E-4F69-A872-CEC4C4050E59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482C4-3BA4-48CD-9AE6-0A7F690F6E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6DBE3-272E-4F69-A872-CEC4C4050E59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482C4-3BA4-48CD-9AE6-0A7F690F6E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6DBE3-272E-4F69-A872-CEC4C4050E59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482C4-3BA4-48CD-9AE6-0A7F690F6E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6DBE3-272E-4F69-A872-CEC4C4050E59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482C4-3BA4-48CD-9AE6-0A7F690F6E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6DBE3-272E-4F69-A872-CEC4C4050E59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482C4-3BA4-48CD-9AE6-0A7F690F6E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6DBE3-272E-4F69-A872-CEC4C4050E59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482C4-3BA4-48CD-9AE6-0A7F690F6E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6DBE3-272E-4F69-A872-CEC4C4050E59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482C4-3BA4-48CD-9AE6-0A7F690F6E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6DBE3-272E-4F69-A872-CEC4C4050E59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482C4-3BA4-48CD-9AE6-0A7F690F6E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6DBE3-272E-4F69-A872-CEC4C4050E59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482C4-3BA4-48CD-9AE6-0A7F690F6E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B6DBE3-272E-4F69-A872-CEC4C4050E59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6482C4-3BA4-48CD-9AE6-0A7F690F6EE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HillHouse.jpg" TargetMode="External"/><Relationship Id="rId2" Type="http://schemas.openxmlformats.org/officeDocument/2006/relationships/hyperlink" Target="http://commons.wikimedia.org/wiki/File:Sagrada_Familia_01.jpg?uselang=cs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Soubor:Mohyla_miru_2.jpg" TargetMode="External"/><Relationship Id="rId4" Type="http://schemas.openxmlformats.org/officeDocument/2006/relationships/hyperlink" Target="http://cs.wikipedia.org/wiki/Soubor:Prag_Prague_Hauptbahnhof_Eingang_(2005).JPG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2" name="Tabulka 20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9686474"/>
              </p:ext>
            </p:extLst>
          </p:nvPr>
        </p:nvGraphicFramePr>
        <p:xfrm>
          <a:off x="971600" y="764704"/>
          <a:ext cx="7056784" cy="453650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013160"/>
                <a:gridCol w="5043624"/>
              </a:tblGrid>
              <a:tr h="4536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Číslo projektu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CZ.1.07/1.5.00/34.0029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36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Číslo materiálu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VY_32_ </a:t>
                      </a:r>
                      <a:r>
                        <a:rPr lang="cs-CZ" sz="1400" dirty="0" smtClean="0">
                          <a:effectLst/>
                        </a:rPr>
                        <a:t>INOVACE_25-11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36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školy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Střední průmyslová škola stavební, Resslova 2,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České Budějovice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36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Ing. arch. Jiří Mysliveček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36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Tematický celek</a:t>
                      </a:r>
                      <a:endParaRPr lang="cs-CZ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Architektura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36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Ročník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2. - 3. </a:t>
                      </a:r>
                      <a:r>
                        <a:rPr lang="cs-CZ" sz="1400" dirty="0">
                          <a:effectLst/>
                        </a:rPr>
                        <a:t>ročník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36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Datum tvorby</a:t>
                      </a:r>
                      <a:endParaRPr lang="cs-CZ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20.4.2012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36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Anotace</a:t>
                      </a:r>
                      <a:endParaRPr lang="cs-CZ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Výukový materiál </a:t>
                      </a:r>
                      <a:r>
                        <a:rPr lang="cs-CZ" sz="1400" dirty="0" smtClean="0">
                          <a:effectLst/>
                        </a:rPr>
                        <a:t>–  prezentace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36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Metodický pokyn</a:t>
                      </a:r>
                      <a:endParaRPr lang="cs-CZ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Lze použít při výuce jako </a:t>
                      </a:r>
                      <a:r>
                        <a:rPr lang="cs-CZ" sz="1400" dirty="0" smtClean="0">
                          <a:effectLst/>
                        </a:rPr>
                        <a:t>výklad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3650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Pokud není uvedeno jinak, použitý materiál je z vlastních zdrojů autora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053" name="Rectangle 52"/>
          <p:cNvSpPr>
            <a:spLocks noChangeArrowheads="1"/>
          </p:cNvSpPr>
          <p:nvPr/>
        </p:nvSpPr>
        <p:spPr bwMode="auto">
          <a:xfrm>
            <a:off x="1331640" y="332656"/>
            <a:ext cx="593803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Digitální učební materiál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5" name="Rectangle 54"/>
          <p:cNvSpPr>
            <a:spLocks noChangeArrowheads="1"/>
          </p:cNvSpPr>
          <p:nvPr/>
        </p:nvSpPr>
        <p:spPr bwMode="auto">
          <a:xfrm>
            <a:off x="35496" y="104056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101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5373216"/>
            <a:ext cx="5544616" cy="1352992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34849777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187624" y="1844824"/>
            <a:ext cx="626469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9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stellar" pitchFamily="18" charset="0"/>
                <a:cs typeface="MV Boli" pitchFamily="2" charset="0"/>
              </a:rPr>
              <a:t>SECESE</a:t>
            </a:r>
            <a:endParaRPr lang="cs-CZ" sz="9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stellar" pitchFamily="18" charset="0"/>
              <a:cs typeface="MV Boli" pitchFamily="2" charset="0"/>
            </a:endParaRPr>
          </a:p>
        </p:txBody>
      </p:sp>
      <p:sp>
        <p:nvSpPr>
          <p:cNvPr id="3" name="TextovéPole 3"/>
          <p:cNvSpPr txBox="1"/>
          <p:nvPr/>
        </p:nvSpPr>
        <p:spPr>
          <a:xfrm>
            <a:off x="2159992" y="4499917"/>
            <a:ext cx="3831562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Vedoucí práce: </a:t>
            </a:r>
            <a:r>
              <a:rPr lang="cs-CZ" dirty="0" err="1" smtClean="0">
                <a:solidFill>
                  <a:schemeClr val="accent2">
                    <a:lumMod val="50000"/>
                  </a:schemeClr>
                </a:solidFill>
              </a:rPr>
              <a:t>Ing.arch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. Jiří Mysliveček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Vypracoval: Markéta Nechvátalová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6707088" cy="5257800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Secese (francouzsky </a:t>
            </a:r>
            <a:r>
              <a:rPr lang="cs-CZ" dirty="0" err="1" smtClean="0"/>
              <a:t>art</a:t>
            </a:r>
            <a:r>
              <a:rPr lang="cs-CZ" dirty="0" smtClean="0"/>
              <a:t> </a:t>
            </a:r>
            <a:r>
              <a:rPr lang="cs-CZ" dirty="0" err="1" smtClean="0"/>
              <a:t>nouveau</a:t>
            </a:r>
            <a:r>
              <a:rPr lang="cs-CZ" dirty="0" smtClean="0"/>
              <a:t> [a:r </a:t>
            </a:r>
            <a:r>
              <a:rPr lang="cs-CZ" dirty="0" err="1" smtClean="0"/>
              <a:t>nuvo</a:t>
            </a:r>
            <a:r>
              <a:rPr lang="cs-CZ" dirty="0" smtClean="0"/>
              <a:t>:], anglicky </a:t>
            </a:r>
            <a:r>
              <a:rPr lang="cs-CZ" dirty="0" err="1" smtClean="0"/>
              <a:t>Modernstyle</a:t>
            </a:r>
            <a:r>
              <a:rPr lang="cs-CZ" dirty="0" smtClean="0"/>
              <a:t>, německy </a:t>
            </a:r>
            <a:r>
              <a:rPr lang="cs-CZ" dirty="0" err="1" smtClean="0"/>
              <a:t>Jugendstil</a:t>
            </a:r>
            <a:r>
              <a:rPr lang="cs-CZ" dirty="0" smtClean="0"/>
              <a:t>) je jedním z uměleckých stylů přelomu 19. a 20. století (období označovaného jako </a:t>
            </a:r>
            <a:r>
              <a:rPr lang="cs-CZ" dirty="0" err="1" smtClean="0"/>
              <a:t>fin</a:t>
            </a:r>
            <a:r>
              <a:rPr lang="cs-CZ" dirty="0" smtClean="0"/>
              <a:t> de </a:t>
            </a:r>
            <a:r>
              <a:rPr lang="cs-CZ" dirty="0" err="1" smtClean="0"/>
              <a:t>siècle</a:t>
            </a:r>
            <a:r>
              <a:rPr lang="cs-CZ" dirty="0" smtClean="0"/>
              <a:t>). Podle některých názorů je posledním z univerzálních mezinárodních výtvarných slohů, jemuž se podařilo vtisknout svůj umělecký řád všem projevům a věcem moderního života. Vytvořila módu a životní styl na konci 19. a začátku 20. století, ať již vystupovala pod různými jmény v různých zemích. Těžiště secese neleží ve vysokém umění, v malbě a sochařství, ale v dekoraci a užitém umění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55576" y="332656"/>
            <a:ext cx="655272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ellar" pitchFamily="18" charset="0"/>
              </a:rPr>
              <a:t>Secese - Úvod</a:t>
            </a:r>
            <a:endParaRPr lang="cs-CZ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ellar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2420888"/>
            <a:ext cx="5904656" cy="3705275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Secesní architektura je architektonický směr objevující se v 80. letech 19. století v Anglii. Zásadně ovlivnil ranou modernu, dílo </a:t>
            </a:r>
            <a:r>
              <a:rPr lang="cs-CZ" dirty="0" err="1" smtClean="0"/>
              <a:t>Bauhausu</a:t>
            </a:r>
            <a:r>
              <a:rPr lang="cs-CZ" dirty="0" smtClean="0"/>
              <a:t> (spolupráce umění a průmyslu) a připravil půdu pro funkcionalismus (užitkovost, prostornost). Od roku 1914 secesní architektura přestala vznikat a někteří architekti, např. v dekoraci střídmý Adolf </a:t>
            </a:r>
            <a:r>
              <a:rPr lang="cs-CZ" dirty="0" err="1" smtClean="0"/>
              <a:t>Loos</a:t>
            </a:r>
            <a:r>
              <a:rPr lang="cs-CZ" dirty="0" smtClean="0"/>
              <a:t>, přešli k moderní architektuře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-241973" y="332656"/>
            <a:ext cx="9627957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ellar" pitchFamily="18" charset="0"/>
              </a:rPr>
              <a:t>Secesní </a:t>
            </a:r>
          </a:p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ellar" pitchFamily="18" charset="0"/>
              </a:rPr>
              <a:t>architektura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ellar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2564904"/>
            <a:ext cx="5688632" cy="3561259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Vedoucími centry byli :</a:t>
            </a:r>
          </a:p>
          <a:p>
            <a:pPr>
              <a:buNone/>
            </a:pPr>
            <a:r>
              <a:rPr lang="cs-CZ" dirty="0" smtClean="0"/>
              <a:t> Skotsko, Belgie, Francie (Paříž a Nancy), Německo (Mnichov a Darmstadt), Rakousko (Vídeň), Itálie, Španělsko, New York, Rusko,Polsko, Holandsko, Skandinávie a Česko.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24823" y="332656"/>
            <a:ext cx="749435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ellar" pitchFamily="18" charset="0"/>
              </a:rPr>
              <a:t>Vedoucí centra </a:t>
            </a:r>
          </a:p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ellar" pitchFamily="18" charset="0"/>
              </a:rPr>
              <a:t>secese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ellar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6059016" cy="4425355"/>
          </a:xfrm>
        </p:spPr>
        <p:txBody>
          <a:bodyPr/>
          <a:lstStyle/>
          <a:p>
            <a:r>
              <a:rPr lang="cs-CZ" dirty="0" smtClean="0"/>
              <a:t>křivka, linie</a:t>
            </a:r>
          </a:p>
          <a:p>
            <a:r>
              <a:rPr lang="cs-CZ" dirty="0" smtClean="0"/>
              <a:t>rostlinný ornament</a:t>
            </a:r>
          </a:p>
          <a:p>
            <a:r>
              <a:rPr lang="cs-CZ" dirty="0" smtClean="0"/>
              <a:t>dekorativnost</a:t>
            </a:r>
          </a:p>
          <a:p>
            <a:r>
              <a:rPr lang="cs-CZ" dirty="0" smtClean="0"/>
              <a:t>prostornost a zdánlivá beztížnost</a:t>
            </a:r>
          </a:p>
          <a:p>
            <a:r>
              <a:rPr lang="cs-CZ" dirty="0" smtClean="0"/>
              <a:t>průhlednost</a:t>
            </a:r>
          </a:p>
          <a:p>
            <a:r>
              <a:rPr lang="cs-CZ" dirty="0" smtClean="0"/>
              <a:t>výrazný skelet</a:t>
            </a: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443807" y="260648"/>
            <a:ext cx="625639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ellar" pitchFamily="18" charset="0"/>
              </a:rPr>
              <a:t>Hlavní znaky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ellar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276872"/>
            <a:ext cx="6948264" cy="4581128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1883 - 1926 Antoni </a:t>
            </a:r>
            <a:r>
              <a:rPr lang="cs-CZ" dirty="0" err="1" smtClean="0"/>
              <a:t>Gaudí</a:t>
            </a:r>
            <a:r>
              <a:rPr lang="cs-CZ" dirty="0" smtClean="0"/>
              <a:t>: Barcelona, kostel ''</a:t>
            </a:r>
            <a:r>
              <a:rPr lang="cs-CZ" dirty="0" err="1" smtClean="0"/>
              <a:t>Segrada</a:t>
            </a:r>
            <a:r>
              <a:rPr lang="cs-CZ" dirty="0" smtClean="0"/>
              <a:t> </a:t>
            </a:r>
            <a:r>
              <a:rPr lang="cs-CZ" dirty="0" err="1" smtClean="0"/>
              <a:t>Familia</a:t>
            </a:r>
            <a:r>
              <a:rPr lang="cs-CZ" dirty="0" smtClean="0"/>
              <a:t>''. Linie zdí dodržuje v proporcích a motivech zákonitosti gotiky, ale v detailech se značně modifikuje - žádné dva nejsou totožné. Neobvyklé věže byly přirovnány k termitištím. Půdorys je asymetrický zoubkovaný a klenba nepravidelně zakřivená. Ačkoli se stavěl 30 let nebyl dokončen.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23528" y="332656"/>
            <a:ext cx="806489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ellar" pitchFamily="18" charset="0"/>
              </a:rPr>
              <a:t>stavby 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ellar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-252536" y="1412777"/>
            <a:ext cx="576064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ellar" pitchFamily="18" charset="0"/>
              </a:rPr>
              <a:t>Sagrada</a:t>
            </a:r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ellar" pitchFamily="18" charset="0"/>
              </a:rPr>
              <a:t> </a:t>
            </a:r>
            <a:r>
              <a:rPr lang="cs-CZ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ellar" pitchFamily="18" charset="0"/>
              </a:rPr>
              <a:t>Familia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ellar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ile:Sagrada Familia 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340768"/>
            <a:ext cx="7620000" cy="51149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Obdélník 4"/>
          <p:cNvSpPr/>
          <p:nvPr/>
        </p:nvSpPr>
        <p:spPr>
          <a:xfrm>
            <a:off x="840052" y="332656"/>
            <a:ext cx="746390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ellar" pitchFamily="18" charset="0"/>
              </a:rPr>
              <a:t>Sagrada</a:t>
            </a:r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ellar" pitchFamily="18" charset="0"/>
              </a:rPr>
              <a:t> </a:t>
            </a:r>
            <a:r>
              <a:rPr lang="cs-CZ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ellar" pitchFamily="18" charset="0"/>
              </a:rPr>
              <a:t>Familia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ellar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2420888"/>
            <a:ext cx="6264696" cy="3705275"/>
          </a:xfrm>
        </p:spPr>
        <p:txBody>
          <a:bodyPr/>
          <a:lstStyle/>
          <a:p>
            <a:r>
              <a:rPr lang="cs-CZ" dirty="0" smtClean="0"/>
              <a:t>1901 Charles </a:t>
            </a:r>
            <a:r>
              <a:rPr lang="cs-CZ" dirty="0" err="1" smtClean="0"/>
              <a:t>Rennie</a:t>
            </a:r>
            <a:r>
              <a:rPr lang="cs-CZ" dirty="0" smtClean="0"/>
              <a:t> Mackintosh: </a:t>
            </a:r>
            <a:r>
              <a:rPr lang="cs-CZ" dirty="0" err="1" smtClean="0"/>
              <a:t>Helensburg</a:t>
            </a:r>
            <a:r>
              <a:rPr lang="cs-CZ" dirty="0" smtClean="0"/>
              <a:t>, </a:t>
            </a:r>
            <a:r>
              <a:rPr lang="cs-CZ" dirty="0" err="1" smtClean="0"/>
              <a:t>Hill</a:t>
            </a:r>
            <a:r>
              <a:rPr lang="cs-CZ" dirty="0" smtClean="0"/>
              <a:t> </a:t>
            </a:r>
            <a:r>
              <a:rPr lang="cs-CZ" dirty="0" err="1" smtClean="0"/>
              <a:t>House</a:t>
            </a:r>
            <a:r>
              <a:rPr lang="cs-CZ" dirty="0" smtClean="0"/>
              <a:t>.Obložení bíle natřeným dřevem v interiéru je </a:t>
            </a:r>
            <a:r>
              <a:rPr lang="cs-CZ" dirty="0" err="1" smtClean="0"/>
              <a:t>tipický</a:t>
            </a:r>
            <a:r>
              <a:rPr lang="cs-CZ" dirty="0" smtClean="0"/>
              <a:t> znak </a:t>
            </a:r>
            <a:r>
              <a:rPr lang="cs-CZ" dirty="0" err="1" smtClean="0"/>
              <a:t>Mackintonoshova</a:t>
            </a:r>
            <a:r>
              <a:rPr lang="cs-CZ" dirty="0" smtClean="0"/>
              <a:t> díla.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960549" y="260648"/>
            <a:ext cx="522290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ellar" pitchFamily="18" charset="0"/>
              </a:rPr>
              <a:t>Hill</a:t>
            </a:r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ellar" pitchFamily="18" charset="0"/>
              </a:rPr>
              <a:t> House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ellar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164131" y="188640"/>
            <a:ext cx="481574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ellar" pitchFamily="18" charset="0"/>
              </a:rPr>
              <a:t>Hill</a:t>
            </a:r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ellar" pitchFamily="18" charset="0"/>
              </a:rPr>
              <a:t> House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ellar" pitchFamily="18" charset="0"/>
            </a:endParaRPr>
          </a:p>
        </p:txBody>
      </p:sp>
      <p:pic>
        <p:nvPicPr>
          <p:cNvPr id="20482" name="Picture 2" descr="Soubor:HillHous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196752"/>
            <a:ext cx="7620000" cy="5286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780928"/>
            <a:ext cx="7596336" cy="4077072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Praha hlavní nádraží (od 15. února 1940 do roku 1945 a od ledna 1953 dodnes), v minulosti nazývané Praha Wilsonovo nádraží (1919–1940, 1945[?]–1953, od roku 1990 má označení „nádraží prezidenta Wilsona“ jako čestný titul) a nádraží císaře Františka Josefa (1871–1919), je nejvýznamnější pražské železniční nádraží. Kolejiště a Fantova odbavovací budova leží na Vinohradech v Praze 2, nová odbavovací budova na Novém Městě v Praze 1, severní zhlaví zasahuje do Žižkova na Praze 3.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987497" y="476672"/>
            <a:ext cx="716901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ellar" pitchFamily="18" charset="0"/>
              </a:rPr>
              <a:t>Národní stavby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ellar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-1116632" y="1700809"/>
            <a:ext cx="870465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ellar" pitchFamily="18" charset="0"/>
              </a:rPr>
              <a:t>Praha hlavní nádraží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ellar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Soubor:Prag Prague Hauptbahnhof Eingang (200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772816"/>
            <a:ext cx="5115322" cy="46566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Obdélník 4"/>
          <p:cNvSpPr/>
          <p:nvPr/>
        </p:nvSpPr>
        <p:spPr>
          <a:xfrm>
            <a:off x="1982963" y="332656"/>
            <a:ext cx="517808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ellar" pitchFamily="18" charset="0"/>
              </a:rPr>
              <a:t>Praha hl. Nádraží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ellar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6563072" cy="4525963"/>
          </a:xfrm>
        </p:spPr>
        <p:txBody>
          <a:bodyPr/>
          <a:lstStyle/>
          <a:p>
            <a:r>
              <a:rPr lang="cs-CZ" dirty="0" smtClean="0"/>
              <a:t>Mohyla míru je první mírový památník v Evropě. Historicky je spojena s Bitvou u Slavkova a stojí na </a:t>
            </a:r>
            <a:r>
              <a:rPr lang="cs-CZ" dirty="0" err="1" smtClean="0"/>
              <a:t>Prackém</a:t>
            </a:r>
            <a:r>
              <a:rPr lang="cs-CZ" dirty="0" smtClean="0"/>
              <a:t> kopci asi kilometr jižně od obce Práce, v místě rozhodujícího vítězství Francouzů nad Rusy a Rakušany. Je chráněna jako kulturní památka České republiky.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187624" y="404664"/>
            <a:ext cx="669674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ellar" pitchFamily="18" charset="0"/>
              </a:rPr>
              <a:t>Mohyla míru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ellar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971600" y="260648"/>
            <a:ext cx="727280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ellar" pitchFamily="18" charset="0"/>
              </a:rPr>
              <a:t>Mo</a:t>
            </a:r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ellar" pitchFamily="18" charset="0"/>
              </a:rPr>
              <a:t>hyla míru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ellar" pitchFamily="18" charset="0"/>
            </a:endParaRPr>
          </a:p>
        </p:txBody>
      </p:sp>
      <p:pic>
        <p:nvPicPr>
          <p:cNvPr id="25602" name="Picture 2" descr="Soubor:Mohyla miru 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556792"/>
            <a:ext cx="7620000" cy="4457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/>
              <a:t>BERNARD GAGNON, Bernard </a:t>
            </a:r>
            <a:r>
              <a:rPr lang="cs-CZ" dirty="0" err="1" smtClean="0"/>
              <a:t>Gagnon</a:t>
            </a:r>
            <a:r>
              <a:rPr lang="cs-CZ" dirty="0" smtClean="0"/>
              <a:t>. </a:t>
            </a:r>
            <a:r>
              <a:rPr lang="cs-CZ" i="1" dirty="0" smtClean="0"/>
              <a:t>http://commons.wikimedia.org</a:t>
            </a:r>
            <a:r>
              <a:rPr lang="cs-CZ" dirty="0" smtClean="0"/>
              <a:t> [online]. [cit. 18.4.2013]. Dostupný na WWW: </a:t>
            </a:r>
            <a:r>
              <a:rPr lang="cs-CZ" dirty="0" smtClean="0">
                <a:hlinkClick r:id="rId2"/>
              </a:rPr>
              <a:t>http://commons.wikimedia.org/wiki/File:Sagrada_Familia_01.jpg?uselang=cs</a:t>
            </a:r>
            <a:endParaRPr lang="cs-CZ" dirty="0" smtClean="0"/>
          </a:p>
          <a:p>
            <a:r>
              <a:rPr lang="pl-PL" dirty="0" smtClean="0"/>
              <a:t>JEREMY ATHERTON, Jeremy Atherton. </a:t>
            </a:r>
            <a:r>
              <a:rPr lang="pl-PL" i="1" dirty="0" smtClean="0"/>
              <a:t>http://cs.wikipedia.org</a:t>
            </a:r>
            <a:r>
              <a:rPr lang="pl-PL" dirty="0" smtClean="0"/>
              <a:t> [online]. [cit. 18.4.2013]. Dostupný na WWW: </a:t>
            </a:r>
            <a:r>
              <a:rPr lang="pl-PL" dirty="0" smtClean="0">
                <a:hlinkClick r:id="rId3"/>
              </a:rPr>
              <a:t>http://cs.wikipedia.org/wiki/Soubor:HillHouse.jpg</a:t>
            </a:r>
            <a:endParaRPr lang="pl-PL" dirty="0" smtClean="0"/>
          </a:p>
          <a:p>
            <a:r>
              <a:rPr lang="cs-CZ" dirty="0" smtClean="0"/>
              <a:t>USER:BRUNSWYK, User:</a:t>
            </a:r>
            <a:r>
              <a:rPr lang="cs-CZ" dirty="0" err="1" smtClean="0"/>
              <a:t>brunswyk</a:t>
            </a:r>
            <a:r>
              <a:rPr lang="cs-CZ" dirty="0" smtClean="0"/>
              <a:t>. </a:t>
            </a:r>
            <a:r>
              <a:rPr lang="cs-CZ" i="1" dirty="0" smtClean="0"/>
              <a:t>http://cs.wikipedia.org</a:t>
            </a:r>
            <a:r>
              <a:rPr lang="cs-CZ" dirty="0" smtClean="0"/>
              <a:t> [online]. [cit. 18.4.2013]. Dostupný na WWW: </a:t>
            </a:r>
            <a:r>
              <a:rPr lang="cs-CZ" dirty="0" smtClean="0">
                <a:hlinkClick r:id="rId4"/>
              </a:rPr>
              <a:t>http://cs.wikipedia.org/wiki/Soubor:Prag_Prague_Hauptbahnhof_Eingang_(2005).JPG</a:t>
            </a:r>
            <a:endParaRPr lang="cs-CZ" dirty="0" smtClean="0"/>
          </a:p>
          <a:p>
            <a:r>
              <a:rPr lang="pl-PL" dirty="0" smtClean="0"/>
              <a:t>KIRK, Kirk. </a:t>
            </a:r>
            <a:r>
              <a:rPr lang="pl-PL" i="1" dirty="0" smtClean="0"/>
              <a:t>http://cs.wikipedia.org</a:t>
            </a:r>
            <a:r>
              <a:rPr lang="pl-PL" dirty="0" smtClean="0"/>
              <a:t> [online]. [cit. 18.4.2013]. Dostupný na WWW: </a:t>
            </a:r>
            <a:r>
              <a:rPr lang="pl-PL" dirty="0" smtClean="0">
                <a:hlinkClick r:id="rId5"/>
              </a:rPr>
              <a:t>http://cs.wikipedia.org/wiki/Soubor:Mohyla_miru_2.jpg</a:t>
            </a:r>
            <a:endParaRPr lang="pl-PL" dirty="0" smtClean="0"/>
          </a:p>
          <a:p>
            <a:endParaRPr lang="pl-PL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843808" y="404664"/>
            <a:ext cx="31838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ellar" pitchFamily="18" charset="0"/>
              </a:rPr>
              <a:t>Zdroje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ellar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95736" y="5517232"/>
            <a:ext cx="7211144" cy="1184995"/>
          </a:xfrm>
        </p:spPr>
        <p:txBody>
          <a:bodyPr>
            <a:normAutofit/>
          </a:bodyPr>
          <a:lstStyle/>
          <a:p>
            <a:r>
              <a:rPr lang="cs-CZ" dirty="0" err="1" smtClean="0"/>
              <a:t>Ing.arch</a:t>
            </a:r>
            <a:r>
              <a:rPr lang="cs-CZ" dirty="0" smtClean="0"/>
              <a:t>. Jiří Mysliveček</a:t>
            </a:r>
          </a:p>
          <a:p>
            <a:r>
              <a:rPr lang="cs-CZ" dirty="0" smtClean="0"/>
              <a:t>Tereza Vlková a Markéta Nechvátalová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102</TotalTime>
  <Words>156</Words>
  <Application>Microsoft Office PowerPoint</Application>
  <PresentationFormat>Předvádění na obrazovce (4:3)</PresentationFormat>
  <Paragraphs>62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TeZzina</dc:creator>
  <cp:lastModifiedBy>Alena Stachová</cp:lastModifiedBy>
  <cp:revision>13</cp:revision>
  <dcterms:created xsi:type="dcterms:W3CDTF">2013-04-17T20:12:55Z</dcterms:created>
  <dcterms:modified xsi:type="dcterms:W3CDTF">2013-07-01T10:38:14Z</dcterms:modified>
</cp:coreProperties>
</file>