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300" r:id="rId2"/>
    <p:sldId id="280" r:id="rId3"/>
    <p:sldId id="281" r:id="rId4"/>
    <p:sldId id="265" r:id="rId5"/>
    <p:sldId id="283" r:id="rId6"/>
    <p:sldId id="264" r:id="rId7"/>
    <p:sldId id="261" r:id="rId8"/>
    <p:sldId id="262" r:id="rId9"/>
    <p:sldId id="289" r:id="rId10"/>
    <p:sldId id="263" r:id="rId11"/>
    <p:sldId id="266" r:id="rId12"/>
    <p:sldId id="276" r:id="rId13"/>
    <p:sldId id="286" r:id="rId14"/>
    <p:sldId id="285" r:id="rId15"/>
    <p:sldId id="287" r:id="rId16"/>
    <p:sldId id="288" r:id="rId17"/>
    <p:sldId id="291" r:id="rId18"/>
    <p:sldId id="292" r:id="rId19"/>
    <p:sldId id="269" r:id="rId20"/>
    <p:sldId id="295" r:id="rId21"/>
    <p:sldId id="270" r:id="rId22"/>
    <p:sldId id="298" r:id="rId23"/>
    <p:sldId id="297" r:id="rId24"/>
    <p:sldId id="29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69D700-DE30-46A4-80CD-82146E67489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301C74-68BA-436B-A871-E3C0E3A26B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301C74-68BA-436B-A871-E3C0E3A26B0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BEA69E1-0FFE-4AC2-80D2-21E691030EB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AB622FB-28A9-4AE8-B427-8B221AE1FFB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8/04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4. vodstvo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Evropa, vodstvo, evropská úmoří, oceány, moře, zálivy, průlivy, úžiny, jezera, řeky, rybníky, vodní nádrže, ledovce, fjordy, bludné kameny     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    v oblasti vodstva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Základní otázky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686800" cy="5429264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1) V jakém skupenství najdeme vodu na naší Zemi?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2) Vysvětlete rozdíl mezi oceánem a mořem?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3) Vysvětlete rozdíl mezi průplavem a průlivem?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4) Jaký je rozdíl mezi jezerem a rybníkem?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5) Jaký význam mají vodní nádrže? </a:t>
            </a:r>
            <a:endParaRPr lang="cs-CZ" sz="3000" dirty="0">
              <a:solidFill>
                <a:schemeClr val="accent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5720" y="1500174"/>
            <a:ext cx="8572560" cy="50720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85720" y="1500174"/>
            <a:ext cx="857256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Voda na naší Zemi je ve třech skupenství: </a:t>
            </a:r>
            <a:r>
              <a:rPr lang="cs-CZ" sz="3000" dirty="0" smtClean="0"/>
              <a:t>	</a:t>
            </a:r>
          </a:p>
          <a:p>
            <a:pPr>
              <a:lnSpc>
                <a:spcPct val="200000"/>
              </a:lnSpc>
            </a:pPr>
            <a:r>
              <a:rPr lang="cs-CZ" sz="3000" b="1" dirty="0" smtClean="0"/>
              <a:t>	</a:t>
            </a:r>
            <a:r>
              <a:rPr lang="cs-CZ" sz="3000" dirty="0" smtClean="0"/>
              <a:t>1) KAPALNÉ – oceány, moře, jezera, řeky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dirty="0" smtClean="0"/>
              <a:t>		2) PLYNNÉ – vodní pára, oblačnosti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dirty="0" smtClean="0"/>
              <a:t>		3) PEVNÉ – ledovce, sníh </a:t>
            </a:r>
          </a:p>
          <a:p>
            <a:pPr marL="342900" indent="-342900">
              <a:buAutoNum type="arabicParenR"/>
            </a:pP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85720" y="1500174"/>
            <a:ext cx="8572560" cy="50720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85720" y="1500174"/>
            <a:ext cx="85725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dirty="0" smtClean="0"/>
              <a:t>     </a:t>
            </a:r>
            <a:r>
              <a:rPr lang="cs-CZ" sz="3000" b="1" dirty="0" smtClean="0"/>
              <a:t>Rozdíl mezi oceánem a moře: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dirty="0" smtClean="0"/>
              <a:t>		1) podle velikosti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dirty="0" smtClean="0"/>
              <a:t>		2) oceán odděluje světadíly 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dirty="0" smtClean="0"/>
              <a:t>		3) moře je část oceánu u pobřeží pevniny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85720" y="1500174"/>
            <a:ext cx="8572560" cy="50720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85720" y="1500174"/>
            <a:ext cx="85725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Rozdíl mezi průlivem a průplavem: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1) průliv – přírodní úžina spojující dvě moře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	</a:t>
            </a:r>
            <a:r>
              <a:rPr lang="cs-CZ" sz="3000" dirty="0" smtClean="0">
                <a:cs typeface="Times New Roman"/>
              </a:rPr>
              <a:t>→ Bospor, Dardanely, Gibraltar </a:t>
            </a:r>
            <a:endParaRPr lang="cs-CZ" sz="3000" dirty="0" smtClean="0"/>
          </a:p>
          <a:p>
            <a:pPr>
              <a:lnSpc>
                <a:spcPct val="200000"/>
              </a:lnSpc>
            </a:pPr>
            <a:r>
              <a:rPr lang="cs-CZ" sz="3000" dirty="0" smtClean="0"/>
              <a:t>	2) průplav – uměle vytvořená vodní cesta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	</a:t>
            </a:r>
            <a:r>
              <a:rPr lang="cs-CZ" sz="3000" dirty="0" smtClean="0">
                <a:cs typeface="Times New Roman"/>
              </a:rPr>
              <a:t>→ Panamský a Suezský průplav </a:t>
            </a:r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22" name="Obdélník 21"/>
          <p:cNvSpPr/>
          <p:nvPr/>
        </p:nvSpPr>
        <p:spPr>
          <a:xfrm>
            <a:off x="285720" y="1500174"/>
            <a:ext cx="8572560" cy="50720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85720" y="1500174"/>
            <a:ext cx="8572560" cy="28575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Rozdíl mezi jezerem a rybníkem: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1) jezero – vodní plocha vytvořena přírodou 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dirty="0" smtClean="0"/>
              <a:t>		2) rybník – vodní plocha vytvořena člověkem</a:t>
            </a:r>
            <a:endParaRPr lang="cs-CZ" sz="3000" dirty="0"/>
          </a:p>
        </p:txBody>
      </p:sp>
      <p:sp>
        <p:nvSpPr>
          <p:cNvPr id="24" name="Obdélník 23"/>
          <p:cNvSpPr/>
          <p:nvPr/>
        </p:nvSpPr>
        <p:spPr>
          <a:xfrm>
            <a:off x="285720" y="1500174"/>
            <a:ext cx="8572560" cy="50720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85720" y="1500174"/>
            <a:ext cx="85725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Důvod budování vodních nádrží: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dirty="0" smtClean="0"/>
              <a:t>		1) zásoba pitné vody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dirty="0" smtClean="0"/>
              <a:t>		2) ochrana před povodněmi 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dirty="0" smtClean="0"/>
              <a:t>		3) výroba elektrické energie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dirty="0" smtClean="0"/>
              <a:t>		4) rozvoj turismu a rekreace </a:t>
            </a:r>
            <a:endParaRPr lang="cs-CZ" sz="30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  <p:bldP spid="16" grpId="1" animBg="1"/>
      <p:bldP spid="17" grpId="0"/>
      <p:bldP spid="17" grpId="1"/>
      <p:bldP spid="18" grpId="0" animBg="1"/>
      <p:bldP spid="18" grpId="1" animBg="1"/>
      <p:bldP spid="19" grpId="0"/>
      <p:bldP spid="19" grpId="1"/>
      <p:bldP spid="20" grpId="0" animBg="1"/>
      <p:bldP spid="20" grpId="1" animBg="1"/>
      <p:bldP spid="21" grpId="0"/>
      <p:bldP spid="21" grpId="1"/>
      <p:bldP spid="22" grpId="0" animBg="1"/>
      <p:bldP spid="22" grpId="1" animBg="1"/>
      <p:bldP spid="23" grpId="0"/>
      <p:bldP spid="23" grpId="1"/>
      <p:bldP spid="24" grpId="0" animBg="1"/>
      <p:bldP spid="24" grpId="1" animBg="1"/>
      <p:bldP spid="25" grpId="0"/>
      <p:bldP spid="2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2873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Vodstvo Evropy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686800" cy="60007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→ Evropa spadá do tři hlavních úmoří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			1) úmoří Atlantského oceánu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			2) úmoří Severního ledového oceánu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			3) bezodtoková oblast 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→ Evropa má celou řadu moří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cs typeface="Times New Roman"/>
              </a:rPr>
              <a:t>					A) moře vnitřní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cs typeface="Times New Roman"/>
              </a:rPr>
              <a:t>					B) moře okrajová</a:t>
            </a:r>
          </a:p>
          <a:p>
            <a:pPr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                           </a:t>
            </a: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File:Europe blank laea location map.svg"/>
          <p:cNvPicPr>
            <a:picLocks/>
          </p:cNvPicPr>
          <p:nvPr/>
        </p:nvPicPr>
        <p:blipFill>
          <a:blip r:embed="rId2" cstate="print"/>
          <a:srcRect r="8036"/>
          <a:stretch>
            <a:fillRect/>
          </a:stretch>
        </p:blipFill>
        <p:spPr bwMode="auto">
          <a:xfrm>
            <a:off x="928662" y="1357298"/>
            <a:ext cx="7358114" cy="535785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0" y="500042"/>
            <a:ext cx="9144000" cy="785818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sng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Vnitřní a vnější moře</a:t>
            </a:r>
            <a:endParaRPr kumimoji="0" lang="cs-CZ" sz="4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86512" y="4929198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14612" y="1785926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Norské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29454" y="4500570"/>
            <a:ext cx="4286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1802" y="171448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86512" y="4929198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vnější moře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14612" y="1785926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vnitřní moře</a:t>
            </a:r>
            <a:endParaRPr lang="cs-CZ" sz="2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2873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Práce s atlasem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686800" cy="507207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1. Vypište všechny oceány omývající Evropu.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2. Vypište všechna evropská moře. 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3. Vypište všechny evropské zálivy a průlivy. 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4. Vypište deset největších evropských veletoků.   </a:t>
            </a:r>
            <a:endParaRPr lang="cs-CZ" sz="30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14480" y="1357298"/>
            <a:ext cx="6072230" cy="214314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Zakreslete do mapy vyznačená moře 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Soubor:Europe topography map.pn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929322" y="4714884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Černé moře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728" y="5857892"/>
            <a:ext cx="35719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tx2"/>
                </a:solidFill>
              </a:rPr>
              <a:t>Středozemní </a:t>
            </a:r>
          </a:p>
          <a:p>
            <a:r>
              <a:rPr lang="cs-CZ" sz="2500" b="1" dirty="0" smtClean="0">
                <a:solidFill>
                  <a:schemeClr val="tx2"/>
                </a:solidFill>
              </a:rPr>
              <a:t>                          moře</a:t>
            </a:r>
            <a:endParaRPr lang="cs-CZ" sz="25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9104577">
            <a:off x="2175661" y="1018350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Norské moře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14480" y="2571744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Severní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moře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6794874">
            <a:off x="3432743" y="2102108"/>
            <a:ext cx="192882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tx2"/>
                </a:solidFill>
              </a:rPr>
              <a:t>Baltské moře</a:t>
            </a:r>
            <a:endParaRPr lang="cs-CZ" sz="15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57752" y="0"/>
            <a:ext cx="16430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00" b="1" dirty="0" smtClean="0">
                <a:solidFill>
                  <a:schemeClr val="tx2"/>
                </a:solidFill>
              </a:rPr>
              <a:t>Barentsovo</a:t>
            </a:r>
          </a:p>
          <a:p>
            <a:pPr algn="ctr"/>
            <a:r>
              <a:rPr lang="cs-CZ" sz="1300" b="1" dirty="0" smtClean="0">
                <a:solidFill>
                  <a:schemeClr val="tx2"/>
                </a:solidFill>
              </a:rPr>
              <a:t>moře</a:t>
            </a:r>
            <a:endParaRPr lang="cs-CZ" sz="13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28662" y="0"/>
            <a:ext cx="26432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tx2"/>
                </a:solidFill>
              </a:rPr>
              <a:t>Severní ledový oceán </a:t>
            </a:r>
            <a:endParaRPr lang="cs-CZ" sz="25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7415444">
            <a:off x="-756999" y="2251574"/>
            <a:ext cx="300039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tx2"/>
                </a:solidFill>
              </a:rPr>
              <a:t>Atlantský oceán </a:t>
            </a:r>
            <a:endParaRPr lang="cs-CZ" sz="2500" b="1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2422936">
            <a:off x="3411243" y="5275174"/>
            <a:ext cx="15001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2"/>
                </a:solidFill>
              </a:rPr>
              <a:t>Jaderské moře</a:t>
            </a:r>
            <a:endParaRPr lang="cs-CZ" sz="1200" b="1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800696">
            <a:off x="2786050" y="5572140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>
                <a:solidFill>
                  <a:schemeClr val="tx2"/>
                </a:solidFill>
              </a:rPr>
              <a:t>Tyrhénské </a:t>
            </a:r>
          </a:p>
          <a:p>
            <a:pPr algn="ctr"/>
            <a:r>
              <a:rPr lang="cs-CZ" sz="1200" b="1" dirty="0" smtClean="0">
                <a:solidFill>
                  <a:schemeClr val="tx2"/>
                </a:solidFill>
              </a:rPr>
              <a:t>moře</a:t>
            </a:r>
            <a:endParaRPr lang="cs-CZ" sz="1200" b="1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72264" y="4572008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</a:t>
            </a:r>
            <a:endParaRPr lang="cs-CZ" sz="3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86182" y="4929198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</a:t>
            </a:r>
            <a:endParaRPr lang="cs-CZ" sz="3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86116" y="5429264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</a:t>
            </a:r>
            <a:endParaRPr lang="cs-CZ" sz="3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28860" y="5715016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</a:t>
            </a:r>
            <a:endParaRPr lang="cs-CZ" sz="3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5720" y="2357430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7</a:t>
            </a:r>
            <a:endParaRPr lang="cs-CZ" sz="3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00298" y="2643182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8</a:t>
            </a:r>
            <a:endParaRPr lang="cs-CZ" sz="3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6248" y="2071678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9</a:t>
            </a:r>
            <a:endParaRPr lang="cs-CZ" sz="3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57488" y="1000108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10</a:t>
            </a:r>
            <a:endParaRPr lang="cs-CZ" sz="3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00232" y="142852"/>
            <a:ext cx="571504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6</a:t>
            </a:r>
            <a:endParaRPr lang="cs-CZ" sz="3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500694" y="0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8" grpId="0"/>
      <p:bldP spid="18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/>
      <p:bldP spid="2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Nadpis 1"/>
          <p:cNvSpPr txBox="1">
            <a:spLocks/>
          </p:cNvSpPr>
          <p:nvPr/>
        </p:nvSpPr>
        <p:spPr>
          <a:xfrm>
            <a:off x="285720" y="1357298"/>
            <a:ext cx="8643998" cy="21431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Zakreslete do mapy vyznačené</a:t>
            </a:r>
            <a:r>
              <a:rPr kumimoji="0" lang="cs-CZ" sz="5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 zálivy a průlivy</a:t>
            </a: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 </a:t>
            </a:r>
            <a:endParaRPr kumimoji="0" lang="cs-CZ" sz="5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pic>
        <p:nvPicPr>
          <p:cNvPr id="4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28596" y="4143380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Biskajský záliv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86182" y="1357298"/>
            <a:ext cx="1285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Botnický záliv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71670" y="5072074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Lví záliv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5008" y="52863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Bospor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29256" y="557214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Dardanely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1472" y="564357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Gibraltar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42976" y="3643314"/>
            <a:ext cx="128588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1"/>
                </a:solidFill>
              </a:rPr>
              <a:t>La Manche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57884" y="5143512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</a:t>
            </a:r>
            <a:endParaRPr lang="cs-CZ" sz="3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72132" y="5429264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</a:t>
            </a:r>
            <a:endParaRPr lang="cs-CZ" sz="3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57422" y="5000636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</a:t>
            </a:r>
            <a:endParaRPr lang="cs-CZ" sz="3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7158" y="5786454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</a:t>
            </a:r>
            <a:endParaRPr lang="cs-CZ" sz="3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14414" y="4214818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</a:t>
            </a:r>
            <a:endParaRPr lang="cs-CZ" sz="3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500166" y="3571876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6</a:t>
            </a:r>
            <a:endParaRPr lang="cs-CZ" sz="3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14810" y="1500174"/>
            <a:ext cx="428628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7</a:t>
            </a:r>
            <a:endParaRPr lang="cs-CZ" sz="3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57752" y="192880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8</a:t>
            </a:r>
            <a:endParaRPr lang="cs-CZ" sz="3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72198" y="0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9</a:t>
            </a:r>
            <a:endParaRPr lang="cs-CZ" sz="3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86116" y="614364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10</a:t>
            </a:r>
            <a:endParaRPr lang="cs-CZ" sz="3000" b="1" dirty="0"/>
          </a:p>
        </p:txBody>
      </p:sp>
      <p:sp>
        <p:nvSpPr>
          <p:cNvPr id="28" name="TextovéPole 27"/>
          <p:cNvSpPr txBox="1"/>
          <p:nvPr/>
        </p:nvSpPr>
        <p:spPr>
          <a:xfrm flipH="1">
            <a:off x="4429124" y="1928802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Finský záliv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86446" y="0"/>
            <a:ext cx="1000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Češský </a:t>
            </a:r>
          </a:p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záliv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rot="2209365">
            <a:off x="2874494" y="6326906"/>
            <a:ext cx="1424040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>
                <a:solidFill>
                  <a:schemeClr val="accent1"/>
                </a:solidFill>
              </a:rPr>
              <a:t>Sicilský průliv</a:t>
            </a:r>
            <a:endParaRPr lang="cs-CZ" sz="13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5" grpId="0"/>
      <p:bldP spid="6" grpId="0"/>
      <p:bldP spid="7" grpId="0"/>
      <p:bldP spid="13" grpId="0"/>
      <p:bldP spid="14" grpId="0"/>
      <p:bldP spid="16" grpId="0"/>
      <p:bldP spid="17" grpId="0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Europe 2000years ago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760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786578" y="0"/>
            <a:ext cx="2357422" cy="6858000"/>
          </a:xfrm>
          <a:prstGeom prst="rect">
            <a:avLst/>
          </a:prstGeom>
          <a:solidFill>
            <a:schemeClr val="accent1">
              <a:alpha val="4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1 - </a:t>
            </a:r>
            <a:r>
              <a:rPr lang="cs-CZ" sz="3000" b="1" dirty="0" smtClean="0">
                <a:solidFill>
                  <a:schemeClr val="accent1"/>
                </a:solidFill>
              </a:rPr>
              <a:t>Tejo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2 - </a:t>
            </a:r>
            <a:r>
              <a:rPr lang="cs-CZ" sz="3000" b="1" dirty="0" smtClean="0">
                <a:solidFill>
                  <a:schemeClr val="accent1"/>
                </a:solidFill>
              </a:rPr>
              <a:t>Dunaj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3 - </a:t>
            </a:r>
            <a:r>
              <a:rPr lang="cs-CZ" sz="3000" b="1" dirty="0" smtClean="0">
                <a:solidFill>
                  <a:schemeClr val="accent1"/>
                </a:solidFill>
              </a:rPr>
              <a:t>Loira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4 - </a:t>
            </a:r>
            <a:r>
              <a:rPr lang="cs-CZ" sz="3000" b="1" dirty="0" smtClean="0">
                <a:solidFill>
                  <a:schemeClr val="accent1"/>
                </a:solidFill>
              </a:rPr>
              <a:t>Rýn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5 - </a:t>
            </a:r>
            <a:r>
              <a:rPr lang="cs-CZ" sz="3000" b="1" dirty="0" smtClean="0">
                <a:solidFill>
                  <a:schemeClr val="accent1"/>
                </a:solidFill>
              </a:rPr>
              <a:t>Labe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6 -</a:t>
            </a:r>
            <a:r>
              <a:rPr lang="cs-CZ" sz="3000" b="1" dirty="0" smtClean="0">
                <a:solidFill>
                  <a:schemeClr val="accent1"/>
                </a:solidFill>
              </a:rPr>
              <a:t> Odra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7 - </a:t>
            </a:r>
            <a:r>
              <a:rPr lang="cs-CZ" sz="3000" b="1" dirty="0" smtClean="0">
                <a:solidFill>
                  <a:schemeClr val="accent1"/>
                </a:solidFill>
              </a:rPr>
              <a:t>Seina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8 - </a:t>
            </a:r>
            <a:r>
              <a:rPr lang="cs-CZ" sz="3000" b="1" dirty="0" smtClean="0">
                <a:solidFill>
                  <a:schemeClr val="accent1"/>
                </a:solidFill>
              </a:rPr>
              <a:t>Visla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9 - </a:t>
            </a:r>
            <a:r>
              <a:rPr lang="cs-CZ" sz="3000" b="1" dirty="0" smtClean="0">
                <a:solidFill>
                  <a:schemeClr val="accent1"/>
                </a:solidFill>
              </a:rPr>
              <a:t>Dněstr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10 – </a:t>
            </a:r>
            <a:r>
              <a:rPr lang="cs-CZ" sz="3000" b="1" dirty="0" smtClean="0">
                <a:solidFill>
                  <a:schemeClr val="accent1"/>
                </a:solidFill>
              </a:rPr>
              <a:t>Dněpr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1472" y="5286388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28992" y="400050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7686" y="4500570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29256" y="4500570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43042" y="4143380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</a:t>
            </a:r>
            <a:endParaRPr lang="cs-CZ" sz="3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3500438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</a:t>
            </a:r>
            <a:endParaRPr lang="cs-CZ" sz="3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14678" y="335756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</a:t>
            </a:r>
            <a:endParaRPr lang="cs-CZ" sz="3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3108" y="400050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7</a:t>
            </a:r>
            <a:endParaRPr lang="cs-CZ" sz="3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7686" y="371475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8</a:t>
            </a:r>
            <a:endParaRPr lang="cs-CZ" sz="3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0694" y="2571744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10</a:t>
            </a:r>
            <a:endParaRPr lang="cs-CZ" sz="3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57884" y="3500438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10</a:t>
            </a:r>
            <a:endParaRPr lang="cs-CZ" sz="3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86380" y="3786190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9</a:t>
            </a:r>
            <a:endParaRPr lang="cs-CZ" sz="3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7620" y="364331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6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allAtOnce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42942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Doplňte chybějící údaje  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0823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4"/>
          <a:ext cx="9144000" cy="68579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618836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r>
                        <a:rPr lang="cs-CZ" sz="2500" baseline="0" dirty="0" smtClean="0">
                          <a:solidFill>
                            <a:schemeClr val="bg1"/>
                          </a:solidFill>
                        </a:rPr>
                        <a:t> ŘEKY</a:t>
                      </a:r>
                      <a:endParaRPr lang="cs-CZ" sz="25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aseline="0" dirty="0" smtClean="0">
                          <a:solidFill>
                            <a:schemeClr val="bg1"/>
                          </a:solidFill>
                        </a:rPr>
                        <a:t>PRAMEN – STÁT</a:t>
                      </a:r>
                      <a:endParaRPr lang="cs-CZ" sz="25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bg1"/>
                          </a:solidFill>
                        </a:rPr>
                        <a:t>KAM</a:t>
                      </a:r>
                      <a:r>
                        <a:rPr lang="cs-CZ" sz="2500" baseline="0" dirty="0" smtClean="0">
                          <a:solidFill>
                            <a:schemeClr val="bg1"/>
                          </a:solidFill>
                        </a:rPr>
                        <a:t> VTÉKÁ</a:t>
                      </a:r>
                      <a:r>
                        <a:rPr lang="cs-CZ" sz="25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25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62391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Volha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391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Dunaj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391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Dněstr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391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Pečora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391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Rýn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391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Visla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391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Loira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391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Tajo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391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Labe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391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Dněpr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059832" y="620688"/>
            <a:ext cx="6084168" cy="5062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	   Rusko       	               Kaspické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124744"/>
            <a:ext cx="6084168" cy="621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	Německo                             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1988840"/>
            <a:ext cx="6084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	 Ukrajina                             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2492896"/>
            <a:ext cx="60841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	    Rusko    	           Barentsovo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2996952"/>
            <a:ext cx="6084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	Švýcarsko		Severní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3861048"/>
            <a:ext cx="6084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	   Polsko		Baltské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4365104"/>
            <a:ext cx="60841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	   Francie	             Atlantský oceán 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4869160"/>
            <a:ext cx="6084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	Španělsko     	             Atlantský oceán 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59832" y="5733256"/>
            <a:ext cx="6084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        Česká republika 		 Severní moře 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6237312"/>
            <a:ext cx="60841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	    Rusko 		   Černé moře 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2873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Působení ledovců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57298"/>
            <a:ext cx="8390166" cy="5857916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500" dirty="0" smtClean="0">
                <a:solidFill>
                  <a:schemeClr val="accent1">
                    <a:lumMod val="75000"/>
                  </a:schemeClr>
                </a:solidFill>
              </a:rPr>
              <a:t>	„</a:t>
            </a:r>
            <a:r>
              <a:rPr lang="cs-CZ" sz="3500" i="1" dirty="0" smtClean="0">
                <a:solidFill>
                  <a:schemeClr val="accent1">
                    <a:lumMod val="75000"/>
                  </a:schemeClr>
                </a:solidFill>
              </a:rPr>
              <a:t>před miliony let byl povrch celého světa a Evropy pokryt ledem – jedná se o takzvanou dobu ledovou“  </a:t>
            </a:r>
          </a:p>
          <a:p>
            <a:pPr>
              <a:lnSpc>
                <a:spcPct val="170000"/>
              </a:lnSpc>
              <a:buNone/>
            </a:pPr>
            <a:r>
              <a:rPr lang="cs-CZ" sz="3500" b="1" dirty="0" smtClean="0"/>
              <a:t>→ změna klimatu odstartovala celou řadu změn</a:t>
            </a:r>
          </a:p>
          <a:p>
            <a:pPr>
              <a:lnSpc>
                <a:spcPct val="170000"/>
              </a:lnSpc>
              <a:buNone/>
            </a:pP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→ ledovce pomalu tály směrem k p</a:t>
            </a: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  <a:cs typeface="Times New Roman"/>
              </a:rPr>
              <a:t>ólům </a:t>
            </a:r>
          </a:p>
          <a:p>
            <a:pPr>
              <a:lnSpc>
                <a:spcPct val="170000"/>
              </a:lnSpc>
              <a:buNone/>
            </a:pPr>
            <a:r>
              <a:rPr lang="cs-CZ" sz="3500" b="1" dirty="0" smtClean="0"/>
              <a:t>→ při tání docházelo k řadě přírodních změn:</a:t>
            </a:r>
          </a:p>
          <a:p>
            <a:pPr>
              <a:lnSpc>
                <a:spcPct val="170000"/>
              </a:lnSpc>
              <a:buNone/>
            </a:pPr>
            <a:r>
              <a:rPr lang="cs-CZ" sz="3500" dirty="0" smtClean="0"/>
              <a:t>				</a:t>
            </a: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1) jezera ledovcového původu  </a:t>
            </a:r>
          </a:p>
          <a:p>
            <a:pPr>
              <a:lnSpc>
                <a:spcPct val="170000"/>
              </a:lnSpc>
              <a:buNone/>
            </a:pP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				2) zálivy ledovcového původu</a:t>
            </a:r>
          </a:p>
          <a:p>
            <a:pPr>
              <a:lnSpc>
                <a:spcPct val="170000"/>
              </a:lnSpc>
              <a:buNone/>
            </a:pP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				3) bludné kameny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435280" cy="1571612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1) Jezera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2500307"/>
            <a:ext cx="4316288" cy="4357694"/>
          </a:xfrm>
        </p:spPr>
        <p:txBody>
          <a:bodyPr>
            <a:normAutofit fontScale="92500" lnSpcReduction="10000"/>
          </a:bodyPr>
          <a:lstStyle/>
          <a:p>
            <a:pPr marL="252000" indent="-252000"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u="sng" dirty="0" smtClean="0"/>
              <a:t>A) Dle vlastnosti vody</a:t>
            </a:r>
          </a:p>
          <a:p>
            <a:pPr marL="252000" indent="-252000"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dirty="0" smtClean="0"/>
              <a:t>	→ sladkovodní jezera </a:t>
            </a:r>
          </a:p>
          <a:p>
            <a:pPr marL="252000" indent="-252000"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dirty="0" smtClean="0"/>
              <a:t>	→ slaná jezera            </a:t>
            </a:r>
          </a:p>
          <a:p>
            <a:pPr marL="252000" indent="-252000"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dirty="0" smtClean="0"/>
              <a:t>	→ hořká jezera  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2500307"/>
            <a:ext cx="3926240" cy="4357694"/>
          </a:xfrm>
        </p:spPr>
        <p:txBody>
          <a:bodyPr>
            <a:normAutofit fontScale="92500" lnSpcReduction="10000"/>
          </a:bodyPr>
          <a:lstStyle/>
          <a:p>
            <a:pPr marL="252000" indent="-252000"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u="sng" dirty="0" smtClean="0"/>
              <a:t>B) Dle jejich vzniku</a:t>
            </a:r>
          </a:p>
          <a:p>
            <a:pPr marL="252000" indent="-252000"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dirty="0" smtClean="0"/>
              <a:t>	→ sopečná jezera </a:t>
            </a:r>
          </a:p>
          <a:p>
            <a:pPr marL="252000" indent="-252000"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dirty="0" smtClean="0"/>
              <a:t>	→ krasová jezera</a:t>
            </a:r>
          </a:p>
          <a:p>
            <a:pPr marL="252000" indent="-252000"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dirty="0" smtClean="0"/>
              <a:t>	→ ledovcová jezera   </a:t>
            </a:r>
            <a:r>
              <a:rPr lang="cs-CZ" sz="3000" b="1" u="sng" dirty="0" smtClean="0"/>
              <a:t> </a:t>
            </a:r>
            <a:endParaRPr lang="cs-CZ" sz="30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857364"/>
            <a:ext cx="43924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u="sng" dirty="0" smtClean="0">
                <a:solidFill>
                  <a:schemeClr val="accent1"/>
                </a:solidFill>
              </a:rPr>
              <a:t>Rozdělení jezer:</a:t>
            </a:r>
            <a:endParaRPr lang="cs-CZ" sz="3000" b="1" u="sng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 descr="File:Europe blank laea location map.sv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857620" y="857232"/>
            <a:ext cx="27146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/>
              <a:t>Finská 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/>
              <a:t>jezerní plošina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3857620" y="714356"/>
            <a:ext cx="2714644" cy="17145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File:Kyrösjärv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785794"/>
            <a:ext cx="3429024" cy="5429288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0" y="6286520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Finská jezerní plošina – Finsko země tisíců jezer</a:t>
            </a:r>
            <a:endParaRPr lang="cs-CZ" sz="3000" b="1" dirty="0"/>
          </a:p>
        </p:txBody>
      </p:sp>
      <p:pic>
        <p:nvPicPr>
          <p:cNvPr id="8" name="Obrázek 7" descr="File:Kallavesi view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0" y="0"/>
            <a:ext cx="6000792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Finská jezerní plošina</a:t>
            </a:r>
            <a:endParaRPr lang="cs-CZ" sz="3000" b="1" dirty="0"/>
          </a:p>
        </p:txBody>
      </p:sp>
      <p:pic>
        <p:nvPicPr>
          <p:cNvPr id="10" name="Obrázek 9" descr="File:Saaristokatu from air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0" y="0"/>
            <a:ext cx="6000792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Finská jezerní plošina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785818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Utvořte správné dvojice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686800" cy="5572140"/>
          </a:xfrm>
        </p:spPr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1) Ladožské jezero	......		A) Švýcarsko – Německo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2) V</a:t>
            </a:r>
            <a:r>
              <a:rPr lang="cs-CZ" sz="2400" dirty="0" smtClean="0">
                <a:cs typeface="Times New Roman"/>
              </a:rPr>
              <a:t>ä</a:t>
            </a:r>
            <a:r>
              <a:rPr lang="cs-CZ" sz="2400" dirty="0" smtClean="0"/>
              <a:t>nern		...... 		B) Rusko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3) Saimaa		......		C) Švédsko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4) Čudské jezero	......		D) Česká republika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5) Oněžské jezero	......		E) Rusko – Estonsko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6) V</a:t>
            </a:r>
            <a:r>
              <a:rPr lang="cs-CZ" sz="2400" dirty="0" smtClean="0">
                <a:cs typeface="Times New Roman"/>
              </a:rPr>
              <a:t>ättern		</a:t>
            </a:r>
            <a:r>
              <a:rPr lang="cs-CZ" sz="2400" dirty="0" smtClean="0"/>
              <a:t>......		F) Finsko	</a:t>
            </a:r>
            <a:endParaRPr lang="cs-CZ" sz="2400" dirty="0" smtClean="0">
              <a:cs typeface="Times New Roman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cs typeface="Times New Roman"/>
              </a:rPr>
              <a:t>7) Bílé jezero		</a:t>
            </a:r>
            <a:r>
              <a:rPr lang="cs-CZ" sz="2400" dirty="0" smtClean="0"/>
              <a:t>......		B) Rusko</a:t>
            </a:r>
            <a:endParaRPr lang="cs-CZ" sz="2400" dirty="0" smtClean="0">
              <a:cs typeface="Times New Roman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cs typeface="Times New Roman"/>
              </a:rPr>
              <a:t>8) Bodamské jezero	</a:t>
            </a:r>
            <a:r>
              <a:rPr lang="cs-CZ" sz="2400" dirty="0" smtClean="0"/>
              <a:t>...... </a:t>
            </a:r>
            <a:r>
              <a:rPr lang="cs-CZ" sz="2400" dirty="0" smtClean="0">
                <a:cs typeface="Times New Roman"/>
              </a:rPr>
              <a:t>		G) Švýcarsko - Francie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cs typeface="Times New Roman"/>
              </a:rPr>
              <a:t>9) Plešné jezero	</a:t>
            </a:r>
            <a:r>
              <a:rPr lang="cs-CZ" sz="2400" dirty="0" smtClean="0"/>
              <a:t>......		B) Rusko</a:t>
            </a:r>
            <a:endParaRPr lang="cs-CZ" sz="2400" dirty="0" smtClean="0">
              <a:cs typeface="Times New Roman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cs typeface="Times New Roman"/>
              </a:rPr>
              <a:t>10) Ženevské jezero</a:t>
            </a:r>
            <a:r>
              <a:rPr lang="cs-CZ" sz="2400" dirty="0" smtClean="0"/>
              <a:t> 	......		C) Švédsko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86116" y="1285860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86116" y="2428868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F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86116" y="2928934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86116" y="3500438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86116" y="4071942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C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86116" y="4572008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86116" y="5143512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86116" y="5715016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D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86116" y="6215082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G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86116" y="1857364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C</a:t>
            </a:r>
            <a:endParaRPr lang="cs-CZ" sz="25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363272" cy="164305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2) Fjordy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14488"/>
            <a:ext cx="8435280" cy="514351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  <a:buNone/>
            </a:pPr>
            <a:r>
              <a:rPr lang="cs-CZ" sz="3200" b="1" dirty="0" smtClean="0">
                <a:solidFill>
                  <a:schemeClr val="tx2"/>
                </a:solidFill>
                <a:cs typeface="Times New Roman"/>
              </a:rPr>
              <a:t>→ záliv ledovcového původu</a:t>
            </a:r>
          </a:p>
          <a:p>
            <a:pPr>
              <a:lnSpc>
                <a:spcPct val="200000"/>
              </a:lnSpc>
              <a:buNone/>
            </a:pPr>
            <a:r>
              <a:rPr lang="cs-CZ" sz="3200" b="1" dirty="0" smtClean="0">
                <a:cs typeface="Times New Roman"/>
              </a:rPr>
              <a:t>→ záliv hluboko zapuštěn do pobřeží</a:t>
            </a:r>
          </a:p>
          <a:p>
            <a:pPr>
              <a:lnSpc>
                <a:spcPct val="200000"/>
              </a:lnSpc>
              <a:buNone/>
            </a:pPr>
            <a:r>
              <a:rPr lang="cs-CZ" sz="3200" dirty="0" smtClean="0">
                <a:solidFill>
                  <a:schemeClr val="tx2"/>
                </a:solidFill>
                <a:cs typeface="Times New Roman"/>
              </a:rPr>
              <a:t>→ vznikl činností ledovce</a:t>
            </a:r>
          </a:p>
          <a:p>
            <a:pPr>
              <a:lnSpc>
                <a:spcPct val="200000"/>
              </a:lnSpc>
              <a:buNone/>
            </a:pPr>
            <a:r>
              <a:rPr lang="cs-CZ" sz="3200" b="1" dirty="0" smtClean="0">
                <a:cs typeface="Times New Roman"/>
              </a:rPr>
              <a:t>→ nejvíce se vyskytují:</a:t>
            </a:r>
          </a:p>
          <a:p>
            <a:pPr>
              <a:lnSpc>
                <a:spcPct val="200000"/>
              </a:lnSpc>
              <a:buNone/>
            </a:pPr>
            <a:r>
              <a:rPr lang="cs-CZ" sz="3200" b="1" dirty="0" smtClean="0">
                <a:solidFill>
                  <a:schemeClr val="tx2"/>
                </a:solidFill>
                <a:cs typeface="Times New Roman"/>
              </a:rPr>
              <a:t>			- Norsko, Dánsko, Irsko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			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 descr="File:Europe blank laea location map.sv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28662" y="571480"/>
            <a:ext cx="364333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/>
              <a:t>Vysoká koncentrace zálivu ledovcového původu</a:t>
            </a:r>
          </a:p>
        </p:txBody>
      </p:sp>
      <p:sp>
        <p:nvSpPr>
          <p:cNvPr id="7" name="Obdélník 6"/>
          <p:cNvSpPr/>
          <p:nvPr/>
        </p:nvSpPr>
        <p:spPr>
          <a:xfrm>
            <a:off x="928662" y="142852"/>
            <a:ext cx="3643338" cy="30003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Sognefjord.png"/>
          <p:cNvPicPr>
            <a:picLocks noChangeAspect="1" noChangeArrowheads="1"/>
          </p:cNvPicPr>
          <p:nvPr/>
        </p:nvPicPr>
        <p:blipFill>
          <a:blip r:embed="rId2"/>
          <a:srcRect r="117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3" name="Obrázek 2" descr="http://upload.wikimedia.org/wikipedia/commons/6/60/Fjord_Hardangervidda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0"/>
            <a:ext cx="5786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záliv ledovcového původu</a:t>
            </a:r>
            <a:endParaRPr lang="cs-CZ" sz="3000" b="1" dirty="0"/>
          </a:p>
        </p:txBody>
      </p:sp>
      <p:pic>
        <p:nvPicPr>
          <p:cNvPr id="2" name="Picture 2" descr="File:Norwegian Fjord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"/>
            <a:ext cx="9144000" cy="68401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5786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záliv ledovcového původu</a:t>
            </a:r>
            <a:endParaRPr lang="cs-CZ" sz="3000" b="1" dirty="0"/>
          </a:p>
        </p:txBody>
      </p:sp>
      <p:pic>
        <p:nvPicPr>
          <p:cNvPr id="7" name="Obrázek 6" descr="File:Fiordos-noruegos-geiraiger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0" y="0"/>
            <a:ext cx="5786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záliv ledovcového původu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14356"/>
            <a:ext cx="8363272" cy="785818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3. Bludné kameny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00174"/>
            <a:ext cx="8892480" cy="478634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→ v době ledové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			přepraven táním ledovce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						    na zcela jiné místo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 </a:t>
            </a:r>
          </a:p>
          <a:p>
            <a:pPr>
              <a:spcBef>
                <a:spcPts val="0"/>
              </a:spcBef>
              <a:buNone/>
            </a:pPr>
            <a:r>
              <a:rPr lang="cs-CZ" sz="3000" b="1" dirty="0" smtClean="0"/>
              <a:t>→ jedná se o kus horniny</a:t>
            </a:r>
          </a:p>
          <a:p>
            <a:pPr>
              <a:spcBef>
                <a:spcPts val="0"/>
              </a:spcBef>
              <a:buNone/>
            </a:pPr>
            <a:endParaRPr lang="cs-CZ" sz="3000" dirty="0" smtClean="0">
              <a:solidFill>
                <a:schemeClr val="accent1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→ je usazen do geologicky odlišného prostředí !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 rot="5400000">
            <a:off x="1211849" y="2502871"/>
            <a:ext cx="577428" cy="7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500166" y="2786058"/>
            <a:ext cx="50405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4391125" y="3252685"/>
            <a:ext cx="504626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643438" y="3500438"/>
            <a:ext cx="50405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Sanikiluaq rocks -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42148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bludný kámen</a:t>
            </a:r>
            <a:endParaRPr lang="cs-CZ" sz="3000" b="1" dirty="0"/>
          </a:p>
        </p:txBody>
      </p:sp>
      <p:pic>
        <p:nvPicPr>
          <p:cNvPr id="2" name="Picture 2" descr="File:Varja glacial erratic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42148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bludný kámen</a:t>
            </a:r>
            <a:endParaRPr lang="cs-CZ" sz="3000" b="1" dirty="0"/>
          </a:p>
        </p:txBody>
      </p:sp>
      <p:pic>
        <p:nvPicPr>
          <p:cNvPr id="4" name="Picture 2" descr="File:Erratic boulder - geograph.org.uk - 19453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0"/>
            <a:ext cx="42148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bludný kámen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71480"/>
            <a:ext cx="8363272" cy="928694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Ledovce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28736"/>
            <a:ext cx="8820472" cy="5929354"/>
          </a:xfrm>
        </p:spPr>
        <p:txBody>
          <a:bodyPr>
            <a:normAutofit fontScale="92500"/>
          </a:bodyPr>
          <a:lstStyle/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3200" b="1" dirty="0" smtClean="0">
                <a:solidFill>
                  <a:schemeClr val="accent1"/>
                </a:solidFill>
                <a:cs typeface="Times New Roman"/>
              </a:rPr>
              <a:t>→ typy ledovců: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3200" b="1" dirty="0" smtClean="0">
                <a:solidFill>
                  <a:schemeClr val="accent1"/>
                </a:solidFill>
                <a:cs typeface="Times New Roman"/>
              </a:rPr>
              <a:t>			1) pevninské – Antarktida, Grónsko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3200" b="1" dirty="0" smtClean="0">
                <a:solidFill>
                  <a:schemeClr val="accent1"/>
                </a:solidFill>
                <a:cs typeface="Times New Roman"/>
              </a:rPr>
              <a:t>			2) horské – ostatní  </a:t>
            </a:r>
            <a:endParaRPr lang="cs-CZ" sz="3200" b="1" dirty="0" smtClean="0">
              <a:cs typeface="Times New Roman"/>
            </a:endParaRP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3200" b="1" dirty="0" smtClean="0">
                <a:cs typeface="Times New Roman"/>
              </a:rPr>
              <a:t>→ nachází se převážně: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3200" dirty="0" smtClean="0">
                <a:cs typeface="Times New Roman"/>
              </a:rPr>
              <a:t> 			1) polárním podnebném pásu	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3200" dirty="0" smtClean="0">
                <a:cs typeface="Times New Roman"/>
              </a:rPr>
              <a:t>			2) vysokých horských oblastech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3200" dirty="0" smtClean="0">
                <a:solidFill>
                  <a:schemeClr val="accent1"/>
                </a:solidFill>
                <a:cs typeface="Times New Roman"/>
              </a:rPr>
              <a:t>→ nejvíce z nich se nachází v </a:t>
            </a:r>
            <a:r>
              <a:rPr lang="cs-CZ" sz="3200" b="1" dirty="0" smtClean="0">
                <a:solidFill>
                  <a:schemeClr val="accent1"/>
                </a:solidFill>
                <a:cs typeface="Times New Roman"/>
              </a:rPr>
              <a:t>Alpách  a Pyrenejích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tx2"/>
                </a:solidFill>
                <a:cs typeface="Times New Roman"/>
              </a:rPr>
              <a:t>			</a:t>
            </a:r>
            <a:r>
              <a:rPr lang="cs-CZ" sz="3000" b="1" dirty="0" smtClean="0">
                <a:cs typeface="Times New Roman"/>
              </a:rPr>
              <a:t> </a:t>
            </a:r>
          </a:p>
          <a:p>
            <a:pPr>
              <a:buNone/>
            </a:pPr>
            <a:endParaRPr lang="cs-CZ" sz="3000" dirty="0" smtClean="0">
              <a:cs typeface="Times New Roman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 descr="File:Europe blank laea location map.sv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14282" y="500042"/>
            <a:ext cx="12858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/>
              <a:t>Island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4282" y="428604"/>
            <a:ext cx="1285884" cy="10715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43174" y="4429132"/>
            <a:ext cx="1357322" cy="8572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57224" y="5143512"/>
            <a:ext cx="1571636" cy="5715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5000636"/>
            <a:ext cx="17145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/>
              <a:t>Pyreneje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4429132"/>
            <a:ext cx="13573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/>
              <a:t>Alpy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  <p:bldP spid="10" grpId="0"/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Iceland location map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0"/>
            <a:ext cx="6000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Poznáš o jaký stát jde?</a:t>
            </a:r>
            <a:endParaRPr lang="cs-CZ" sz="3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3504" y="0"/>
            <a:ext cx="1785950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>
                <a:solidFill>
                  <a:schemeClr val="accent1"/>
                </a:solidFill>
              </a:rPr>
              <a:t>Island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2066" y="3500438"/>
            <a:ext cx="2643206" cy="18573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šipka 7"/>
          <p:cNvCxnSpPr>
            <a:stCxn id="12" idx="2"/>
          </p:cNvCxnSpPr>
          <p:nvPr/>
        </p:nvCxnSpPr>
        <p:spPr>
          <a:xfrm rot="16200000" flipH="1">
            <a:off x="5900027" y="2899639"/>
            <a:ext cx="522936" cy="39290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143372" y="1357298"/>
            <a:ext cx="364333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Největší evropský pevninský ledovec</a:t>
            </a:r>
            <a:endParaRPr lang="cs-CZ" sz="3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2066" y="4000504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Vatnajökull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pic>
        <p:nvPicPr>
          <p:cNvPr id="3074" name="Picture 2" descr="File:Satellite image of Iceland in September.jpe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0"/>
            <a:ext cx="27860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Island </a:t>
            </a:r>
            <a:endParaRPr lang="cs-CZ" sz="3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57818" y="4071942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Vatnajökull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" name="Picture 2" descr="File:Aletschgletscher-Eggishor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0" y="2928934"/>
            <a:ext cx="800102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Alpy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	– největší alpský ledovec 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	– Aletschský ledovec (délka 27 km) </a:t>
            </a:r>
          </a:p>
          <a:p>
            <a:pPr>
              <a:lnSpc>
                <a:spcPct val="200000"/>
              </a:lnSpc>
            </a:pPr>
            <a:r>
              <a:rPr lang="cs-CZ" sz="3000" b="1" dirty="0" smtClean="0"/>
              <a:t>   </a:t>
            </a:r>
            <a:endParaRPr lang="cs-CZ" sz="3000" b="1" dirty="0"/>
          </a:p>
        </p:txBody>
      </p:sp>
      <p:pic>
        <p:nvPicPr>
          <p:cNvPr id="3" name="Picture 2" descr="File:Aiguille fg3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0" y="0"/>
            <a:ext cx="4857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ledovec ve Francii</a:t>
            </a:r>
            <a:endParaRPr lang="cs-CZ" sz="3000" b="1" dirty="0"/>
          </a:p>
        </p:txBody>
      </p:sp>
      <p:pic>
        <p:nvPicPr>
          <p:cNvPr id="7" name="Picture 2" descr="File:Briksdalsbreen (03 272)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0" y="0"/>
            <a:ext cx="4857752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ledovec v Norsku</a:t>
            </a:r>
            <a:endParaRPr lang="cs-CZ" sz="3000" b="1" dirty="0"/>
          </a:p>
        </p:txBody>
      </p:sp>
      <p:pic>
        <p:nvPicPr>
          <p:cNvPr id="9" name="Picture 2" descr="File:Gletscher Rote Wand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0" y="0"/>
            <a:ext cx="4857752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	ledovec v Norsku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12" grpId="0"/>
      <p:bldP spid="16" grpId="0"/>
      <p:bldP spid="10" grpId="0"/>
      <p:bldP spid="11" grpId="0"/>
      <p:bldP spid="14" grpId="0"/>
      <p:bldP spid="15" grpId="0"/>
      <p:bldP spid="17" grpId="0"/>
      <p:bldP spid="1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[1] ALEXKR2.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[2] JOSE, San.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[3] PERHELION.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www:&lt;http://commons.wikimedia.org/wiki/File:Europe_2000years_ago.png?uselang=cs&gt;.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[4] VOLNÉ DÍLO.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www:&lt;http://commons.wikimedia.org/wiki/File:Kyr%C3%B6sj%C3%A4rvi.png?uselang=cs&gt;.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[5] MAGNUS Manske.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www:&lt;http://commons.wikimedia.org/wiki/File:Saaristokatu_from_air.jpg?uselang=cs&gt;.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[6] MAGNUS Manske.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www:&lt;http://commons.wikimedia.org/wiki/File:Kallavesi_view.jpg?uselang=cs&gt;.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[7] ULAMM.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 http://commons.wikimedia.org/wiki/File:Sognefjord.png&gt;.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[8] SRVBAN.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www:&lt;http://commons.wikimedia.org/wiki/File:Fjord_Hardangervidda.JPG&gt;.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[9] ERIKD.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www:&lt;http://commons.wikimedia.org/wiki/File:Norwegian_Fjord.jpg&gt;.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[10] ALFON34.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www:&lt;http://commons.wikimedia.org/wiki/File:Fiordos-noruegos-geiraiger.JPG&gt;.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[11]FLICKREVIEWR.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www:&lt;http://commons.wikimedia.org/wiki/File:Sanikiluaq_rocks</a:t>
            </a:r>
            <a:r>
              <a:rPr lang="cs-CZ" sz="800" smtClean="0"/>
              <a:t>_-c.jpg&gt;.</a:t>
            </a:r>
            <a:endParaRPr lang="cs-CZ" sz="800" dirty="0" smtClean="0"/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[12] ZOSMA.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www:&lt;http://commons.wikimedia.org/wiki/File:Varja_glacial_erratic.jpg&gt;.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[13] GEOGRAPHBOT.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www:&lt;http://commons.wikimedia.org/wiki/File:Erratic_boulder_-_geograph.org.uk_-_194536.jpg&gt;.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[14] NORDNORDWEST.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www:&lt;http://commons.wikimedia.org/wiki/File:Iceland_location_map.svg?uselang=cs&gt;.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[15] VOLNÉ DÍLO.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www:&lt;http://commons.wikimedia.org/wiki/File:Satellite_image_of_Iceland_in_September.jpeg?uselang=cs&gt;.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[16] TOBI87.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www:&lt;http://commons.wikimedia.org/wiki/File:Aletschgletscher-Eggishorn.jpg?uselang=cs&gt;.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[17] DYSMACHUS.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www:&lt;http://commons.wikimedia.org/wiki/File:Aiguille_fg39.jpg?uselang=cs&gt;.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[18] VOLNÉ DÍLO.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www:&lt;http://commons.wikimedia.org/wiki/File:Briksdalsbreen_(03_272).jpg?uselang=cs&gt;.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[19] BÖHRINGER. </a:t>
            </a:r>
            <a:r>
              <a:rPr lang="cs-CZ" sz="800" i="1" dirty="0" smtClean="0"/>
              <a:t>Wikipedia</a:t>
            </a:r>
            <a:r>
              <a:rPr lang="cs-CZ" sz="800" dirty="0" smtClean="0"/>
              <a:t> [online]. [cit. 2012-20-7]. Dostupný na www:&lt;http://commons.wikimedia.org/wiki/File:Gletscher_Rote_Wand.JPG?uselang=cs&gt;.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800" dirty="0" smtClean="0"/>
              <a:t>	[20] BORECKÝ Daniel, CHALUPA Petr, NOVÁK Svatopluk, Zeměpis pro 8. ročník, 2. díl Česká republika, nakladatelství Nová Škola, Brno 2009, 95 s.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1613</TotalTime>
  <Words>399</Words>
  <Application>Microsoft Office PowerPoint</Application>
  <PresentationFormat>Předvádění na obrazovce (4:3)</PresentationFormat>
  <Paragraphs>283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Tok</vt:lpstr>
      <vt:lpstr>Snímek 1</vt:lpstr>
      <vt:lpstr>Snímek 2</vt:lpstr>
      <vt:lpstr>    Základní otázky </vt:lpstr>
      <vt:lpstr>     Vodstvo Evropy</vt:lpstr>
      <vt:lpstr>Snímek 5</vt:lpstr>
      <vt:lpstr>Práce s atlasem </vt:lpstr>
      <vt:lpstr>Zakreslete do mapy vyznačená moře </vt:lpstr>
      <vt:lpstr>Snímek 8</vt:lpstr>
      <vt:lpstr>Snímek 9</vt:lpstr>
      <vt:lpstr>Doplňte chybějící údaje  </vt:lpstr>
      <vt:lpstr>     Působení ledovců</vt:lpstr>
      <vt:lpstr>1) Jezera</vt:lpstr>
      <vt:lpstr>Snímek 13</vt:lpstr>
      <vt:lpstr>Snímek 14</vt:lpstr>
      <vt:lpstr>Utvořte správné dvojice</vt:lpstr>
      <vt:lpstr>2) Fjordy </vt:lpstr>
      <vt:lpstr>Snímek 17</vt:lpstr>
      <vt:lpstr>Snímek 18</vt:lpstr>
      <vt:lpstr>3. Bludné kameny</vt:lpstr>
      <vt:lpstr>Snímek 20</vt:lpstr>
      <vt:lpstr>Ledovce </vt:lpstr>
      <vt:lpstr>Snímek 22</vt:lpstr>
      <vt:lpstr>Snímek 23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Já</cp:lastModifiedBy>
  <cp:revision>126</cp:revision>
  <dcterms:created xsi:type="dcterms:W3CDTF">2012-09-28T14:26:48Z</dcterms:created>
  <dcterms:modified xsi:type="dcterms:W3CDTF">2013-06-13T07:32:23Z</dcterms:modified>
</cp:coreProperties>
</file>